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9" r:id="rId5"/>
    <p:sldId id="258" r:id="rId6"/>
  </p:sldIdLst>
  <p:sldSz cx="6858000" cy="9906000" type="A4"/>
  <p:notesSz cx="7556500" cy="10687050"/>
  <p:defaultTextStyle>
    <a:defPPr>
      <a:defRPr lang="fi-FI"/>
    </a:defPPr>
    <a:lvl1pPr marL="0" algn="l" defTabSz="840242" rtl="0" eaLnBrk="1" latinLnBrk="0" hangingPunct="1">
      <a:defRPr sz="1654" kern="1200">
        <a:solidFill>
          <a:schemeClr val="tx1"/>
        </a:solidFill>
        <a:latin typeface="+mn-lt"/>
        <a:ea typeface="+mn-ea"/>
        <a:cs typeface="+mn-cs"/>
      </a:defRPr>
    </a:lvl1pPr>
    <a:lvl2pPr marL="420121" algn="l" defTabSz="840242" rtl="0" eaLnBrk="1" latinLnBrk="0" hangingPunct="1">
      <a:defRPr sz="1654" kern="1200">
        <a:solidFill>
          <a:schemeClr val="tx1"/>
        </a:solidFill>
        <a:latin typeface="+mn-lt"/>
        <a:ea typeface="+mn-ea"/>
        <a:cs typeface="+mn-cs"/>
      </a:defRPr>
    </a:lvl2pPr>
    <a:lvl3pPr marL="840242" algn="l" defTabSz="840242" rtl="0" eaLnBrk="1" latinLnBrk="0" hangingPunct="1">
      <a:defRPr sz="1654" kern="1200">
        <a:solidFill>
          <a:schemeClr val="tx1"/>
        </a:solidFill>
        <a:latin typeface="+mn-lt"/>
        <a:ea typeface="+mn-ea"/>
        <a:cs typeface="+mn-cs"/>
      </a:defRPr>
    </a:lvl3pPr>
    <a:lvl4pPr marL="1260363" algn="l" defTabSz="840242" rtl="0" eaLnBrk="1" latinLnBrk="0" hangingPunct="1">
      <a:defRPr sz="1654" kern="1200">
        <a:solidFill>
          <a:schemeClr val="tx1"/>
        </a:solidFill>
        <a:latin typeface="+mn-lt"/>
        <a:ea typeface="+mn-ea"/>
        <a:cs typeface="+mn-cs"/>
      </a:defRPr>
    </a:lvl4pPr>
    <a:lvl5pPr marL="1680484" algn="l" defTabSz="840242" rtl="0" eaLnBrk="1" latinLnBrk="0" hangingPunct="1">
      <a:defRPr sz="1654" kern="1200">
        <a:solidFill>
          <a:schemeClr val="tx1"/>
        </a:solidFill>
        <a:latin typeface="+mn-lt"/>
        <a:ea typeface="+mn-ea"/>
        <a:cs typeface="+mn-cs"/>
      </a:defRPr>
    </a:lvl5pPr>
    <a:lvl6pPr marL="2100605" algn="l" defTabSz="840242" rtl="0" eaLnBrk="1" latinLnBrk="0" hangingPunct="1">
      <a:defRPr sz="1654" kern="1200">
        <a:solidFill>
          <a:schemeClr val="tx1"/>
        </a:solidFill>
        <a:latin typeface="+mn-lt"/>
        <a:ea typeface="+mn-ea"/>
        <a:cs typeface="+mn-cs"/>
      </a:defRPr>
    </a:lvl6pPr>
    <a:lvl7pPr marL="2520726" algn="l" defTabSz="840242" rtl="0" eaLnBrk="1" latinLnBrk="0" hangingPunct="1">
      <a:defRPr sz="1654" kern="1200">
        <a:solidFill>
          <a:schemeClr val="tx1"/>
        </a:solidFill>
        <a:latin typeface="+mn-lt"/>
        <a:ea typeface="+mn-ea"/>
        <a:cs typeface="+mn-cs"/>
      </a:defRPr>
    </a:lvl7pPr>
    <a:lvl8pPr marL="2940848" algn="l" defTabSz="840242" rtl="0" eaLnBrk="1" latinLnBrk="0" hangingPunct="1">
      <a:defRPr sz="1654" kern="1200">
        <a:solidFill>
          <a:schemeClr val="tx1"/>
        </a:solidFill>
        <a:latin typeface="+mn-lt"/>
        <a:ea typeface="+mn-ea"/>
        <a:cs typeface="+mn-cs"/>
      </a:defRPr>
    </a:lvl8pPr>
    <a:lvl9pPr marL="3360969" algn="l" defTabSz="840242" rtl="0" eaLnBrk="1" latinLnBrk="0" hangingPunct="1">
      <a:defRPr sz="16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53B456C7-3F92-40EC-9EA7-49132FC04821}">
          <p14:sldIdLst>
            <p14:sldId id="259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670" userDrawn="1">
          <p15:clr>
            <a:srgbClr val="A4A3A4"/>
          </p15:clr>
        </p15:guide>
        <p15:guide id="2" pos="19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1D41"/>
    <a:srgbClr val="9A1B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2290" y="53"/>
      </p:cViewPr>
      <p:guideLst>
        <p:guide orient="horz" pos="2670"/>
        <p:guide pos="19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8C3B78DA-56F7-492E-A723-FA165BDC46BC}"/>
              </a:ext>
            </a:extLst>
          </p:cNvPr>
          <p:cNvSpPr/>
          <p:nvPr userDrawn="1"/>
        </p:nvSpPr>
        <p:spPr>
          <a:xfrm>
            <a:off x="196035" y="183558"/>
            <a:ext cx="6469571" cy="9570042"/>
          </a:xfrm>
          <a:custGeom>
            <a:avLst/>
            <a:gdLst/>
            <a:ahLst/>
            <a:cxnLst/>
            <a:rect l="l" t="t" r="r" b="b"/>
            <a:pathLst>
              <a:path w="7128509" h="10133965">
                <a:moveTo>
                  <a:pt x="0" y="10133965"/>
                </a:moveTo>
                <a:lnTo>
                  <a:pt x="7128002" y="10133965"/>
                </a:lnTo>
                <a:lnTo>
                  <a:pt x="7128002" y="0"/>
                </a:lnTo>
                <a:lnTo>
                  <a:pt x="0" y="0"/>
                </a:lnTo>
                <a:lnTo>
                  <a:pt x="0" y="10133965"/>
                </a:lnTo>
                <a:close/>
              </a:path>
            </a:pathLst>
          </a:custGeom>
          <a:ln w="28575">
            <a:solidFill>
              <a:srgbClr val="9A1B43"/>
            </a:solidFill>
          </a:ln>
        </p:spPr>
        <p:txBody>
          <a:bodyPr wrap="square" lIns="0" tIns="0" rIns="0" bIns="0" rtlCol="0"/>
          <a:lstStyle/>
          <a:p>
            <a:endParaRPr sz="1501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83E234ED-ED35-48A3-96CD-5ADA7B5C2DE2}"/>
              </a:ext>
            </a:extLst>
          </p:cNvPr>
          <p:cNvSpPr txBox="1"/>
          <p:nvPr userDrawn="1"/>
        </p:nvSpPr>
        <p:spPr>
          <a:xfrm>
            <a:off x="385547" y="8292121"/>
            <a:ext cx="6081144" cy="1430321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lnSpc>
                <a:spcPct val="100000"/>
              </a:lnSpc>
              <a:spcBef>
                <a:spcPts val="113"/>
              </a:spcBef>
            </a:pPr>
            <a:r>
              <a:rPr sz="1200" b="1" spc="-5" dirty="0">
                <a:latin typeface="Franklin Gothic Book" panose="020B0503020102020204" pitchFamily="34" charset="0"/>
                <a:cs typeface="Calibri"/>
              </a:rPr>
              <a:t>Yleisiä</a:t>
            </a:r>
            <a:r>
              <a:rPr sz="1200" b="1" spc="18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200" b="1" spc="-9" dirty="0">
                <a:latin typeface="Franklin Gothic Book" panose="020B0503020102020204" pitchFamily="34" charset="0"/>
                <a:cs typeface="Calibri"/>
              </a:rPr>
              <a:t>turvaohjeita</a:t>
            </a:r>
            <a:endParaRPr sz="1200" dirty="0">
              <a:latin typeface="Franklin Gothic Book" panose="020B0503020102020204" pitchFamily="34" charset="0"/>
              <a:cs typeface="Calibri"/>
            </a:endParaRPr>
          </a:p>
          <a:p>
            <a:pPr marL="219004" indent="-207477">
              <a:lnSpc>
                <a:spcPct val="100000"/>
              </a:lnSpc>
              <a:spcBef>
                <a:spcPts val="32"/>
              </a:spcBef>
              <a:buFont typeface="Symbol"/>
              <a:buChar char=""/>
              <a:tabLst>
                <a:tab pos="218428" algn="l"/>
                <a:tab pos="219004" algn="l"/>
              </a:tabLst>
            </a:pPr>
            <a:r>
              <a:rPr sz="1000" spc="-5" dirty="0">
                <a:latin typeface="Franklin Gothic Book" panose="020B0503020102020204" pitchFamily="34" charset="0"/>
                <a:cs typeface="Calibri"/>
              </a:rPr>
              <a:t>Normaalitilanteissa järjestelmä </a:t>
            </a:r>
            <a:r>
              <a:rPr sz="1000" spc="-18" dirty="0">
                <a:latin typeface="Franklin Gothic Book" panose="020B0503020102020204" pitchFamily="34" charset="0"/>
                <a:cs typeface="Calibri"/>
              </a:rPr>
              <a:t>on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turvallinen, paneelisto </a:t>
            </a:r>
            <a:r>
              <a:rPr sz="1000" spc="5" dirty="0">
                <a:latin typeface="Franklin Gothic Book" panose="020B0503020102020204" pitchFamily="34" charset="0"/>
                <a:cs typeface="Calibri"/>
              </a:rPr>
              <a:t>ja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kaapelointi</a:t>
            </a:r>
            <a:r>
              <a:rPr sz="1000" spc="77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kaksoiseristetty.</a:t>
            </a:r>
          </a:p>
          <a:p>
            <a:pPr marL="219004" indent="-207477">
              <a:lnSpc>
                <a:spcPct val="100000"/>
              </a:lnSpc>
              <a:spcBef>
                <a:spcPts val="14"/>
              </a:spcBef>
              <a:buFont typeface="Symbol"/>
              <a:buChar char=""/>
              <a:tabLst>
                <a:tab pos="218428" algn="l"/>
                <a:tab pos="219004" algn="l"/>
              </a:tabLst>
            </a:pPr>
            <a:r>
              <a:rPr sz="1000" spc="-5" dirty="0">
                <a:latin typeface="Franklin Gothic Book" panose="020B0503020102020204" pitchFamily="34" charset="0"/>
                <a:cs typeface="Calibri"/>
              </a:rPr>
              <a:t>Tulipalo tai </a:t>
            </a:r>
            <a:r>
              <a:rPr sz="1000" spc="-5" dirty="0" err="1">
                <a:latin typeface="Franklin Gothic Book" panose="020B0503020102020204" pitchFamily="34" charset="0"/>
                <a:cs typeface="Calibri"/>
              </a:rPr>
              <a:t>valokaari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spc="5" dirty="0" err="1">
                <a:latin typeface="Franklin Gothic Book" panose="020B0503020102020204" pitchFamily="34" charset="0"/>
                <a:cs typeface="Calibri"/>
              </a:rPr>
              <a:t>voi</a:t>
            </a:r>
            <a:r>
              <a:rPr lang="fi-FI" sz="1000" spc="5" dirty="0" err="1">
                <a:latin typeface="Franklin Gothic Book" panose="020B0503020102020204" pitchFamily="34" charset="0"/>
                <a:cs typeface="Calibri"/>
              </a:rPr>
              <a:t>vat</a:t>
            </a:r>
            <a:r>
              <a:rPr sz="1000" spc="5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paljastaa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jännitteisiä</a:t>
            </a:r>
            <a:r>
              <a:rPr sz="1000" spc="-18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osia.</a:t>
            </a:r>
            <a:endParaRPr sz="1000" dirty="0">
              <a:latin typeface="Franklin Gothic Book" panose="020B0503020102020204" pitchFamily="34" charset="0"/>
              <a:cs typeface="Calibri"/>
            </a:endParaRPr>
          </a:p>
          <a:p>
            <a:pPr marL="219004" indent="-207477">
              <a:lnSpc>
                <a:spcPct val="100000"/>
              </a:lnSpc>
              <a:spcBef>
                <a:spcPts val="18"/>
              </a:spcBef>
              <a:buFont typeface="Symbol"/>
              <a:buChar char=""/>
              <a:tabLst>
                <a:tab pos="218428" algn="l"/>
                <a:tab pos="219004" algn="l"/>
              </a:tabLst>
            </a:pPr>
            <a:r>
              <a:rPr sz="1000" spc="-5" dirty="0">
                <a:latin typeface="Franklin Gothic Book" panose="020B0503020102020204" pitchFamily="34" charset="0"/>
                <a:cs typeface="Calibri"/>
              </a:rPr>
              <a:t>Pelastustilanteissa </a:t>
            </a:r>
            <a:r>
              <a:rPr sz="1000" spc="-9" dirty="0">
                <a:latin typeface="Franklin Gothic Book" panose="020B0503020102020204" pitchFamily="34" charset="0"/>
                <a:cs typeface="Calibri"/>
              </a:rPr>
              <a:t>valoisan </a:t>
            </a:r>
            <a:r>
              <a:rPr sz="1000" spc="5" dirty="0">
                <a:latin typeface="Franklin Gothic Book" panose="020B0503020102020204" pitchFamily="34" charset="0"/>
                <a:cs typeface="Calibri"/>
              </a:rPr>
              <a:t>ja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hämärän aikaan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olettakaa </a:t>
            </a:r>
            <a:r>
              <a:rPr sz="1000" b="1" spc="-9" dirty="0">
                <a:latin typeface="Franklin Gothic Book" panose="020B0503020102020204" pitchFamily="34" charset="0"/>
                <a:cs typeface="Calibri"/>
              </a:rPr>
              <a:t>aina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että paneelistossa </a:t>
            </a:r>
            <a:r>
              <a:rPr sz="1000" spc="14" dirty="0">
                <a:latin typeface="Franklin Gothic Book" panose="020B0503020102020204" pitchFamily="34" charset="0"/>
                <a:cs typeface="Calibri"/>
              </a:rPr>
              <a:t>on</a:t>
            </a:r>
            <a:r>
              <a:rPr sz="1000" spc="27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hengenvaarallinen</a:t>
            </a:r>
            <a:endParaRPr sz="1000" dirty="0">
              <a:latin typeface="Franklin Gothic Book" panose="020B0503020102020204" pitchFamily="34" charset="0"/>
              <a:cs typeface="Calibri"/>
            </a:endParaRPr>
          </a:p>
          <a:p>
            <a:pPr marL="219004">
              <a:lnSpc>
                <a:spcPct val="100000"/>
              </a:lnSpc>
              <a:spcBef>
                <a:spcPts val="9"/>
              </a:spcBef>
            </a:pPr>
            <a:r>
              <a:rPr sz="1000" spc="-5" dirty="0">
                <a:latin typeface="Franklin Gothic Book" panose="020B0503020102020204" pitchFamily="34" charset="0"/>
                <a:cs typeface="Calibri"/>
              </a:rPr>
              <a:t>jännite, ellei </a:t>
            </a:r>
            <a:r>
              <a:rPr sz="1000" spc="18" dirty="0">
                <a:latin typeface="Franklin Gothic Book" panose="020B0503020102020204" pitchFamily="34" charset="0"/>
                <a:cs typeface="Calibri"/>
              </a:rPr>
              <a:t>ole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käytettävissä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varmaa muuta</a:t>
            </a:r>
            <a:r>
              <a:rPr sz="1000" spc="-18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tietoa.</a:t>
            </a:r>
          </a:p>
          <a:p>
            <a:pPr marL="219004" indent="-207477">
              <a:lnSpc>
                <a:spcPct val="100000"/>
              </a:lnSpc>
              <a:spcBef>
                <a:spcPts val="14"/>
              </a:spcBef>
              <a:buFont typeface="Symbol"/>
              <a:buChar char=""/>
              <a:tabLst>
                <a:tab pos="218428" algn="l"/>
                <a:tab pos="219004" algn="l"/>
              </a:tabLst>
            </a:pPr>
            <a:r>
              <a:rPr sz="1000" spc="-9" dirty="0">
                <a:latin typeface="Franklin Gothic Book" panose="020B0503020102020204" pitchFamily="34" charset="0"/>
                <a:cs typeface="Calibri"/>
              </a:rPr>
              <a:t>Paneeliston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johtojen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katkaiseminen kaapelileikkurilla </a:t>
            </a:r>
            <a:r>
              <a:rPr sz="1000" spc="5" dirty="0">
                <a:latin typeface="Franklin Gothic Book" panose="020B0503020102020204" pitchFamily="34" charset="0"/>
                <a:cs typeface="Calibri"/>
              </a:rPr>
              <a:t>voi </a:t>
            </a:r>
            <a:r>
              <a:rPr sz="1000" spc="-9" dirty="0">
                <a:latin typeface="Franklin Gothic Book" panose="020B0503020102020204" pitchFamily="34" charset="0"/>
                <a:cs typeface="Calibri"/>
              </a:rPr>
              <a:t>aiheuttaa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valokaaren </a:t>
            </a:r>
            <a:r>
              <a:rPr sz="1000" spc="5" dirty="0">
                <a:latin typeface="Franklin Gothic Book" panose="020B0503020102020204" pitchFamily="34" charset="0"/>
                <a:cs typeface="Calibri"/>
              </a:rPr>
              <a:t>ja </a:t>
            </a:r>
            <a:r>
              <a:rPr sz="1000" spc="-9" dirty="0">
                <a:latin typeface="Franklin Gothic Book" panose="020B0503020102020204" pitchFamily="34" charset="0"/>
                <a:cs typeface="Calibri"/>
              </a:rPr>
              <a:t>lisää</a:t>
            </a:r>
            <a:r>
              <a:rPr sz="1000" spc="132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ongelmia.</a:t>
            </a:r>
            <a:endParaRPr sz="1000" dirty="0">
              <a:latin typeface="Franklin Gothic Book" panose="020B0503020102020204" pitchFamily="34" charset="0"/>
              <a:cs typeface="Calibri"/>
            </a:endParaRPr>
          </a:p>
          <a:p>
            <a:pPr marL="219004" indent="-207477">
              <a:lnSpc>
                <a:spcPct val="100000"/>
              </a:lnSpc>
              <a:spcBef>
                <a:spcPts val="14"/>
              </a:spcBef>
              <a:buFont typeface="Symbol"/>
              <a:buChar char=""/>
              <a:tabLst>
                <a:tab pos="218428" algn="l"/>
                <a:tab pos="219004" algn="l"/>
              </a:tabLst>
            </a:pPr>
            <a:r>
              <a:rPr sz="1000" dirty="0">
                <a:latin typeface="Franklin Gothic Book" panose="020B0503020102020204" pitchFamily="34" charset="0"/>
                <a:cs typeface="Calibri"/>
              </a:rPr>
              <a:t>Älkää käyttäkö paneeleja</a:t>
            </a:r>
            <a:r>
              <a:rPr sz="1000" spc="-45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kulkureittinä.</a:t>
            </a:r>
          </a:p>
          <a:p>
            <a:pPr marL="219004" marR="4611" indent="-207477">
              <a:lnSpc>
                <a:spcPct val="100000"/>
              </a:lnSpc>
              <a:spcBef>
                <a:spcPts val="18"/>
              </a:spcBef>
              <a:buFont typeface="Symbol"/>
              <a:buChar char=""/>
              <a:tabLst>
                <a:tab pos="218428" algn="l"/>
                <a:tab pos="219004" algn="l"/>
              </a:tabLst>
            </a:pPr>
            <a:r>
              <a:rPr sz="1000" spc="-5" dirty="0">
                <a:latin typeface="Franklin Gothic Book" panose="020B0503020102020204" pitchFamily="34" charset="0"/>
                <a:cs typeface="Calibri"/>
              </a:rPr>
              <a:t>Henkilöpelastustilanteessa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jossa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irrotetaan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mahdollisesti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jännitteistä uhria </a:t>
            </a:r>
            <a:r>
              <a:rPr sz="1000" spc="18" dirty="0">
                <a:latin typeface="Franklin Gothic Book" panose="020B0503020102020204" pitchFamily="34" charset="0"/>
                <a:cs typeface="Calibri"/>
              </a:rPr>
              <a:t>on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syytä </a:t>
            </a:r>
            <a:r>
              <a:rPr sz="1000" spc="-9" dirty="0">
                <a:latin typeface="Franklin Gothic Book" panose="020B0503020102020204" pitchFamily="34" charset="0"/>
                <a:cs typeface="Calibri"/>
              </a:rPr>
              <a:t>käyttää </a:t>
            </a:r>
            <a:r>
              <a:rPr sz="1000" spc="-14" dirty="0">
                <a:latin typeface="Franklin Gothic Book" panose="020B0503020102020204" pitchFamily="34" charset="0"/>
                <a:cs typeface="Calibri"/>
              </a:rPr>
              <a:t>jännitetyö- 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käsineitä.</a:t>
            </a: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886CF2FE-FFDA-4E8D-B904-878405095FD0}"/>
              </a:ext>
            </a:extLst>
          </p:cNvPr>
          <p:cNvSpPr txBox="1"/>
          <p:nvPr userDrawn="1"/>
        </p:nvSpPr>
        <p:spPr>
          <a:xfrm>
            <a:off x="396497" y="333497"/>
            <a:ext cx="5061665" cy="2186810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lnSpc>
                <a:spcPct val="100000"/>
              </a:lnSpc>
              <a:spcBef>
                <a:spcPts val="113"/>
              </a:spcBef>
            </a:pPr>
            <a:r>
              <a:rPr sz="1271" b="1" dirty="0">
                <a:latin typeface="Franklin Gothic Book" panose="020B0503020102020204" pitchFamily="34" charset="0"/>
                <a:cs typeface="Calibri"/>
              </a:rPr>
              <a:t>Laitoksen erottaminen</a:t>
            </a:r>
            <a:r>
              <a:rPr sz="1271" b="1" spc="-59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271" b="1" spc="-5" dirty="0">
                <a:latin typeface="Franklin Gothic Book" panose="020B0503020102020204" pitchFamily="34" charset="0"/>
                <a:cs typeface="Calibri"/>
              </a:rPr>
              <a:t>sähköverkosta</a:t>
            </a:r>
            <a:endParaRPr sz="1271" dirty="0">
              <a:latin typeface="Franklin Gothic Book" panose="020B0503020102020204" pitchFamily="34" charset="0"/>
              <a:cs typeface="Calibri"/>
            </a:endParaRPr>
          </a:p>
          <a:p>
            <a:pPr marL="11527">
              <a:lnSpc>
                <a:spcPct val="100000"/>
              </a:lnSpc>
              <a:spcBef>
                <a:spcPts val="18"/>
              </a:spcBef>
            </a:pPr>
            <a:r>
              <a:rPr sz="1089" spc="-5" dirty="0">
                <a:latin typeface="Franklin Gothic Book" panose="020B0503020102020204" pitchFamily="34" charset="0"/>
                <a:cs typeface="Calibri"/>
              </a:rPr>
              <a:t>Aurinkovoimalaa </a:t>
            </a:r>
            <a:r>
              <a:rPr sz="1089" dirty="0">
                <a:latin typeface="Franklin Gothic Book" panose="020B0503020102020204" pitchFamily="34" charset="0"/>
                <a:cs typeface="Calibri"/>
              </a:rPr>
              <a:t>syöttävät </a:t>
            </a:r>
            <a:r>
              <a:rPr sz="1089" spc="-9" dirty="0">
                <a:latin typeface="Franklin Gothic Book" panose="020B0503020102020204" pitchFamily="34" charset="0"/>
                <a:cs typeface="Calibri"/>
              </a:rPr>
              <a:t>kytkimet </a:t>
            </a:r>
            <a:r>
              <a:rPr sz="1089" spc="18" dirty="0">
                <a:latin typeface="Franklin Gothic Book" panose="020B0503020102020204" pitchFamily="34" charset="0"/>
                <a:cs typeface="Calibri"/>
              </a:rPr>
              <a:t>on </a:t>
            </a:r>
            <a:r>
              <a:rPr sz="1089" spc="-5" dirty="0">
                <a:latin typeface="Franklin Gothic Book" panose="020B0503020102020204" pitchFamily="34" charset="0"/>
                <a:cs typeface="Calibri"/>
              </a:rPr>
              <a:t>merkitty </a:t>
            </a:r>
            <a:r>
              <a:rPr sz="1089" dirty="0">
                <a:latin typeface="Franklin Gothic Book" panose="020B0503020102020204" pitchFamily="34" charset="0"/>
                <a:cs typeface="Calibri"/>
              </a:rPr>
              <a:t>PV-kilvillä </a:t>
            </a:r>
            <a:r>
              <a:rPr sz="1089" spc="-5" dirty="0">
                <a:latin typeface="Franklin Gothic Book" panose="020B0503020102020204" pitchFamily="34" charset="0"/>
                <a:cs typeface="Calibri"/>
              </a:rPr>
              <a:t>tai tarroilla </a:t>
            </a:r>
            <a:r>
              <a:rPr sz="1089" dirty="0">
                <a:latin typeface="Franklin Gothic Book" panose="020B0503020102020204" pitchFamily="34" charset="0"/>
                <a:cs typeface="Calibri"/>
              </a:rPr>
              <a:t>keskuksien</a:t>
            </a:r>
            <a:r>
              <a:rPr sz="1089" spc="-18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89" spc="-9" dirty="0">
                <a:latin typeface="Franklin Gothic Book" panose="020B0503020102020204" pitchFamily="34" charset="0"/>
                <a:cs typeface="Calibri"/>
              </a:rPr>
              <a:t>kansiin.</a:t>
            </a:r>
            <a:endParaRPr sz="1089" dirty="0">
              <a:latin typeface="Franklin Gothic Book" panose="020B05030201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32"/>
              </a:spcBef>
            </a:pPr>
            <a:endParaRPr sz="1044" dirty="0">
              <a:latin typeface="Franklin Gothic Book" panose="020B0503020102020204" pitchFamily="34" charset="0"/>
              <a:cs typeface="Calibri"/>
            </a:endParaRPr>
          </a:p>
          <a:p>
            <a:pPr marL="166558" indent="-155608">
              <a:lnSpc>
                <a:spcPct val="100000"/>
              </a:lnSpc>
              <a:buAutoNum type="alphaUcParenR"/>
              <a:tabLst>
                <a:tab pos="167135" algn="l"/>
                <a:tab pos="2296659" algn="l"/>
                <a:tab pos="3963970" algn="l"/>
              </a:tabLst>
            </a:pPr>
            <a:r>
              <a:rPr sz="1089" spc="-5" dirty="0">
                <a:latin typeface="Franklin Gothic Book" panose="020B0503020102020204" pitchFamily="34" charset="0"/>
                <a:cs typeface="Calibri"/>
              </a:rPr>
              <a:t>PÄÄKESKUS,</a:t>
            </a:r>
            <a:r>
              <a:rPr sz="1089" spc="27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89" spc="-9" dirty="0">
                <a:latin typeface="Franklin Gothic Book" panose="020B0503020102020204" pitchFamily="34" charset="0"/>
                <a:cs typeface="Calibri"/>
              </a:rPr>
              <a:t>SIJAINTI</a:t>
            </a:r>
            <a:r>
              <a:rPr sz="1089" u="sng" spc="-9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	</a:t>
            </a:r>
            <a:r>
              <a:rPr lang="fi-FI" sz="1089" u="sng" spc="-9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          </a:t>
            </a:r>
            <a:r>
              <a:rPr sz="1089" spc="-5" dirty="0">
                <a:latin typeface="Franklin Gothic Book" panose="020B0503020102020204" pitchFamily="34" charset="0"/>
                <a:cs typeface="Calibri"/>
              </a:rPr>
              <a:t>KYTKIN </a:t>
            </a:r>
            <a:r>
              <a:rPr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</a:t>
            </a:r>
            <a:r>
              <a:rPr lang="fi-FI"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                                </a:t>
            </a:r>
            <a:r>
              <a:rPr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	</a:t>
            </a:r>
            <a:r>
              <a:rPr lang="fi-FI"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 </a:t>
            </a:r>
            <a:endParaRPr sz="1089" dirty="0">
              <a:latin typeface="Franklin Gothic Book" panose="020B05030201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36"/>
              </a:spcBef>
              <a:buFont typeface="Calibri"/>
              <a:buAutoNum type="alphaUcParenR"/>
            </a:pPr>
            <a:endParaRPr sz="1044" dirty="0">
              <a:latin typeface="Franklin Gothic Book" panose="020B0503020102020204" pitchFamily="34" charset="0"/>
              <a:cs typeface="Calibri"/>
            </a:endParaRPr>
          </a:p>
          <a:p>
            <a:pPr marL="157913" indent="-146963">
              <a:lnSpc>
                <a:spcPct val="100000"/>
              </a:lnSpc>
              <a:buAutoNum type="alphaUcParenR"/>
              <a:tabLst>
                <a:tab pos="158490" algn="l"/>
                <a:tab pos="1497870" algn="l"/>
                <a:tab pos="3030898" algn="l"/>
                <a:tab pos="4603116" algn="l"/>
              </a:tabLst>
            </a:pPr>
            <a:r>
              <a:rPr sz="1089" dirty="0">
                <a:latin typeface="Franklin Gothic Book" panose="020B0503020102020204" pitchFamily="34" charset="0"/>
                <a:cs typeface="Calibri"/>
              </a:rPr>
              <a:t>ALAKESKUS</a:t>
            </a:r>
            <a:r>
              <a:rPr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	</a:t>
            </a:r>
            <a:r>
              <a:rPr lang="fi-FI"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    </a:t>
            </a:r>
            <a:r>
              <a:rPr sz="1089" dirty="0">
                <a:latin typeface="Franklin Gothic Book" panose="020B0503020102020204" pitchFamily="34" charset="0"/>
                <a:cs typeface="Calibri"/>
              </a:rPr>
              <a:t>,</a:t>
            </a:r>
            <a:r>
              <a:rPr sz="1089" spc="-36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89" spc="-5" dirty="0">
                <a:latin typeface="Franklin Gothic Book" panose="020B0503020102020204" pitchFamily="34" charset="0"/>
                <a:cs typeface="Calibri"/>
              </a:rPr>
              <a:t>SIJAINTI</a:t>
            </a:r>
            <a:r>
              <a:rPr sz="1089" u="sng" spc="-5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	</a:t>
            </a:r>
            <a:r>
              <a:rPr sz="1089" spc="-5" dirty="0">
                <a:latin typeface="Franklin Gothic Book" panose="020B0503020102020204" pitchFamily="34" charset="0"/>
                <a:cs typeface="Calibri"/>
              </a:rPr>
              <a:t>KYTKIN </a:t>
            </a:r>
            <a:r>
              <a:rPr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</a:t>
            </a:r>
            <a:r>
              <a:rPr lang="fi-FI"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                                </a:t>
            </a:r>
            <a:r>
              <a:rPr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	</a:t>
            </a:r>
            <a:r>
              <a:rPr lang="fi-FI"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    </a:t>
            </a:r>
            <a:endParaRPr sz="1089" dirty="0">
              <a:latin typeface="Franklin Gothic Book" panose="020B05030201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36"/>
              </a:spcBef>
              <a:buFont typeface="Calibri"/>
              <a:buAutoNum type="alphaUcParenR"/>
            </a:pPr>
            <a:endParaRPr sz="1044" dirty="0">
              <a:latin typeface="Franklin Gothic Book" panose="020B0503020102020204" pitchFamily="34" charset="0"/>
              <a:cs typeface="Calibri"/>
            </a:endParaRPr>
          </a:p>
          <a:p>
            <a:pPr marL="157913" indent="-146963">
              <a:lnSpc>
                <a:spcPct val="100000"/>
              </a:lnSpc>
              <a:buAutoNum type="alphaUcParenR"/>
              <a:tabLst>
                <a:tab pos="158490" algn="l"/>
                <a:tab pos="4638848" algn="l"/>
              </a:tabLst>
            </a:pPr>
            <a:r>
              <a:rPr sz="1089" spc="-9" dirty="0">
                <a:latin typeface="Franklin Gothic Book" panose="020B0503020102020204" pitchFamily="34" charset="0"/>
                <a:cs typeface="Calibri"/>
              </a:rPr>
              <a:t>AC </a:t>
            </a:r>
            <a:r>
              <a:rPr sz="1089" dirty="0">
                <a:latin typeface="Franklin Gothic Book" panose="020B0503020102020204" pitchFamily="34" charset="0"/>
                <a:cs typeface="Calibri"/>
              </a:rPr>
              <a:t>TURVAKYTKIN,</a:t>
            </a:r>
            <a:r>
              <a:rPr sz="1089" spc="-27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89" spc="-5" dirty="0">
                <a:latin typeface="Franklin Gothic Book" panose="020B0503020102020204" pitchFamily="34" charset="0"/>
                <a:cs typeface="Calibri"/>
              </a:rPr>
              <a:t>SIJAINTI</a:t>
            </a:r>
            <a:r>
              <a:rPr sz="1089" u="sng" spc="-5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</a:t>
            </a:r>
            <a:r>
              <a:rPr lang="fi-FI" sz="1089" u="sng" spc="-5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                                                                                       </a:t>
            </a:r>
            <a:r>
              <a:rPr sz="1089" u="sng" spc="-5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	</a:t>
            </a:r>
            <a:r>
              <a:rPr lang="fi-FI" sz="1089" u="sng" spc="-5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                 </a:t>
            </a:r>
            <a:endParaRPr sz="1089" dirty="0">
              <a:latin typeface="Franklin Gothic Book" panose="020B05030201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32"/>
              </a:spcBef>
              <a:buFont typeface="Calibri"/>
              <a:buAutoNum type="alphaUcParenR"/>
            </a:pPr>
            <a:endParaRPr sz="1044" dirty="0">
              <a:latin typeface="Franklin Gothic Book" panose="020B0503020102020204" pitchFamily="34" charset="0"/>
              <a:cs typeface="Calibri"/>
            </a:endParaRPr>
          </a:p>
          <a:p>
            <a:pPr marL="167135" indent="-156184">
              <a:lnSpc>
                <a:spcPct val="100000"/>
              </a:lnSpc>
              <a:buAutoNum type="alphaUcParenR"/>
              <a:tabLst>
                <a:tab pos="167711" algn="l"/>
                <a:tab pos="4578334" algn="l"/>
              </a:tabLst>
            </a:pPr>
            <a:r>
              <a:rPr sz="1089" spc="5" dirty="0">
                <a:latin typeface="Franklin Gothic Book" panose="020B0503020102020204" pitchFamily="34" charset="0"/>
                <a:cs typeface="Calibri"/>
              </a:rPr>
              <a:t>DC </a:t>
            </a:r>
            <a:r>
              <a:rPr sz="1089" dirty="0">
                <a:latin typeface="Franklin Gothic Book" panose="020B0503020102020204" pitchFamily="34" charset="0"/>
                <a:cs typeface="Calibri"/>
              </a:rPr>
              <a:t>TURVAKYTKIMET,</a:t>
            </a:r>
            <a:r>
              <a:rPr sz="1089" spc="-77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89" spc="-9" dirty="0">
                <a:latin typeface="Franklin Gothic Book" panose="020B0503020102020204" pitchFamily="34" charset="0"/>
                <a:cs typeface="Calibri"/>
              </a:rPr>
              <a:t>SIJAINTI</a:t>
            </a:r>
            <a:r>
              <a:rPr sz="1089" spc="18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</a:t>
            </a:r>
            <a:r>
              <a:rPr lang="fi-FI"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                                                                            </a:t>
            </a:r>
            <a:r>
              <a:rPr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	</a:t>
            </a:r>
            <a:endParaRPr sz="1089" dirty="0">
              <a:latin typeface="Franklin Gothic Book" panose="020B05030201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36"/>
              </a:spcBef>
              <a:buFont typeface="Calibri"/>
              <a:buAutoNum type="alphaUcParenR"/>
            </a:pPr>
            <a:endParaRPr sz="1044" dirty="0">
              <a:latin typeface="Franklin Gothic Book" panose="020B0503020102020204" pitchFamily="34" charset="0"/>
              <a:cs typeface="Calibri"/>
            </a:endParaRPr>
          </a:p>
          <a:p>
            <a:pPr marL="149268" indent="-138318">
              <a:lnSpc>
                <a:spcPct val="100000"/>
              </a:lnSpc>
              <a:buAutoNum type="alphaUcParenR"/>
              <a:tabLst>
                <a:tab pos="149845" algn="l"/>
                <a:tab pos="4568536" algn="l"/>
              </a:tabLst>
            </a:pPr>
            <a:r>
              <a:rPr sz="1089" dirty="0">
                <a:latin typeface="Franklin Gothic Book" panose="020B0503020102020204" pitchFamily="34" charset="0"/>
                <a:cs typeface="Calibri"/>
              </a:rPr>
              <a:t>AKUSTO,</a:t>
            </a:r>
            <a:r>
              <a:rPr sz="1089" spc="-82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89" spc="-5" dirty="0">
                <a:latin typeface="Franklin Gothic Book" panose="020B0503020102020204" pitchFamily="34" charset="0"/>
                <a:cs typeface="Calibri"/>
              </a:rPr>
              <a:t>SIJAINTI</a:t>
            </a:r>
            <a:r>
              <a:rPr sz="1089" spc="18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</a:t>
            </a:r>
            <a:r>
              <a:rPr lang="fi-FI"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                                                                                                        </a:t>
            </a:r>
            <a:r>
              <a:rPr sz="1089" u="sng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	</a:t>
            </a:r>
            <a:endParaRPr sz="1089" dirty="0">
              <a:latin typeface="Franklin Gothic Book" panose="020B0503020102020204" pitchFamily="34" charset="0"/>
              <a:cs typeface="Calibri"/>
            </a:endParaRP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BAED706D-FAE4-4280-8E4A-41847A78EB75}"/>
              </a:ext>
            </a:extLst>
          </p:cNvPr>
          <p:cNvSpPr/>
          <p:nvPr userDrawn="1"/>
        </p:nvSpPr>
        <p:spPr>
          <a:xfrm>
            <a:off x="5698364" y="293730"/>
            <a:ext cx="672729" cy="8768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01"/>
          </a:p>
        </p:txBody>
      </p:sp>
      <p:sp>
        <p:nvSpPr>
          <p:cNvPr id="15" name="object 12">
            <a:extLst>
              <a:ext uri="{FF2B5EF4-FFF2-40B4-BE49-F238E27FC236}">
                <a16:creationId xmlns:a16="http://schemas.microsoft.com/office/drawing/2014/main" id="{AB1913C7-1C62-4991-A24D-9859F07ADE6C}"/>
              </a:ext>
            </a:extLst>
          </p:cNvPr>
          <p:cNvSpPr/>
          <p:nvPr userDrawn="1"/>
        </p:nvSpPr>
        <p:spPr>
          <a:xfrm>
            <a:off x="3505200" y="2722201"/>
            <a:ext cx="228792" cy="233671"/>
          </a:xfrm>
          <a:custGeom>
            <a:avLst/>
            <a:gdLst/>
            <a:ahLst/>
            <a:cxnLst/>
            <a:rect l="l" t="t" r="r" b="b"/>
            <a:pathLst>
              <a:path w="252095" h="252094">
                <a:moveTo>
                  <a:pt x="0" y="252006"/>
                </a:moveTo>
                <a:lnTo>
                  <a:pt x="252006" y="252006"/>
                </a:lnTo>
                <a:lnTo>
                  <a:pt x="252006" y="0"/>
                </a:lnTo>
                <a:lnTo>
                  <a:pt x="0" y="0"/>
                </a:lnTo>
                <a:lnTo>
                  <a:pt x="0" y="25200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01"/>
          </a:p>
        </p:txBody>
      </p:sp>
      <p:sp>
        <p:nvSpPr>
          <p:cNvPr id="16" name="object 13">
            <a:extLst>
              <a:ext uri="{FF2B5EF4-FFF2-40B4-BE49-F238E27FC236}">
                <a16:creationId xmlns:a16="http://schemas.microsoft.com/office/drawing/2014/main" id="{2581890E-B85C-4BB2-90FD-F7E948F802E1}"/>
              </a:ext>
            </a:extLst>
          </p:cNvPr>
          <p:cNvSpPr/>
          <p:nvPr userDrawn="1"/>
        </p:nvSpPr>
        <p:spPr>
          <a:xfrm>
            <a:off x="3505200" y="3055933"/>
            <a:ext cx="228792" cy="233671"/>
          </a:xfrm>
          <a:custGeom>
            <a:avLst/>
            <a:gdLst/>
            <a:ahLst/>
            <a:cxnLst/>
            <a:rect l="l" t="t" r="r" b="b"/>
            <a:pathLst>
              <a:path w="252095" h="252095">
                <a:moveTo>
                  <a:pt x="0" y="252006"/>
                </a:moveTo>
                <a:lnTo>
                  <a:pt x="252006" y="252006"/>
                </a:lnTo>
                <a:lnTo>
                  <a:pt x="252006" y="0"/>
                </a:lnTo>
                <a:lnTo>
                  <a:pt x="0" y="0"/>
                </a:lnTo>
                <a:lnTo>
                  <a:pt x="0" y="25200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01"/>
          </a:p>
        </p:txBody>
      </p:sp>
      <p:sp>
        <p:nvSpPr>
          <p:cNvPr id="17" name="object 14">
            <a:extLst>
              <a:ext uri="{FF2B5EF4-FFF2-40B4-BE49-F238E27FC236}">
                <a16:creationId xmlns:a16="http://schemas.microsoft.com/office/drawing/2014/main" id="{003E0844-8020-4457-9B7B-481ABDCD05C0}"/>
              </a:ext>
            </a:extLst>
          </p:cNvPr>
          <p:cNvSpPr/>
          <p:nvPr userDrawn="1"/>
        </p:nvSpPr>
        <p:spPr>
          <a:xfrm>
            <a:off x="3505200" y="3389548"/>
            <a:ext cx="228792" cy="233671"/>
          </a:xfrm>
          <a:custGeom>
            <a:avLst/>
            <a:gdLst/>
            <a:ahLst/>
            <a:cxnLst/>
            <a:rect l="l" t="t" r="r" b="b"/>
            <a:pathLst>
              <a:path w="252095" h="252095">
                <a:moveTo>
                  <a:pt x="0" y="252006"/>
                </a:moveTo>
                <a:lnTo>
                  <a:pt x="252006" y="252006"/>
                </a:lnTo>
                <a:lnTo>
                  <a:pt x="252006" y="0"/>
                </a:lnTo>
                <a:lnTo>
                  <a:pt x="0" y="0"/>
                </a:lnTo>
                <a:lnTo>
                  <a:pt x="0" y="25200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01"/>
          </a:p>
        </p:txBody>
      </p:sp>
      <p:sp>
        <p:nvSpPr>
          <p:cNvPr id="18" name="object 15">
            <a:extLst>
              <a:ext uri="{FF2B5EF4-FFF2-40B4-BE49-F238E27FC236}">
                <a16:creationId xmlns:a16="http://schemas.microsoft.com/office/drawing/2014/main" id="{59DE8C86-5C2B-4DA5-A988-250FE4F09C05}"/>
              </a:ext>
            </a:extLst>
          </p:cNvPr>
          <p:cNvSpPr/>
          <p:nvPr userDrawn="1"/>
        </p:nvSpPr>
        <p:spPr>
          <a:xfrm>
            <a:off x="3505200" y="3723278"/>
            <a:ext cx="228792" cy="233671"/>
          </a:xfrm>
          <a:custGeom>
            <a:avLst/>
            <a:gdLst/>
            <a:ahLst/>
            <a:cxnLst/>
            <a:rect l="l" t="t" r="r" b="b"/>
            <a:pathLst>
              <a:path w="252095" h="252095">
                <a:moveTo>
                  <a:pt x="0" y="252006"/>
                </a:moveTo>
                <a:lnTo>
                  <a:pt x="252006" y="252006"/>
                </a:lnTo>
                <a:lnTo>
                  <a:pt x="252006" y="0"/>
                </a:lnTo>
                <a:lnTo>
                  <a:pt x="0" y="0"/>
                </a:lnTo>
                <a:lnTo>
                  <a:pt x="0" y="25200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01"/>
          </a:p>
        </p:txBody>
      </p:sp>
      <p:sp>
        <p:nvSpPr>
          <p:cNvPr id="19" name="object 16">
            <a:extLst>
              <a:ext uri="{FF2B5EF4-FFF2-40B4-BE49-F238E27FC236}">
                <a16:creationId xmlns:a16="http://schemas.microsoft.com/office/drawing/2014/main" id="{E3A05051-86DD-41EB-958B-9F94E572E46D}"/>
              </a:ext>
            </a:extLst>
          </p:cNvPr>
          <p:cNvSpPr txBox="1"/>
          <p:nvPr userDrawn="1"/>
        </p:nvSpPr>
        <p:spPr>
          <a:xfrm>
            <a:off x="3844929" y="2978989"/>
            <a:ext cx="2817036" cy="31941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lnSpc>
                <a:spcPct val="100000"/>
              </a:lnSpc>
            </a:pPr>
            <a:r>
              <a:rPr sz="1000" dirty="0" err="1">
                <a:latin typeface="Franklin Gothic Book" panose="020B0503020102020204" pitchFamily="34" charset="0"/>
                <a:cs typeface="Calibri"/>
              </a:rPr>
              <a:t>Sisätila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turvallinen </a:t>
            </a:r>
            <a:r>
              <a:rPr sz="1000" spc="-18" dirty="0">
                <a:latin typeface="Franklin Gothic Book" panose="020B0503020102020204" pitchFamily="34" charset="0"/>
                <a:cs typeface="Calibri"/>
              </a:rPr>
              <a:t>kun</a:t>
            </a:r>
            <a:r>
              <a:rPr sz="1000" spc="-54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verkkosyöttö</a:t>
            </a:r>
          </a:p>
          <a:p>
            <a:pPr marL="11527">
              <a:lnSpc>
                <a:spcPct val="100000"/>
              </a:lnSpc>
            </a:pPr>
            <a:r>
              <a:rPr sz="1000" dirty="0">
                <a:latin typeface="Franklin Gothic Book" panose="020B0503020102020204" pitchFamily="34" charset="0"/>
                <a:cs typeface="Calibri"/>
              </a:rPr>
              <a:t>katkaistu </a:t>
            </a:r>
            <a:r>
              <a:rPr sz="1000" spc="-32" dirty="0">
                <a:latin typeface="Franklin Gothic Book" panose="020B0503020102020204" pitchFamily="34" charset="0"/>
                <a:cs typeface="Calibri"/>
              </a:rPr>
              <a:t>ja </a:t>
            </a:r>
            <a:r>
              <a:rPr sz="1000" spc="-5" dirty="0">
                <a:latin typeface="Franklin Gothic Book" panose="020B0503020102020204" pitchFamily="34" charset="0"/>
                <a:cs typeface="Calibri"/>
              </a:rPr>
              <a:t>DC-kytk.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OFF -</a:t>
            </a:r>
            <a:r>
              <a:rPr sz="1000" spc="45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dirty="0">
                <a:latin typeface="Franklin Gothic Book" panose="020B0503020102020204" pitchFamily="34" charset="0"/>
                <a:cs typeface="Calibri"/>
              </a:rPr>
              <a:t>0</a:t>
            </a:r>
          </a:p>
        </p:txBody>
      </p:sp>
      <p:sp>
        <p:nvSpPr>
          <p:cNvPr id="20" name="object 17">
            <a:extLst>
              <a:ext uri="{FF2B5EF4-FFF2-40B4-BE49-F238E27FC236}">
                <a16:creationId xmlns:a16="http://schemas.microsoft.com/office/drawing/2014/main" id="{CFFADD93-E50E-4585-AB5F-13ED337F99E7}"/>
              </a:ext>
            </a:extLst>
          </p:cNvPr>
          <p:cNvSpPr txBox="1"/>
          <p:nvPr userDrawn="1"/>
        </p:nvSpPr>
        <p:spPr>
          <a:xfrm>
            <a:off x="385547" y="4055120"/>
            <a:ext cx="6070194" cy="1068338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4611" algn="just">
              <a:lnSpc>
                <a:spcPct val="100000"/>
              </a:lnSpc>
            </a:pPr>
            <a:r>
              <a:rPr sz="1000" b="1" spc="-9" dirty="0" err="1">
                <a:latin typeface="Franklin Gothic Book" panose="020B0503020102020204" pitchFamily="34" charset="0"/>
                <a:cs typeface="Calibri"/>
              </a:rPr>
              <a:t>Kytkimien</a:t>
            </a:r>
            <a:r>
              <a:rPr sz="1000" b="1" spc="-9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b="1" spc="9" dirty="0">
                <a:latin typeface="Franklin Gothic Book" panose="020B0503020102020204" pitchFamily="34" charset="0"/>
                <a:cs typeface="Calibri"/>
              </a:rPr>
              <a:t>A, </a:t>
            </a:r>
            <a:r>
              <a:rPr sz="1000" b="1" dirty="0">
                <a:latin typeface="Franklin Gothic Book" panose="020B0503020102020204" pitchFamily="34" charset="0"/>
                <a:cs typeface="Calibri"/>
              </a:rPr>
              <a:t>B </a:t>
            </a:r>
            <a:r>
              <a:rPr sz="1000" b="1" spc="9" dirty="0">
                <a:latin typeface="Franklin Gothic Book" panose="020B0503020102020204" pitchFamily="34" charset="0"/>
                <a:cs typeface="Calibri"/>
              </a:rPr>
              <a:t>tai </a:t>
            </a:r>
            <a:r>
              <a:rPr sz="1000" b="1" dirty="0">
                <a:latin typeface="Franklin Gothic Book" panose="020B0503020102020204" pitchFamily="34" charset="0"/>
                <a:cs typeface="Calibri"/>
              </a:rPr>
              <a:t>C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kääntäminen </a:t>
            </a:r>
            <a:r>
              <a:rPr sz="1000" b="1" dirty="0">
                <a:latin typeface="Franklin Gothic Book" panose="020B0503020102020204" pitchFamily="34" charset="0"/>
                <a:cs typeface="Calibri"/>
              </a:rPr>
              <a:t>0-asentoon kytkee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invertterin </a:t>
            </a:r>
            <a:r>
              <a:rPr sz="1000" b="1" dirty="0">
                <a:latin typeface="Franklin Gothic Book" panose="020B0503020102020204" pitchFamily="34" charset="0"/>
                <a:cs typeface="Calibri"/>
              </a:rPr>
              <a:t>ulostulon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pois </a:t>
            </a:r>
            <a:r>
              <a:rPr sz="1000" b="1" dirty="0">
                <a:latin typeface="Franklin Gothic Book" panose="020B0503020102020204" pitchFamily="34" charset="0"/>
                <a:cs typeface="Calibri"/>
              </a:rPr>
              <a:t>päältä. Tämän jälkeen  käännä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DC-turvakytkin </a:t>
            </a:r>
            <a:r>
              <a:rPr sz="1000" b="1" spc="-9" dirty="0">
                <a:latin typeface="Franklin Gothic Book" panose="020B0503020102020204" pitchFamily="34" charset="0"/>
                <a:cs typeface="Calibri"/>
              </a:rPr>
              <a:t>0-asentoon, </a:t>
            </a:r>
            <a:r>
              <a:rPr sz="1000" b="1" spc="-14" dirty="0">
                <a:latin typeface="Franklin Gothic Book" panose="020B0503020102020204" pitchFamily="34" charset="0"/>
                <a:cs typeface="Calibri"/>
              </a:rPr>
              <a:t>mutta huomaa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että </a:t>
            </a:r>
            <a:r>
              <a:rPr sz="1000" b="1" spc="-14" dirty="0">
                <a:latin typeface="Franklin Gothic Book" panose="020B0503020102020204" pitchFamily="34" charset="0"/>
                <a:cs typeface="Calibri"/>
              </a:rPr>
              <a:t>se </a:t>
            </a:r>
            <a:r>
              <a:rPr sz="1000" b="1" spc="-9" dirty="0">
                <a:latin typeface="Franklin Gothic Book" panose="020B0503020102020204" pitchFamily="34" charset="0"/>
                <a:cs typeface="Calibri"/>
              </a:rPr>
              <a:t>kytkee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jännitteettömäksi </a:t>
            </a:r>
            <a:r>
              <a:rPr sz="1000" b="1" spc="-9" dirty="0">
                <a:latin typeface="Franklin Gothic Book" panose="020B0503020102020204" pitchFamily="34" charset="0"/>
                <a:cs typeface="Calibri"/>
              </a:rPr>
              <a:t>vain </a:t>
            </a:r>
            <a:r>
              <a:rPr sz="1000" b="1" dirty="0">
                <a:latin typeface="Franklin Gothic Book" panose="020B0503020102020204" pitchFamily="34" charset="0"/>
                <a:cs typeface="Calibri"/>
              </a:rPr>
              <a:t>kytkimen </a:t>
            </a:r>
            <a:r>
              <a:rPr sz="1000" b="1" spc="27" dirty="0">
                <a:latin typeface="Franklin Gothic Book" panose="020B0503020102020204" pitchFamily="34" charset="0"/>
                <a:cs typeface="Calibri"/>
              </a:rPr>
              <a:t>ja  </a:t>
            </a:r>
            <a:r>
              <a:rPr sz="1000" b="1" dirty="0">
                <a:latin typeface="Franklin Gothic Book" panose="020B0503020102020204" pitchFamily="34" charset="0"/>
                <a:cs typeface="Calibri"/>
              </a:rPr>
              <a:t>invertterin välisen </a:t>
            </a:r>
            <a:r>
              <a:rPr sz="1000" b="1" spc="-9" dirty="0">
                <a:latin typeface="Franklin Gothic Book" panose="020B0503020102020204" pitchFamily="34" charset="0"/>
                <a:cs typeface="Calibri"/>
              </a:rPr>
              <a:t>kaapelin,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paneelit ja muut kaapelit ovat </a:t>
            </a:r>
            <a:r>
              <a:rPr sz="1000" b="1" spc="-14" dirty="0">
                <a:latin typeface="Franklin Gothic Book" panose="020B0503020102020204" pitchFamily="34" charset="0"/>
                <a:cs typeface="Calibri"/>
              </a:rPr>
              <a:t>silti</a:t>
            </a:r>
            <a:r>
              <a:rPr sz="1000" b="1" spc="73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jännitteisiä.</a:t>
            </a:r>
            <a:endParaRPr sz="1000" dirty="0">
              <a:latin typeface="Franklin Gothic Book" panose="020B0503020102020204" pitchFamily="34" charset="0"/>
              <a:cs typeface="Calibri"/>
            </a:endParaRPr>
          </a:p>
          <a:p>
            <a:pPr marL="11527" algn="just">
              <a:lnSpc>
                <a:spcPct val="100000"/>
              </a:lnSpc>
              <a:spcBef>
                <a:spcPts val="5"/>
              </a:spcBef>
            </a:pP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Kosketuksettomat </a:t>
            </a:r>
            <a:r>
              <a:rPr sz="1000" b="1" dirty="0">
                <a:latin typeface="Franklin Gothic Book" panose="020B0503020102020204" pitchFamily="34" charset="0"/>
                <a:cs typeface="Calibri"/>
              </a:rPr>
              <a:t>jännitteentunnistimet </a:t>
            </a:r>
            <a:r>
              <a:rPr sz="1000" b="1" spc="-9" dirty="0">
                <a:latin typeface="Franklin Gothic Book" panose="020B0503020102020204" pitchFamily="34" charset="0"/>
                <a:cs typeface="Calibri"/>
              </a:rPr>
              <a:t>eivät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ilmaise paneelien ja niiden kaapelien</a:t>
            </a:r>
            <a:r>
              <a:rPr sz="1000" b="1" spc="5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jännitteitä!</a:t>
            </a:r>
            <a:endParaRPr sz="1000" dirty="0">
              <a:latin typeface="Franklin Gothic Book" panose="020B0503020102020204" pitchFamily="34" charset="0"/>
              <a:cs typeface="Calibri"/>
            </a:endParaRPr>
          </a:p>
          <a:p>
            <a:pPr marL="11527">
              <a:lnSpc>
                <a:spcPct val="100000"/>
              </a:lnSpc>
              <a:spcBef>
                <a:spcPts val="844"/>
              </a:spcBef>
            </a:pPr>
            <a:r>
              <a:rPr sz="1200" b="1" spc="-5" dirty="0">
                <a:latin typeface="Franklin Gothic Book" panose="020B0503020102020204" pitchFamily="34" charset="0"/>
                <a:cs typeface="Calibri"/>
              </a:rPr>
              <a:t>Varoetäisyydet</a:t>
            </a:r>
            <a:endParaRPr sz="1200" dirty="0">
              <a:latin typeface="Franklin Gothic Book" panose="020B0503020102020204" pitchFamily="34" charset="0"/>
              <a:cs typeface="Calibri"/>
            </a:endParaRPr>
          </a:p>
          <a:p>
            <a:pPr marL="11527">
              <a:lnSpc>
                <a:spcPct val="100000"/>
              </a:lnSpc>
              <a:spcBef>
                <a:spcPts val="23"/>
              </a:spcBef>
            </a:pP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Vesisuihkulla </a:t>
            </a:r>
            <a:r>
              <a:rPr sz="1000" b="1" spc="9" dirty="0">
                <a:latin typeface="Franklin Gothic Book" panose="020B0503020102020204" pitchFamily="34" charset="0"/>
                <a:cs typeface="Calibri"/>
              </a:rPr>
              <a:t>suora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suihku </a:t>
            </a:r>
            <a:r>
              <a:rPr sz="1000" b="1" dirty="0">
                <a:latin typeface="Franklin Gothic Book" panose="020B0503020102020204" pitchFamily="34" charset="0"/>
                <a:cs typeface="Calibri"/>
              </a:rPr>
              <a:t>5 m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ja </a:t>
            </a:r>
            <a:r>
              <a:rPr sz="1000" b="1" dirty="0">
                <a:latin typeface="Franklin Gothic Book" panose="020B0503020102020204" pitchFamily="34" charset="0"/>
                <a:cs typeface="Calibri"/>
              </a:rPr>
              <a:t>sumusuihku 1</a:t>
            </a:r>
            <a:r>
              <a:rPr sz="1000" b="1" spc="-50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000" b="1" spc="-5" dirty="0">
                <a:latin typeface="Franklin Gothic Book" panose="020B0503020102020204" pitchFamily="34" charset="0"/>
                <a:cs typeface="Calibri"/>
              </a:rPr>
              <a:t>m.</a:t>
            </a:r>
            <a:endParaRPr sz="1000" dirty="0">
              <a:latin typeface="Franklin Gothic Book" panose="020B0503020102020204" pitchFamily="34" charset="0"/>
              <a:cs typeface="Calibri"/>
            </a:endParaRP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19A6F937-F622-4FCB-806E-5ADC7EF4C88F}"/>
              </a:ext>
            </a:extLst>
          </p:cNvPr>
          <p:cNvSpPr txBox="1"/>
          <p:nvPr userDrawn="1"/>
        </p:nvSpPr>
        <p:spPr>
          <a:xfrm>
            <a:off x="3737904" y="2636773"/>
            <a:ext cx="469769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527">
              <a:lnSpc>
                <a:spcPct val="100000"/>
              </a:lnSpc>
              <a:spcBef>
                <a:spcPts val="91"/>
              </a:spcBef>
            </a:pPr>
            <a:r>
              <a:rPr lang="fi-FI" sz="1000" kern="1200" spc="-5" dirty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Calibri"/>
              </a:rPr>
              <a:t>Sisätila turvallinen kun verkkosyöttö</a:t>
            </a:r>
          </a:p>
          <a:p>
            <a:pPr marL="11527">
              <a:lnSpc>
                <a:spcPct val="100000"/>
              </a:lnSpc>
              <a:spcBef>
                <a:spcPts val="5"/>
              </a:spcBef>
            </a:pPr>
            <a:r>
              <a:rPr lang="fi-FI" sz="1000" kern="1200" spc="-5" dirty="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Calibri"/>
              </a:rPr>
              <a:t>katkaistu</a:t>
            </a:r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D8920069-4713-466E-B54E-F2CA54290819}"/>
              </a:ext>
            </a:extLst>
          </p:cNvPr>
          <p:cNvSpPr txBox="1"/>
          <p:nvPr userDrawn="1"/>
        </p:nvSpPr>
        <p:spPr>
          <a:xfrm>
            <a:off x="309677" y="2692164"/>
            <a:ext cx="3347923" cy="12208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527" marR="0" lvl="0" indent="0" algn="l" defTabSz="840242" rtl="0" eaLnBrk="1" fontAlgn="auto" latinLnBrk="0" hangingPunct="1">
              <a:lnSpc>
                <a:spcPct val="100000"/>
              </a:lnSpc>
              <a:spcBef>
                <a:spcPts val="9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00" spc="-5" dirty="0" err="1">
                <a:latin typeface="Franklin Gothic Book" panose="020B0503020102020204" pitchFamily="34" charset="0"/>
                <a:cs typeface="Calibri"/>
              </a:rPr>
              <a:t>Invertteri</a:t>
            </a:r>
            <a:r>
              <a:rPr lang="fi-FI" sz="1000" spc="-5" dirty="0">
                <a:latin typeface="Franklin Gothic Book" panose="020B0503020102020204" pitchFamily="34" charset="0"/>
                <a:cs typeface="Calibri"/>
              </a:rPr>
              <a:t> ulkona, </a:t>
            </a:r>
            <a:r>
              <a:rPr lang="fi-FI" sz="1000" spc="-9" dirty="0">
                <a:latin typeface="Franklin Gothic Book" panose="020B0503020102020204" pitchFamily="34" charset="0"/>
                <a:cs typeface="Calibri"/>
              </a:rPr>
              <a:t>sisällä </a:t>
            </a:r>
            <a:r>
              <a:rPr lang="fi-FI" sz="1000" dirty="0">
                <a:latin typeface="Franklin Gothic Book" panose="020B0503020102020204" pitchFamily="34" charset="0"/>
                <a:cs typeface="Calibri"/>
              </a:rPr>
              <a:t>ei </a:t>
            </a:r>
            <a:r>
              <a:rPr lang="fi-FI" sz="1000" spc="-5" dirty="0">
                <a:latin typeface="Franklin Gothic Book" panose="020B0503020102020204" pitchFamily="34" charset="0"/>
                <a:cs typeface="Calibri"/>
              </a:rPr>
              <a:t>ole</a:t>
            </a:r>
            <a:r>
              <a:rPr lang="fi-FI" sz="1000" spc="32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lang="fi-FI" sz="1000" spc="-5" dirty="0">
                <a:latin typeface="Franklin Gothic Book" panose="020B0503020102020204" pitchFamily="34" charset="0"/>
                <a:cs typeface="Calibri"/>
              </a:rPr>
              <a:t>paneelikaapeleita</a:t>
            </a:r>
            <a:endParaRPr lang="fi-FI" sz="1000" dirty="0">
              <a:latin typeface="Franklin Gothic Book" panose="020B0503020102020204" pitchFamily="34" charset="0"/>
              <a:cs typeface="Calibri"/>
            </a:endParaRPr>
          </a:p>
          <a:p>
            <a:pPr marL="11527" lvl="0">
              <a:lnSpc>
                <a:spcPct val="100000"/>
              </a:lnSpc>
              <a:spcBef>
                <a:spcPts val="91"/>
              </a:spcBef>
            </a:pPr>
            <a:endParaRPr lang="fi-FI" sz="1000" spc="-5" dirty="0">
              <a:latin typeface="Franklin Gothic Book" panose="020B0503020102020204" pitchFamily="34" charset="0"/>
              <a:cs typeface="Calibri"/>
            </a:endParaRPr>
          </a:p>
          <a:p>
            <a:pPr marL="11527" marR="0" lvl="0" indent="0" algn="l" defTabSz="840242" rtl="0" eaLnBrk="1" fontAlgn="auto" latinLnBrk="0" hangingPunct="1">
              <a:lnSpc>
                <a:spcPct val="100000"/>
              </a:lnSpc>
              <a:spcBef>
                <a:spcPts val="9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00" spc="-5" dirty="0" err="1">
                <a:latin typeface="Franklin Gothic Book" panose="020B0503020102020204" pitchFamily="34" charset="0"/>
                <a:cs typeface="Calibri"/>
              </a:rPr>
              <a:t>Invertteri</a:t>
            </a:r>
            <a:r>
              <a:rPr lang="fi-FI" sz="1000" spc="-5" dirty="0">
                <a:latin typeface="Franklin Gothic Book" panose="020B0503020102020204" pitchFamily="34" charset="0"/>
                <a:cs typeface="Calibri"/>
              </a:rPr>
              <a:t> sisällä, katolla</a:t>
            </a:r>
            <a:r>
              <a:rPr lang="fi-FI" sz="1000" spc="45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lang="fi-FI" sz="1000" spc="-5" dirty="0">
                <a:latin typeface="Franklin Gothic Book" panose="020B0503020102020204" pitchFamily="34" charset="0"/>
                <a:cs typeface="Calibri"/>
              </a:rPr>
              <a:t>DC-turvakytkimet</a:t>
            </a:r>
            <a:endParaRPr lang="fi-FI" sz="1000" dirty="0">
              <a:latin typeface="Franklin Gothic Book" panose="020B0503020102020204" pitchFamily="34" charset="0"/>
              <a:cs typeface="Calibri"/>
            </a:endParaRPr>
          </a:p>
          <a:p>
            <a:pPr marL="11527" lvl="0">
              <a:lnSpc>
                <a:spcPct val="100000"/>
              </a:lnSpc>
              <a:spcBef>
                <a:spcPts val="91"/>
              </a:spcBef>
            </a:pPr>
            <a:endParaRPr lang="fi-FI" sz="1000" spc="-5" dirty="0">
              <a:latin typeface="Franklin Gothic Book" panose="020B0503020102020204" pitchFamily="34" charset="0"/>
              <a:cs typeface="Calibri"/>
            </a:endParaRPr>
          </a:p>
          <a:p>
            <a:pPr marL="11527" lvl="0">
              <a:lnSpc>
                <a:spcPct val="100000"/>
              </a:lnSpc>
              <a:spcBef>
                <a:spcPts val="91"/>
              </a:spcBef>
            </a:pPr>
            <a:r>
              <a:rPr lang="fi-FI" sz="1000" spc="-5" dirty="0" err="1">
                <a:latin typeface="Franklin Gothic Book" panose="020B0503020102020204" pitchFamily="34" charset="0"/>
                <a:cs typeface="Calibri"/>
              </a:rPr>
              <a:t>Invertteri</a:t>
            </a:r>
            <a:r>
              <a:rPr lang="fi-FI" sz="1000" spc="-5" dirty="0">
                <a:latin typeface="Franklin Gothic Book" panose="020B0503020102020204" pitchFamily="34" charset="0"/>
                <a:cs typeface="Calibri"/>
              </a:rPr>
              <a:t> sisällä, </a:t>
            </a:r>
            <a:r>
              <a:rPr lang="fi-FI" sz="1000" spc="-9" dirty="0">
                <a:latin typeface="Franklin Gothic Book" panose="020B0503020102020204" pitchFamily="34" charset="0"/>
                <a:cs typeface="Calibri"/>
              </a:rPr>
              <a:t>sisällä lyhyet </a:t>
            </a:r>
            <a:r>
              <a:rPr lang="fi-FI" sz="1000" spc="5" dirty="0">
                <a:latin typeface="Franklin Gothic Book" panose="020B0503020102020204" pitchFamily="34" charset="0"/>
                <a:cs typeface="Calibri"/>
              </a:rPr>
              <a:t>ja </a:t>
            </a:r>
            <a:r>
              <a:rPr lang="fi-FI" sz="1000" spc="-5" dirty="0">
                <a:latin typeface="Franklin Gothic Book" panose="020B0503020102020204" pitchFamily="34" charset="0"/>
                <a:cs typeface="Calibri"/>
              </a:rPr>
              <a:t>merkityt</a:t>
            </a:r>
            <a:r>
              <a:rPr lang="fi-FI" sz="1000" spc="32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lang="fi-FI" sz="1000" spc="-5" dirty="0">
                <a:latin typeface="Franklin Gothic Book" panose="020B0503020102020204" pitchFamily="34" charset="0"/>
                <a:cs typeface="Calibri"/>
              </a:rPr>
              <a:t>paneelikaapelit</a:t>
            </a:r>
            <a:endParaRPr lang="fi-FI" sz="1000" dirty="0">
              <a:latin typeface="Franklin Gothic Book" panose="020B0503020102020204" pitchFamily="34" charset="0"/>
              <a:cs typeface="Calibri"/>
            </a:endParaRPr>
          </a:p>
          <a:p>
            <a:pPr lvl="0">
              <a:lnSpc>
                <a:spcPct val="100000"/>
              </a:lnSpc>
              <a:spcBef>
                <a:spcPts val="36"/>
              </a:spcBef>
            </a:pPr>
            <a:endParaRPr lang="fi-FI" sz="1000" dirty="0">
              <a:latin typeface="Franklin Gothic Book" panose="020B0503020102020204" pitchFamily="34" charset="0"/>
              <a:cs typeface="Calibri"/>
            </a:endParaRPr>
          </a:p>
          <a:p>
            <a:pPr marL="11527" lvl="0">
              <a:lnSpc>
                <a:spcPct val="100000"/>
              </a:lnSpc>
            </a:pPr>
            <a:r>
              <a:rPr lang="fi-FI" sz="1000" spc="-5" dirty="0" err="1">
                <a:latin typeface="Franklin Gothic Book" panose="020B0503020102020204" pitchFamily="34" charset="0"/>
                <a:cs typeface="Calibri"/>
              </a:rPr>
              <a:t>Invertteri</a:t>
            </a:r>
            <a:r>
              <a:rPr lang="fi-FI" sz="1000" spc="-5" dirty="0">
                <a:latin typeface="Franklin Gothic Book" panose="020B0503020102020204" pitchFamily="34" charset="0"/>
                <a:cs typeface="Calibri"/>
              </a:rPr>
              <a:t> sisällä, </a:t>
            </a:r>
            <a:r>
              <a:rPr lang="fi-FI" sz="1000" spc="-9" dirty="0">
                <a:latin typeface="Franklin Gothic Book" panose="020B0503020102020204" pitchFamily="34" charset="0"/>
                <a:cs typeface="Calibri"/>
              </a:rPr>
              <a:t>sisällä </a:t>
            </a:r>
            <a:r>
              <a:rPr lang="fi-FI" sz="1000" spc="-5" dirty="0">
                <a:latin typeface="Franklin Gothic Book" panose="020B0503020102020204" pitchFamily="34" charset="0"/>
                <a:cs typeface="Calibri"/>
              </a:rPr>
              <a:t>paneelikaapelit</a:t>
            </a:r>
            <a:r>
              <a:rPr lang="fi-FI" sz="1000" spc="45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lang="fi-FI" sz="1000" spc="-5" dirty="0">
                <a:latin typeface="Franklin Gothic Book" panose="020B0503020102020204" pitchFamily="34" charset="0"/>
                <a:cs typeface="Calibri"/>
              </a:rPr>
              <a:t>palokoteloitu</a:t>
            </a:r>
            <a:endParaRPr lang="fi-FI" sz="1000" dirty="0">
              <a:latin typeface="Franklin Gothic Book" panose="020B0503020102020204" pitchFamily="34" charset="0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B05CBD8E-8040-4CB4-B0CC-FB059C6D99F9}"/>
              </a:ext>
            </a:extLst>
          </p:cNvPr>
          <p:cNvSpPr txBox="1"/>
          <p:nvPr userDrawn="1"/>
        </p:nvSpPr>
        <p:spPr>
          <a:xfrm>
            <a:off x="315284" y="310883"/>
            <a:ext cx="6338751" cy="329992"/>
          </a:xfrm>
          <a:prstGeom prst="rect">
            <a:avLst/>
          </a:prstGeom>
          <a:ln w="19050">
            <a:solidFill>
              <a:srgbClr val="9A1B43"/>
            </a:solidFill>
          </a:ln>
        </p:spPr>
        <p:txBody>
          <a:bodyPr vert="horz" wrap="square" lIns="0" tIns="133126" rIns="0" bIns="0" rtlCol="0">
            <a:spAutoFit/>
          </a:bodyPr>
          <a:lstStyle/>
          <a:p>
            <a:pPr marL="1354942">
              <a:spcBef>
                <a:spcPts val="1048"/>
              </a:spcBef>
            </a:pPr>
            <a:endParaRPr lang="fi-FI" sz="1271" spc="-5" dirty="0">
              <a:solidFill>
                <a:srgbClr val="9A1B43"/>
              </a:solidFill>
              <a:latin typeface="Franklin Gothic Book" panose="020B0503020102020204" pitchFamily="34" charset="0"/>
              <a:cs typeface="Calibri"/>
            </a:endParaRPr>
          </a:p>
        </p:txBody>
      </p:sp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0E929DD9-4558-421F-8544-93902A19B06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83021007"/>
              </p:ext>
            </p:extLst>
          </p:nvPr>
        </p:nvGraphicFramePr>
        <p:xfrm>
          <a:off x="332868" y="7294056"/>
          <a:ext cx="6311369" cy="22217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1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2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211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100" b="1" spc="-5" dirty="0">
                          <a:latin typeface="Franklin Gothic Book" panose="020B0503020102020204" pitchFamily="34" charset="0"/>
                        </a:rPr>
                        <a:t>Pvm:</a:t>
                      </a:r>
                      <a:endParaRPr sz="1100" b="1" dirty="0">
                        <a:latin typeface="Franklin Gothic Book" panose="020B0503020102020204" pitchFamily="34" charset="0"/>
                        <a:cs typeface="Calibri"/>
                      </a:endParaRPr>
                    </a:p>
                  </a:txBody>
                  <a:tcPr marL="0" marR="0" marT="39765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100" b="1" dirty="0">
                          <a:latin typeface="Franklin Gothic Book" panose="020B0503020102020204" pitchFamily="34" charset="0"/>
                        </a:rPr>
                        <a:t>Yleiskuva:</a:t>
                      </a:r>
                      <a:endParaRPr sz="1100" b="1" dirty="0">
                        <a:latin typeface="Franklin Gothic Book" panose="020B0503020102020204" pitchFamily="34" charset="0"/>
                        <a:cs typeface="Calibri"/>
                      </a:endParaRPr>
                    </a:p>
                  </a:txBody>
                  <a:tcPr marL="0" marR="0" marT="74343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100" b="1" spc="-5" dirty="0">
                          <a:latin typeface="Franklin Gothic Book" panose="020B0503020102020204" pitchFamily="34" charset="0"/>
                        </a:rPr>
                        <a:t>Kohde </a:t>
                      </a:r>
                      <a:r>
                        <a:rPr sz="1100" b="1" spc="-15" dirty="0">
                          <a:latin typeface="Franklin Gothic Book" panose="020B0503020102020204" pitchFamily="34" charset="0"/>
                        </a:rPr>
                        <a:t>ja</a:t>
                      </a:r>
                      <a:r>
                        <a:rPr sz="1100" b="1" spc="-5" dirty="0">
                          <a:latin typeface="Franklin Gothic Book" panose="020B0503020102020204" pitchFamily="34" charset="0"/>
                        </a:rPr>
                        <a:t> osoite:</a:t>
                      </a:r>
                      <a:endParaRPr sz="1100" b="1" dirty="0">
                        <a:latin typeface="Franklin Gothic Book" panose="020B0503020102020204" pitchFamily="34" charset="0"/>
                        <a:cs typeface="Calibri"/>
                      </a:endParaRPr>
                    </a:p>
                  </a:txBody>
                  <a:tcPr marL="0" marR="0" marT="89327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748">
                <a:tc rowSpan="3">
                  <a:txBody>
                    <a:bodyPr/>
                    <a:lstStyle/>
                    <a:p>
                      <a:pPr marL="50800">
                        <a:lnSpc>
                          <a:spcPts val="1635"/>
                        </a:lnSpc>
                        <a:spcBef>
                          <a:spcPts val="210"/>
                        </a:spcBef>
                      </a:pPr>
                      <a:r>
                        <a:rPr sz="1100" b="1" spc="-5" dirty="0">
                          <a:latin typeface="Franklin Gothic Book" panose="020B0503020102020204" pitchFamily="34" charset="0"/>
                        </a:rPr>
                        <a:t>Merkkien</a:t>
                      </a:r>
                      <a:r>
                        <a:rPr sz="1100" b="1" spc="-25" dirty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sz="1100" b="1" spc="-5" dirty="0" err="1">
                          <a:latin typeface="Franklin Gothic Book" panose="020B0503020102020204" pitchFamily="34" charset="0"/>
                        </a:rPr>
                        <a:t>selitys</a:t>
                      </a:r>
                      <a:r>
                        <a:rPr sz="1100" b="1" spc="-5" dirty="0">
                          <a:latin typeface="Franklin Gothic Book" panose="020B0503020102020204" pitchFamily="34" charset="0"/>
                        </a:rPr>
                        <a:t>:</a:t>
                      </a:r>
                      <a:endParaRPr sz="1100" b="1" dirty="0">
                        <a:latin typeface="Franklin Gothic Book" panose="020B0503020102020204" pitchFamily="34" charset="0"/>
                      </a:endParaRPr>
                    </a:p>
                  </a:txBody>
                  <a:tcPr marL="0" marR="0" marT="24205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1915" marB="0">
                    <a:lnL w="1905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9050">
                      <a:solidFill>
                        <a:srgbClr val="006FC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8425" marB="0">
                    <a:lnL w="1905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9050">
                      <a:solidFill>
                        <a:srgbClr val="006FC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51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6670" marB="0">
                    <a:lnL w="1905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9050">
                      <a:solidFill>
                        <a:srgbClr val="006FC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1915" marB="0">
                    <a:lnL w="1905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9050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100" b="1" spc="-5" dirty="0">
                          <a:latin typeface="Franklin Gothic Book" panose="020B0503020102020204" pitchFamily="34" charset="0"/>
                        </a:rPr>
                        <a:t>Urakoitsija:</a:t>
                      </a:r>
                      <a:endParaRPr sz="1100" b="1">
                        <a:latin typeface="Franklin Gothic Book" panose="020B0503020102020204" pitchFamily="34" charset="0"/>
                        <a:cs typeface="Calibri"/>
                      </a:endParaRPr>
                    </a:p>
                  </a:txBody>
                  <a:tcPr marL="0" marR="0" marT="23627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878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6670" marB="0">
                    <a:lnL w="1905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9050">
                      <a:solidFill>
                        <a:srgbClr val="006FC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1915" marB="0">
                    <a:lnL w="19050">
                      <a:solidFill>
                        <a:srgbClr val="006FC0"/>
                      </a:solidFill>
                      <a:prstDash val="solid"/>
                    </a:lnL>
                    <a:lnR w="19050">
                      <a:solidFill>
                        <a:srgbClr val="006FC0"/>
                      </a:solidFill>
                      <a:prstDash val="solid"/>
                    </a:lnR>
                    <a:lnT w="19050">
                      <a:solidFill>
                        <a:srgbClr val="006FC0"/>
                      </a:solidFill>
                      <a:prstDash val="solid"/>
                    </a:lnT>
                    <a:lnB w="19050">
                      <a:solidFill>
                        <a:srgbClr val="006F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100" b="1" dirty="0">
                          <a:latin typeface="Franklin Gothic Book" panose="020B0503020102020204" pitchFamily="34" charset="0"/>
                        </a:rPr>
                        <a:t>Päivystäjä </a:t>
                      </a:r>
                      <a:r>
                        <a:rPr sz="1100" b="1" spc="-15" dirty="0">
                          <a:latin typeface="Franklin Gothic Book" panose="020B0503020102020204" pitchFamily="34" charset="0"/>
                        </a:rPr>
                        <a:t>ja</a:t>
                      </a:r>
                      <a:r>
                        <a:rPr sz="1100" b="1" spc="-55" dirty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sz="1100" b="1" spc="5" dirty="0">
                          <a:latin typeface="Franklin Gothic Book" panose="020B0503020102020204" pitchFamily="34" charset="0"/>
                        </a:rPr>
                        <a:t>numero:</a:t>
                      </a:r>
                      <a:endParaRPr sz="1100" b="1" dirty="0">
                        <a:latin typeface="Franklin Gothic Book" panose="020B0503020102020204" pitchFamily="34" charset="0"/>
                        <a:cs typeface="Calibri"/>
                      </a:endParaRPr>
                    </a:p>
                  </a:txBody>
                  <a:tcPr marL="0" marR="0" marT="24781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object 13">
            <a:extLst>
              <a:ext uri="{FF2B5EF4-FFF2-40B4-BE49-F238E27FC236}">
                <a16:creationId xmlns:a16="http://schemas.microsoft.com/office/drawing/2014/main" id="{F6203A3E-D346-43A3-9F53-D1FE46492FC3}"/>
              </a:ext>
            </a:extLst>
          </p:cNvPr>
          <p:cNvSpPr txBox="1"/>
          <p:nvPr userDrawn="1"/>
        </p:nvSpPr>
        <p:spPr>
          <a:xfrm>
            <a:off x="305486" y="4899300"/>
            <a:ext cx="6338751" cy="265980"/>
          </a:xfrm>
          <a:prstGeom prst="rect">
            <a:avLst/>
          </a:prstGeom>
          <a:ln w="19050">
            <a:noFill/>
          </a:ln>
        </p:spPr>
        <p:txBody>
          <a:bodyPr vert="horz" wrap="square" lIns="0" tIns="69733" rIns="0" bIns="0" rtlCol="0">
            <a:spAutoFit/>
          </a:bodyPr>
          <a:lstStyle/>
          <a:p>
            <a:pPr marL="146963">
              <a:spcBef>
                <a:spcPts val="549"/>
              </a:spcBef>
              <a:tabLst>
                <a:tab pos="1866144" algn="l"/>
                <a:tab pos="2496644" algn="l"/>
                <a:tab pos="2755415" algn="l"/>
                <a:tab pos="3947257" algn="l"/>
                <a:tab pos="4569113" algn="l"/>
                <a:tab pos="6106749" algn="l"/>
              </a:tabLst>
            </a:pPr>
            <a:r>
              <a:rPr sz="1271" b="1" spc="-5" dirty="0">
                <a:latin typeface="Franklin Gothic Book" panose="020B0503020102020204" pitchFamily="34" charset="0"/>
                <a:cs typeface="Calibri"/>
              </a:rPr>
              <a:t>Kohteessa</a:t>
            </a:r>
            <a:r>
              <a:rPr sz="1271" b="1" spc="-18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271" b="1" spc="9" dirty="0">
                <a:latin typeface="Franklin Gothic Book" panose="020B0503020102020204" pitchFamily="34" charset="0"/>
                <a:cs typeface="Calibri"/>
              </a:rPr>
              <a:t>on</a:t>
            </a:r>
            <a:r>
              <a:rPr sz="1271" b="1" spc="-5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271" b="1" spc="-9" dirty="0">
                <a:latin typeface="Franklin Gothic Book" panose="020B0503020102020204" pitchFamily="34" charset="0"/>
                <a:cs typeface="Calibri"/>
              </a:rPr>
              <a:t>akusto</a:t>
            </a:r>
            <a:r>
              <a:rPr sz="1271" spc="-9" dirty="0">
                <a:latin typeface="Franklin Gothic Book" panose="020B0503020102020204" pitchFamily="34" charset="0"/>
                <a:cs typeface="Calibri"/>
              </a:rPr>
              <a:t>:	</a:t>
            </a:r>
            <a:r>
              <a:rPr sz="1271" spc="5" dirty="0">
                <a:latin typeface="Franklin Gothic Book" panose="020B0503020102020204" pitchFamily="34" charset="0"/>
                <a:cs typeface="Calibri"/>
              </a:rPr>
              <a:t>kyllä	</a:t>
            </a:r>
            <a:r>
              <a:rPr sz="1271" spc="-9" dirty="0">
                <a:latin typeface="Franklin Gothic Book" panose="020B0503020102020204" pitchFamily="34" charset="0"/>
                <a:cs typeface="Calibri"/>
              </a:rPr>
              <a:t>ei	</a:t>
            </a:r>
            <a:r>
              <a:rPr lang="fi-FI" sz="1271" b="1" spc="-5" dirty="0">
                <a:latin typeface="Franklin Gothic Book" panose="020B0503020102020204" pitchFamily="34" charset="0"/>
                <a:cs typeface="Calibri"/>
              </a:rPr>
              <a:t>T</a:t>
            </a:r>
            <a:r>
              <a:rPr sz="1271" b="1" spc="-5" dirty="0" err="1">
                <a:latin typeface="Franklin Gothic Book" panose="020B0503020102020204" pitchFamily="34" charset="0"/>
                <a:cs typeface="Calibri"/>
              </a:rPr>
              <a:t>yyppi</a:t>
            </a:r>
            <a:r>
              <a:rPr sz="1271" b="1" spc="-5" dirty="0">
                <a:latin typeface="Franklin Gothic Book" panose="020B0503020102020204" pitchFamily="34" charset="0"/>
                <a:cs typeface="Calibri"/>
              </a:rPr>
              <a:t>:</a:t>
            </a:r>
            <a:r>
              <a:rPr sz="1271" spc="-5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271" spc="45" dirty="0">
                <a:latin typeface="Franklin Gothic Book" panose="020B0503020102020204" pitchFamily="34" charset="0"/>
                <a:cs typeface="Calibri"/>
              </a:rPr>
              <a:t> </a:t>
            </a:r>
            <a:r>
              <a:rPr sz="1271" dirty="0">
                <a:latin typeface="Franklin Gothic Book" panose="020B0503020102020204" pitchFamily="34" charset="0"/>
                <a:cs typeface="Calibri"/>
              </a:rPr>
              <a:t>litium	</a:t>
            </a:r>
            <a:r>
              <a:rPr sz="1271" spc="5" dirty="0">
                <a:latin typeface="Franklin Gothic Book" panose="020B0503020102020204" pitchFamily="34" charset="0"/>
                <a:cs typeface="Calibri"/>
              </a:rPr>
              <a:t>lyijy	</a:t>
            </a:r>
            <a:r>
              <a:rPr lang="fi-FI" sz="1271" b="1" spc="-5" dirty="0">
                <a:latin typeface="Franklin Gothic Book" panose="020B0503020102020204" pitchFamily="34" charset="0"/>
                <a:cs typeface="Calibri"/>
              </a:rPr>
              <a:t>J</a:t>
            </a:r>
            <a:r>
              <a:rPr sz="1271" b="1" spc="-5" dirty="0" err="1">
                <a:latin typeface="Franklin Gothic Book" panose="020B0503020102020204" pitchFamily="34" charset="0"/>
                <a:cs typeface="Calibri"/>
              </a:rPr>
              <a:t>ännite</a:t>
            </a:r>
            <a:r>
              <a:rPr sz="1271" spc="-5" dirty="0">
                <a:latin typeface="Franklin Gothic Book" panose="020B0503020102020204" pitchFamily="34" charset="0"/>
                <a:cs typeface="Calibri"/>
              </a:rPr>
              <a:t>:</a:t>
            </a:r>
            <a:r>
              <a:rPr sz="1271" u="sng" spc="-5" dirty="0">
                <a:uFill>
                  <a:solidFill>
                    <a:srgbClr val="000000"/>
                  </a:solidFill>
                </a:uFill>
                <a:latin typeface="Franklin Gothic Book" panose="020B0503020102020204" pitchFamily="34" charset="0"/>
                <a:cs typeface="Calibri"/>
              </a:rPr>
              <a:t> 	</a:t>
            </a:r>
            <a:r>
              <a:rPr sz="1271" spc="14" dirty="0">
                <a:latin typeface="Franklin Gothic Book" panose="020B0503020102020204" pitchFamily="34" charset="0"/>
                <a:cs typeface="Calibri"/>
              </a:rPr>
              <a:t>V</a:t>
            </a:r>
            <a:endParaRPr sz="1271" dirty="0">
              <a:latin typeface="Franklin Gothic Book" panose="020B0503020102020204" pitchFamily="34" charset="0"/>
              <a:cs typeface="Calibri"/>
            </a:endParaRPr>
          </a:p>
        </p:txBody>
      </p:sp>
      <p:sp>
        <p:nvSpPr>
          <p:cNvPr id="18" name="object 14">
            <a:extLst>
              <a:ext uri="{FF2B5EF4-FFF2-40B4-BE49-F238E27FC236}">
                <a16:creationId xmlns:a16="http://schemas.microsoft.com/office/drawing/2014/main" id="{364C0116-74E5-4730-A791-7AD07673D7BA}"/>
              </a:ext>
            </a:extLst>
          </p:cNvPr>
          <p:cNvSpPr/>
          <p:nvPr userDrawn="1"/>
        </p:nvSpPr>
        <p:spPr>
          <a:xfrm>
            <a:off x="1927617" y="4955213"/>
            <a:ext cx="196519" cy="196519"/>
          </a:xfrm>
          <a:custGeom>
            <a:avLst/>
            <a:gdLst/>
            <a:ahLst/>
            <a:cxnLst/>
            <a:rect l="l" t="t" r="r" b="b"/>
            <a:pathLst>
              <a:path w="216535" h="216535">
                <a:moveTo>
                  <a:pt x="0" y="216001"/>
                </a:moveTo>
                <a:lnTo>
                  <a:pt x="216001" y="216001"/>
                </a:lnTo>
                <a:lnTo>
                  <a:pt x="216001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01"/>
          </a:p>
        </p:txBody>
      </p:sp>
      <p:sp>
        <p:nvSpPr>
          <p:cNvPr id="19" name="object 15">
            <a:extLst>
              <a:ext uri="{FF2B5EF4-FFF2-40B4-BE49-F238E27FC236}">
                <a16:creationId xmlns:a16="http://schemas.microsoft.com/office/drawing/2014/main" id="{33923569-B3B5-4D95-9A94-1C7B347EA9DE}"/>
              </a:ext>
            </a:extLst>
          </p:cNvPr>
          <p:cNvSpPr/>
          <p:nvPr userDrawn="1"/>
        </p:nvSpPr>
        <p:spPr>
          <a:xfrm>
            <a:off x="2581144" y="4955213"/>
            <a:ext cx="196519" cy="196519"/>
          </a:xfrm>
          <a:custGeom>
            <a:avLst/>
            <a:gdLst/>
            <a:ahLst/>
            <a:cxnLst/>
            <a:rect l="l" t="t" r="r" b="b"/>
            <a:pathLst>
              <a:path w="216535" h="216535">
                <a:moveTo>
                  <a:pt x="0" y="216001"/>
                </a:moveTo>
                <a:lnTo>
                  <a:pt x="216001" y="216001"/>
                </a:lnTo>
                <a:lnTo>
                  <a:pt x="216001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01"/>
          </a:p>
        </p:txBody>
      </p:sp>
      <p:sp>
        <p:nvSpPr>
          <p:cNvPr id="20" name="object 16">
            <a:extLst>
              <a:ext uri="{FF2B5EF4-FFF2-40B4-BE49-F238E27FC236}">
                <a16:creationId xmlns:a16="http://schemas.microsoft.com/office/drawing/2014/main" id="{8A72BBF1-DAD2-4FD0-AD21-24D44BD379B5}"/>
              </a:ext>
            </a:extLst>
          </p:cNvPr>
          <p:cNvSpPr/>
          <p:nvPr userDrawn="1"/>
        </p:nvSpPr>
        <p:spPr>
          <a:xfrm>
            <a:off x="4002305" y="4955213"/>
            <a:ext cx="196519" cy="196519"/>
          </a:xfrm>
          <a:custGeom>
            <a:avLst/>
            <a:gdLst/>
            <a:ahLst/>
            <a:cxnLst/>
            <a:rect l="l" t="t" r="r" b="b"/>
            <a:pathLst>
              <a:path w="216535" h="216535">
                <a:moveTo>
                  <a:pt x="0" y="216001"/>
                </a:moveTo>
                <a:lnTo>
                  <a:pt x="216001" y="216001"/>
                </a:lnTo>
                <a:lnTo>
                  <a:pt x="216001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01"/>
          </a:p>
        </p:txBody>
      </p:sp>
      <p:sp>
        <p:nvSpPr>
          <p:cNvPr id="21" name="object 17">
            <a:extLst>
              <a:ext uri="{FF2B5EF4-FFF2-40B4-BE49-F238E27FC236}">
                <a16:creationId xmlns:a16="http://schemas.microsoft.com/office/drawing/2014/main" id="{0F7195A2-6C75-48B0-979E-CABC7F2963A7}"/>
              </a:ext>
            </a:extLst>
          </p:cNvPr>
          <p:cNvSpPr/>
          <p:nvPr userDrawn="1"/>
        </p:nvSpPr>
        <p:spPr>
          <a:xfrm>
            <a:off x="4557746" y="4955213"/>
            <a:ext cx="196519" cy="196519"/>
          </a:xfrm>
          <a:custGeom>
            <a:avLst/>
            <a:gdLst/>
            <a:ahLst/>
            <a:cxnLst/>
            <a:rect l="l" t="t" r="r" b="b"/>
            <a:pathLst>
              <a:path w="216535" h="216535">
                <a:moveTo>
                  <a:pt x="0" y="216001"/>
                </a:moveTo>
                <a:lnTo>
                  <a:pt x="216001" y="216001"/>
                </a:lnTo>
                <a:lnTo>
                  <a:pt x="216001" y="0"/>
                </a:lnTo>
                <a:lnTo>
                  <a:pt x="0" y="0"/>
                </a:lnTo>
                <a:lnTo>
                  <a:pt x="0" y="216001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01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FCAF8686-3DF9-40D0-A2E5-3C9929F9F4F4}"/>
              </a:ext>
            </a:extLst>
          </p:cNvPr>
          <p:cNvSpPr txBox="1"/>
          <p:nvPr userDrawn="1"/>
        </p:nvSpPr>
        <p:spPr>
          <a:xfrm>
            <a:off x="315283" y="332601"/>
            <a:ext cx="63387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54942">
              <a:spcBef>
                <a:spcPts val="1048"/>
              </a:spcBef>
            </a:pPr>
            <a:r>
              <a:rPr lang="fi-FI" sz="1200" dirty="0">
                <a:solidFill>
                  <a:srgbClr val="9A1B43"/>
                </a:solidFill>
                <a:latin typeface="Franklin Gothic Book" panose="020B0503020102020204" pitchFamily="34" charset="0"/>
                <a:cs typeface="Calibri"/>
              </a:rPr>
              <a:t>Punaisella </a:t>
            </a:r>
            <a:r>
              <a:rPr lang="fi-FI" sz="1200" spc="-5" dirty="0">
                <a:solidFill>
                  <a:srgbClr val="9A1B43"/>
                </a:solidFill>
                <a:latin typeface="Franklin Gothic Book" panose="020B0503020102020204" pitchFamily="34" charset="0"/>
                <a:cs typeface="Calibri"/>
              </a:rPr>
              <a:t>merkityt </a:t>
            </a:r>
            <a:r>
              <a:rPr lang="fi-FI" sz="1200" dirty="0">
                <a:solidFill>
                  <a:srgbClr val="9A1B43"/>
                </a:solidFill>
                <a:latin typeface="Franklin Gothic Book" panose="020B0503020102020204" pitchFamily="34" charset="0"/>
                <a:cs typeface="Calibri"/>
              </a:rPr>
              <a:t>johdot </a:t>
            </a:r>
            <a:r>
              <a:rPr lang="fi-FI" sz="1200" spc="-14" dirty="0">
                <a:solidFill>
                  <a:srgbClr val="9A1B43"/>
                </a:solidFill>
                <a:latin typeface="Franklin Gothic Book" panose="020B0503020102020204" pitchFamily="34" charset="0"/>
                <a:cs typeface="Calibri"/>
              </a:rPr>
              <a:t>ja </a:t>
            </a:r>
            <a:r>
              <a:rPr lang="fi-FI" sz="1200" dirty="0">
                <a:solidFill>
                  <a:srgbClr val="9A1B43"/>
                </a:solidFill>
                <a:latin typeface="Franklin Gothic Book" panose="020B0503020102020204" pitchFamily="34" charset="0"/>
                <a:cs typeface="Calibri"/>
              </a:rPr>
              <a:t>alueet</a:t>
            </a:r>
            <a:r>
              <a:rPr lang="fi-FI" sz="1200" spc="-103" dirty="0">
                <a:solidFill>
                  <a:srgbClr val="9A1B43"/>
                </a:solidFill>
                <a:latin typeface="Franklin Gothic Book" panose="020B0503020102020204" pitchFamily="34" charset="0"/>
                <a:cs typeface="Calibri"/>
              </a:rPr>
              <a:t> </a:t>
            </a:r>
            <a:r>
              <a:rPr lang="fi-FI" sz="1200" spc="-5" dirty="0">
                <a:solidFill>
                  <a:srgbClr val="9A1B43"/>
                </a:solidFill>
                <a:latin typeface="Franklin Gothic Book" panose="020B0503020102020204" pitchFamily="34" charset="0"/>
                <a:cs typeface="Calibri"/>
              </a:rPr>
              <a:t>jännitteisiä!</a:t>
            </a: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7663816C-96C3-44BC-B908-A87AF95CB174}"/>
              </a:ext>
            </a:extLst>
          </p:cNvPr>
          <p:cNvSpPr txBox="1"/>
          <p:nvPr userDrawn="1"/>
        </p:nvSpPr>
        <p:spPr>
          <a:xfrm>
            <a:off x="332868" y="4910118"/>
            <a:ext cx="6338751" cy="329992"/>
          </a:xfrm>
          <a:prstGeom prst="rect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txBody>
          <a:bodyPr vert="horz" wrap="square" lIns="0" tIns="133126" rIns="0" bIns="0" rtlCol="0">
            <a:spAutoFit/>
          </a:bodyPr>
          <a:lstStyle/>
          <a:p>
            <a:pPr marL="1354942">
              <a:spcBef>
                <a:spcPts val="1048"/>
              </a:spcBef>
            </a:pPr>
            <a:endParaRPr lang="fi-FI" sz="1271" spc="-5" dirty="0">
              <a:solidFill>
                <a:srgbClr val="9A1B43"/>
              </a:solidFill>
              <a:latin typeface="Franklin Gothic Book" panose="020B0503020102020204" pitchFamily="34" charset="0"/>
              <a:cs typeface="Calibri"/>
            </a:endParaRPr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C60F1039-4985-4658-95EC-AD750C4B509E}"/>
              </a:ext>
            </a:extLst>
          </p:cNvPr>
          <p:cNvSpPr txBox="1"/>
          <p:nvPr userDrawn="1"/>
        </p:nvSpPr>
        <p:spPr>
          <a:xfrm>
            <a:off x="213763" y="7963749"/>
            <a:ext cx="2228849" cy="1456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58495" marR="78105" algn="l">
              <a:lnSpc>
                <a:spcPct val="66700"/>
              </a:lnSpc>
              <a:spcBef>
                <a:spcPts val="434"/>
              </a:spcBef>
            </a:pPr>
            <a:r>
              <a:rPr lang="fi-FI" sz="1000" spc="-5" dirty="0">
                <a:latin typeface="Franklin Gothic Book" panose="020B0503020102020204" pitchFamily="34" charset="0"/>
              </a:rPr>
              <a:t>Jännitteinen</a:t>
            </a:r>
            <a:r>
              <a:rPr lang="fi-FI" sz="1000" spc="-55" dirty="0">
                <a:latin typeface="Franklin Gothic Book" panose="020B0503020102020204" pitchFamily="34" charset="0"/>
              </a:rPr>
              <a:t> </a:t>
            </a:r>
            <a:r>
              <a:rPr lang="fi-FI" sz="1000" spc="-5" dirty="0">
                <a:latin typeface="Franklin Gothic Book" panose="020B0503020102020204" pitchFamily="34" charset="0"/>
              </a:rPr>
              <a:t>johto  </a:t>
            </a:r>
            <a:br>
              <a:rPr lang="fi-FI" sz="1000" spc="-5" dirty="0">
                <a:latin typeface="Franklin Gothic Book" panose="020B0503020102020204" pitchFamily="34" charset="0"/>
              </a:rPr>
            </a:br>
            <a:r>
              <a:rPr lang="fi-FI" sz="1000" spc="-5" dirty="0">
                <a:latin typeface="Franklin Gothic Book" panose="020B0503020102020204" pitchFamily="34" charset="0"/>
              </a:rPr>
              <a:t>tai</a:t>
            </a:r>
            <a:r>
              <a:rPr lang="fi-FI" sz="1000" spc="-30" dirty="0">
                <a:latin typeface="Franklin Gothic Book" panose="020B0503020102020204" pitchFamily="34" charset="0"/>
              </a:rPr>
              <a:t> </a:t>
            </a:r>
            <a:r>
              <a:rPr lang="fi-FI" sz="1000" dirty="0">
                <a:latin typeface="Franklin Gothic Book" panose="020B0503020102020204" pitchFamily="34" charset="0"/>
              </a:rPr>
              <a:t>alue</a:t>
            </a:r>
          </a:p>
          <a:p>
            <a:pPr marL="658495" algn="l">
              <a:lnSpc>
                <a:spcPct val="100000"/>
              </a:lnSpc>
              <a:spcBef>
                <a:spcPts val="480"/>
              </a:spcBef>
            </a:pPr>
            <a:r>
              <a:rPr lang="fi-FI" sz="1000" spc="-5" dirty="0">
                <a:latin typeface="Franklin Gothic Book" panose="020B0503020102020204" pitchFamily="34" charset="0"/>
              </a:rPr>
              <a:t>Aurinkopaneelit</a:t>
            </a:r>
            <a:endParaRPr lang="fi-FI" sz="1000" dirty="0">
              <a:latin typeface="Franklin Gothic Book" panose="020B0503020102020204" pitchFamily="34" charset="0"/>
            </a:endParaRPr>
          </a:p>
          <a:p>
            <a:pPr marL="658495" algn="l">
              <a:lnSpc>
                <a:spcPts val="1200"/>
              </a:lnSpc>
              <a:spcBef>
                <a:spcPts val="480"/>
              </a:spcBef>
            </a:pPr>
            <a:r>
              <a:rPr lang="fi-FI" sz="1000" spc="-5" dirty="0">
                <a:latin typeface="Franklin Gothic Book" panose="020B0503020102020204" pitchFamily="34" charset="0"/>
              </a:rPr>
              <a:t>Turvakytkin,</a:t>
            </a:r>
            <a:r>
              <a:rPr lang="fi-FI" sz="1000" spc="15" dirty="0">
                <a:latin typeface="Franklin Gothic Book" panose="020B0503020102020204" pitchFamily="34" charset="0"/>
              </a:rPr>
              <a:t> </a:t>
            </a:r>
            <a:br>
              <a:rPr lang="fi-FI" sz="1000" spc="15" dirty="0">
                <a:latin typeface="Franklin Gothic Book" panose="020B0503020102020204" pitchFamily="34" charset="0"/>
              </a:rPr>
            </a:br>
            <a:r>
              <a:rPr lang="fi-FI" sz="1000" spc="-10" dirty="0" err="1">
                <a:latin typeface="Franklin Gothic Book" panose="020B0503020102020204" pitchFamily="34" charset="0"/>
              </a:rPr>
              <a:t>in</a:t>
            </a:r>
            <a:r>
              <a:rPr lang="fi-FI" sz="1000" spc="-5" dirty="0" err="1">
                <a:latin typeface="Franklin Gothic Book" panose="020B0503020102020204" pitchFamily="34" charset="0"/>
              </a:rPr>
              <a:t>vertteri</a:t>
            </a:r>
            <a:r>
              <a:rPr lang="fi-FI" sz="1000" spc="-5" dirty="0">
                <a:latin typeface="Franklin Gothic Book" panose="020B0503020102020204" pitchFamily="34" charset="0"/>
              </a:rPr>
              <a:t> tai</a:t>
            </a:r>
            <a:r>
              <a:rPr lang="fi-FI" sz="1000" spc="5" dirty="0">
                <a:latin typeface="Franklin Gothic Book" panose="020B0503020102020204" pitchFamily="34" charset="0"/>
              </a:rPr>
              <a:t> </a:t>
            </a:r>
            <a:r>
              <a:rPr lang="fi-FI" sz="1000" spc="-5" dirty="0">
                <a:latin typeface="Franklin Gothic Book" panose="020B0503020102020204" pitchFamily="34" charset="0"/>
              </a:rPr>
              <a:t>akusto</a:t>
            </a:r>
            <a:endParaRPr lang="fi-FI" sz="1000" dirty="0">
              <a:latin typeface="Franklin Gothic Book" panose="020B0503020102020204" pitchFamily="34" charset="0"/>
            </a:endParaRPr>
          </a:p>
          <a:p>
            <a:pPr marL="658495" marR="231775" algn="l">
              <a:lnSpc>
                <a:spcPct val="200199"/>
              </a:lnSpc>
            </a:pPr>
            <a:r>
              <a:rPr lang="fi-FI" sz="1000" dirty="0">
                <a:latin typeface="Franklin Gothic Book" panose="020B0503020102020204" pitchFamily="34" charset="0"/>
              </a:rPr>
              <a:t>Kulku  </a:t>
            </a:r>
            <a:br>
              <a:rPr lang="fi-FI" sz="1000" dirty="0">
                <a:latin typeface="Franklin Gothic Book" panose="020B0503020102020204" pitchFamily="34" charset="0"/>
              </a:rPr>
            </a:br>
            <a:r>
              <a:rPr lang="fi-FI" sz="1000" spc="15" dirty="0">
                <a:latin typeface="Franklin Gothic Book" panose="020B0503020102020204" pitchFamily="34" charset="0"/>
              </a:rPr>
              <a:t>L</a:t>
            </a:r>
            <a:r>
              <a:rPr lang="fi-FI" sz="1000" spc="-55" dirty="0">
                <a:latin typeface="Franklin Gothic Book" panose="020B0503020102020204" pitchFamily="34" charset="0"/>
              </a:rPr>
              <a:t>ä</a:t>
            </a:r>
            <a:r>
              <a:rPr lang="fi-FI" sz="1000" spc="10" dirty="0">
                <a:latin typeface="Franklin Gothic Book" panose="020B0503020102020204" pitchFamily="34" charset="0"/>
              </a:rPr>
              <a:t>m</a:t>
            </a:r>
            <a:r>
              <a:rPr lang="fi-FI" sz="1000" spc="40" dirty="0">
                <a:latin typeface="Franklin Gothic Book" panose="020B0503020102020204" pitchFamily="34" charset="0"/>
              </a:rPr>
              <a:t>p</a:t>
            </a:r>
            <a:r>
              <a:rPr lang="fi-FI" sz="1000" spc="-35" dirty="0">
                <a:latin typeface="Franklin Gothic Book" panose="020B0503020102020204" pitchFamily="34" charset="0"/>
              </a:rPr>
              <a:t>ö</a:t>
            </a:r>
            <a:r>
              <a:rPr lang="fi-FI" sz="1000" spc="-25" dirty="0">
                <a:latin typeface="Franklin Gothic Book" panose="020B0503020102020204" pitchFamily="34" charset="0"/>
              </a:rPr>
              <a:t>k</a:t>
            </a:r>
            <a:r>
              <a:rPr lang="fi-FI" sz="1000" dirty="0">
                <a:latin typeface="Franklin Gothic Book" panose="020B0503020102020204" pitchFamily="34" charset="0"/>
              </a:rPr>
              <a:t>e</a:t>
            </a:r>
            <a:r>
              <a:rPr lang="fi-FI" sz="1000" spc="30" dirty="0">
                <a:latin typeface="Franklin Gothic Book" panose="020B0503020102020204" pitchFamily="34" charset="0"/>
              </a:rPr>
              <a:t>r</a:t>
            </a:r>
            <a:r>
              <a:rPr lang="fi-FI" sz="1000" spc="-55" dirty="0">
                <a:latin typeface="Franklin Gothic Book" panose="020B0503020102020204" pitchFamily="34" charset="0"/>
              </a:rPr>
              <a:t>ä</a:t>
            </a:r>
            <a:r>
              <a:rPr lang="fi-FI" sz="1000" spc="20" dirty="0">
                <a:latin typeface="Franklin Gothic Book" panose="020B0503020102020204" pitchFamily="34" charset="0"/>
              </a:rPr>
              <a:t>i</a:t>
            </a:r>
            <a:r>
              <a:rPr lang="fi-FI" sz="1000" spc="10" dirty="0">
                <a:latin typeface="Franklin Gothic Book" panose="020B0503020102020204" pitchFamily="34" charset="0"/>
              </a:rPr>
              <a:t>m</a:t>
            </a:r>
            <a:r>
              <a:rPr lang="fi-FI" sz="1000" dirty="0">
                <a:latin typeface="Franklin Gothic Book" panose="020B0503020102020204" pitchFamily="34" charset="0"/>
              </a:rPr>
              <a:t>et</a:t>
            </a:r>
            <a:endParaRPr lang="fi-FI" sz="1000" dirty="0">
              <a:latin typeface="Franklin Gothic Book" panose="020B0503020102020204" pitchFamily="34" charset="0"/>
              <a:cs typeface="Calibri"/>
            </a:endParaRPr>
          </a:p>
        </p:txBody>
      </p:sp>
      <p:cxnSp>
        <p:nvCxnSpPr>
          <p:cNvPr id="32" name="Suora yhdysviiva 31">
            <a:extLst>
              <a:ext uri="{FF2B5EF4-FFF2-40B4-BE49-F238E27FC236}">
                <a16:creationId xmlns:a16="http://schemas.microsoft.com/office/drawing/2014/main" id="{B341DDDB-E4AF-4451-8E8E-781A74BFB64A}"/>
              </a:ext>
            </a:extLst>
          </p:cNvPr>
          <p:cNvCxnSpPr/>
          <p:nvPr userDrawn="1"/>
        </p:nvCxnSpPr>
        <p:spPr>
          <a:xfrm>
            <a:off x="457200" y="8057729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uorakulmio 32">
            <a:extLst>
              <a:ext uri="{FF2B5EF4-FFF2-40B4-BE49-F238E27FC236}">
                <a16:creationId xmlns:a16="http://schemas.microsoft.com/office/drawing/2014/main" id="{88718D0C-4441-4AD2-B941-3D1ABE0862B3}"/>
              </a:ext>
            </a:extLst>
          </p:cNvPr>
          <p:cNvSpPr/>
          <p:nvPr userDrawn="1"/>
        </p:nvSpPr>
        <p:spPr>
          <a:xfrm>
            <a:off x="533400" y="8210129"/>
            <a:ext cx="228600" cy="228600"/>
          </a:xfrm>
          <a:prstGeom prst="rect">
            <a:avLst/>
          </a:prstGeom>
          <a:solidFill>
            <a:srgbClr val="00B0F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Ellipsi 33">
            <a:extLst>
              <a:ext uri="{FF2B5EF4-FFF2-40B4-BE49-F238E27FC236}">
                <a16:creationId xmlns:a16="http://schemas.microsoft.com/office/drawing/2014/main" id="{F9F2F120-DAE2-4680-A74D-01E87F3C68D3}"/>
              </a:ext>
            </a:extLst>
          </p:cNvPr>
          <p:cNvSpPr/>
          <p:nvPr userDrawn="1"/>
        </p:nvSpPr>
        <p:spPr>
          <a:xfrm>
            <a:off x="533400" y="8514929"/>
            <a:ext cx="245673" cy="245673"/>
          </a:xfrm>
          <a:prstGeom prst="ellipse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Nuoli: Vasen 34">
            <a:extLst>
              <a:ext uri="{FF2B5EF4-FFF2-40B4-BE49-F238E27FC236}">
                <a16:creationId xmlns:a16="http://schemas.microsoft.com/office/drawing/2014/main" id="{CCDD9739-4AFB-4B89-9D59-CCE047836A84}"/>
              </a:ext>
            </a:extLst>
          </p:cNvPr>
          <p:cNvSpPr/>
          <p:nvPr userDrawn="1"/>
        </p:nvSpPr>
        <p:spPr>
          <a:xfrm>
            <a:off x="498764" y="8836802"/>
            <a:ext cx="304800" cy="304800"/>
          </a:xfrm>
          <a:prstGeom prst="leftArrow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Suorakulmio 35">
            <a:extLst>
              <a:ext uri="{FF2B5EF4-FFF2-40B4-BE49-F238E27FC236}">
                <a16:creationId xmlns:a16="http://schemas.microsoft.com/office/drawing/2014/main" id="{30421272-7D30-4CBB-94E4-D5B4F97AD431}"/>
              </a:ext>
            </a:extLst>
          </p:cNvPr>
          <p:cNvSpPr/>
          <p:nvPr userDrawn="1"/>
        </p:nvSpPr>
        <p:spPr>
          <a:xfrm>
            <a:off x="550473" y="9198629"/>
            <a:ext cx="2286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622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581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0" cy="9906000"/>
          </a:xfrm>
          <a:custGeom>
            <a:avLst/>
            <a:gdLst/>
            <a:ahLst/>
            <a:cxnLst/>
            <a:rect l="l" t="t" r="r" b="b"/>
            <a:pathLst>
              <a:path h="10687050">
                <a:moveTo>
                  <a:pt x="0" y="0"/>
                </a:moveTo>
                <a:lnTo>
                  <a:pt x="0" y="1068704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501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254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254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254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A80C9065-3C78-4A97-90BF-F850E07BE9D1}"/>
              </a:ext>
            </a:extLst>
          </p:cNvPr>
          <p:cNvCxnSpPr/>
          <p:nvPr/>
        </p:nvCxnSpPr>
        <p:spPr>
          <a:xfrm>
            <a:off x="457200" y="8057729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uorakulmio 17">
            <a:extLst>
              <a:ext uri="{FF2B5EF4-FFF2-40B4-BE49-F238E27FC236}">
                <a16:creationId xmlns:a16="http://schemas.microsoft.com/office/drawing/2014/main" id="{9E4EB799-0FC7-41B6-9015-314490BF97B1}"/>
              </a:ext>
            </a:extLst>
          </p:cNvPr>
          <p:cNvSpPr/>
          <p:nvPr/>
        </p:nvSpPr>
        <p:spPr>
          <a:xfrm>
            <a:off x="533400" y="8210129"/>
            <a:ext cx="228600" cy="228600"/>
          </a:xfrm>
          <a:prstGeom prst="rect">
            <a:avLst/>
          </a:prstGeom>
          <a:solidFill>
            <a:srgbClr val="00B0F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>
            <a:extLst>
              <a:ext uri="{FF2B5EF4-FFF2-40B4-BE49-F238E27FC236}">
                <a16:creationId xmlns:a16="http://schemas.microsoft.com/office/drawing/2014/main" id="{6B02894E-6BAB-4696-BBC7-BA8D17B4609B}"/>
              </a:ext>
            </a:extLst>
          </p:cNvPr>
          <p:cNvSpPr/>
          <p:nvPr/>
        </p:nvSpPr>
        <p:spPr>
          <a:xfrm>
            <a:off x="533400" y="8514929"/>
            <a:ext cx="245673" cy="245673"/>
          </a:xfrm>
          <a:prstGeom prst="ellipse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Nuoli: Vasen 19">
            <a:extLst>
              <a:ext uri="{FF2B5EF4-FFF2-40B4-BE49-F238E27FC236}">
                <a16:creationId xmlns:a16="http://schemas.microsoft.com/office/drawing/2014/main" id="{DF2AF6DF-F31F-4D6C-A752-4666BD72F67F}"/>
              </a:ext>
            </a:extLst>
          </p:cNvPr>
          <p:cNvSpPr/>
          <p:nvPr/>
        </p:nvSpPr>
        <p:spPr>
          <a:xfrm>
            <a:off x="498764" y="8836802"/>
            <a:ext cx="304800" cy="304800"/>
          </a:xfrm>
          <a:prstGeom prst="leftArrow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AC403FE1-D7BB-4EA2-967E-CE598759BCDB}"/>
              </a:ext>
            </a:extLst>
          </p:cNvPr>
          <p:cNvSpPr/>
          <p:nvPr/>
        </p:nvSpPr>
        <p:spPr>
          <a:xfrm>
            <a:off x="550473" y="9198629"/>
            <a:ext cx="228600" cy="228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80B8FC18-8ED2-478A-9F62-6D2536C3427B}"/>
              </a:ext>
            </a:extLst>
          </p:cNvPr>
          <p:cNvSpPr txBox="1"/>
          <p:nvPr/>
        </p:nvSpPr>
        <p:spPr>
          <a:xfrm>
            <a:off x="4572000" y="76200"/>
            <a:ext cx="3429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800" dirty="0"/>
              <a:t>Aurinkosähköjärjestelmän tietokortti v. 1/2021</a:t>
            </a:r>
          </a:p>
        </p:txBody>
      </p:sp>
    </p:spTree>
    <p:extLst>
      <p:ext uri="{BB962C8B-B14F-4D97-AF65-F5344CB8AC3E}">
        <p14:creationId xmlns:p14="http://schemas.microsoft.com/office/powerpoint/2010/main" val="1589773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3240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C614A0537F954E984BE7AE8B9090E7" ma:contentTypeVersion="13" ma:contentTypeDescription="Luo uusi asiakirja." ma:contentTypeScope="" ma:versionID="5acc221bc5c5a0ffaceab3ad9827280c">
  <xsd:schema xmlns:xsd="http://www.w3.org/2001/XMLSchema" xmlns:xs="http://www.w3.org/2001/XMLSchema" xmlns:p="http://schemas.microsoft.com/office/2006/metadata/properties" xmlns:ns3="49ad4fc6-b8f5-44c0-b018-a21e7b88dc0f" xmlns:ns4="307a1f1f-f56d-4408-8bd6-0d3135e631d8" targetNamespace="http://schemas.microsoft.com/office/2006/metadata/properties" ma:root="true" ma:fieldsID="a616c4d6dc521cb98459eb0bc4c733d3" ns3:_="" ns4:_="">
    <xsd:import namespace="49ad4fc6-b8f5-44c0-b018-a21e7b88dc0f"/>
    <xsd:import namespace="307a1f1f-f56d-4408-8bd6-0d3135e631d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ad4fc6-b8f5-44c0-b018-a21e7b88dc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7a1f1f-f56d-4408-8bd6-0d3135e631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43C32A-3A2C-48FD-8A5C-270885A10B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ad4fc6-b8f5-44c0-b018-a21e7b88dc0f"/>
    <ds:schemaRef ds:uri="307a1f1f-f56d-4408-8bd6-0d3135e631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4EFD3A-FC75-4B13-A23B-753178E791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BB5B06-52A2-43C2-8F12-11B41C6BE92A}">
  <ds:schemaRefs>
    <ds:schemaRef ds:uri="http://schemas.microsoft.com/office/2006/documentManagement/types"/>
    <ds:schemaRef ds:uri="http://purl.org/dc/dcmitype/"/>
    <ds:schemaRef ds:uri="49ad4fc6-b8f5-44c0-b018-a21e7b88dc0f"/>
    <ds:schemaRef ds:uri="http://purl.org/dc/elements/1.1/"/>
    <ds:schemaRef ds:uri="http://schemas.microsoft.com/office/2006/metadata/properties"/>
    <ds:schemaRef ds:uri="307a1f1f-f56d-4408-8bd6-0d3135e631d8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4434</TotalTime>
  <Words>5</Words>
  <Application>Microsoft Office PowerPoint</Application>
  <PresentationFormat>A4-paperi (210 x 297 mm)</PresentationFormat>
  <Paragraphs>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Calibri</vt:lpstr>
      <vt:lpstr>Franklin Gothic Book</vt:lpstr>
      <vt:lpstr>Symbol</vt:lpstr>
      <vt:lpstr>Office Theme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 aurinkovoimalan tietokortin pohja</dc:title>
  <dc:creator>Asko Rasinkoski</dc:creator>
  <cp:lastModifiedBy>Sini Marttinen</cp:lastModifiedBy>
  <cp:revision>11</cp:revision>
  <dcterms:created xsi:type="dcterms:W3CDTF">2020-11-05T08:03:51Z</dcterms:created>
  <dcterms:modified xsi:type="dcterms:W3CDTF">2021-01-14T10:57:17Z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2020-11-05T00:00:00Z</vt:filetime>
  </property>
  <property fmtid="{D5CDD505-2E9C-101B-9397-08002B2CF9AE}" pid="3" name="Creator">
    <vt:lpwstr>Microsoft® Visio® Plan 2</vt:lpwstr>
  </property>
  <property fmtid="{D5CDD505-2E9C-101B-9397-08002B2CF9AE}" pid="4" name="LastSaved">
    <vt:filetime>2020-11-05T00:00:00Z</vt:filetime>
  </property>
  <property fmtid="{D5CDD505-2E9C-101B-9397-08002B2CF9AE}" pid="5" name="ContentTypeId">
    <vt:lpwstr>0x01010054C614A0537F954E984BE7AE8B9090E7</vt:lpwstr>
  </property>
</Properties>
</file>