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257" r:id="rId6"/>
  </p:sldIdLst>
  <p:sldSz cx="7559675" cy="10439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941"/>
    <a:srgbClr val="F1F2F4"/>
    <a:srgbClr val="221E1F"/>
    <a:srgbClr val="545051"/>
    <a:srgbClr val="DCDDDD"/>
    <a:srgbClr val="940C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8" autoAdjust="0"/>
    <p:restoredTop sz="94660"/>
  </p:normalViewPr>
  <p:slideViewPr>
    <p:cSldViewPr snapToGrid="0">
      <p:cViewPr varScale="1">
        <p:scale>
          <a:sx n="73" d="100"/>
          <a:sy n="73" d="100"/>
        </p:scale>
        <p:origin x="2400"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ri Aalto" userId="70caeaca-8c60-46bf-9a07-3e740fca45ad" providerId="ADAL" clId="{689EE5DC-8CC1-4888-8172-C04D8AA7B0F4}"/>
    <pc:docChg chg="modSld">
      <pc:chgData name="Jari Aalto" userId="70caeaca-8c60-46bf-9a07-3e740fca45ad" providerId="ADAL" clId="{689EE5DC-8CC1-4888-8172-C04D8AA7B0F4}" dt="2024-10-07T12:41:40.345" v="1" actId="1038"/>
      <pc:docMkLst>
        <pc:docMk/>
      </pc:docMkLst>
      <pc:sldChg chg="modSp mod">
        <pc:chgData name="Jari Aalto" userId="70caeaca-8c60-46bf-9a07-3e740fca45ad" providerId="ADAL" clId="{689EE5DC-8CC1-4888-8172-C04D8AA7B0F4}" dt="2024-10-07T12:41:40.345" v="1" actId="1038"/>
        <pc:sldMkLst>
          <pc:docMk/>
          <pc:sldMk cId="3942063451" sldId="256"/>
        </pc:sldMkLst>
        <pc:spChg chg="mod">
          <ac:chgData name="Jari Aalto" userId="70caeaca-8c60-46bf-9a07-3e740fca45ad" providerId="ADAL" clId="{689EE5DC-8CC1-4888-8172-C04D8AA7B0F4}" dt="2024-10-07T12:41:40.345" v="1" actId="1038"/>
          <ac:spMkLst>
            <pc:docMk/>
            <pc:sldMk cId="3942063451" sldId="256"/>
            <ac:spMk id="12" creationId="{131AB677-7846-4CA4-9ECC-EA346C1FDE72}"/>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156062" y="8566204"/>
            <a:ext cx="2882900" cy="1254177"/>
          </a:xfrm>
        </p:spPr>
        <p:txBody>
          <a:bodyPr anchor="t">
            <a:normAutofit/>
          </a:bodyPr>
          <a:lstStyle>
            <a:lvl1pPr marL="0" indent="0">
              <a:buNone/>
              <a:defRPr sz="1200" b="1">
                <a:solidFill>
                  <a:schemeClr val="bg1"/>
                </a:solidFill>
              </a:defRPr>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US"/>
              <a:t>Click to edit Master text styles</a:t>
            </a:r>
          </a:p>
        </p:txBody>
      </p:sp>
      <p:sp>
        <p:nvSpPr>
          <p:cNvPr id="4" name="Content Placeholder 3"/>
          <p:cNvSpPr>
            <a:spLocks noGrp="1"/>
          </p:cNvSpPr>
          <p:nvPr>
            <p:ph sz="half" idx="2"/>
          </p:nvPr>
        </p:nvSpPr>
        <p:spPr>
          <a:xfrm>
            <a:off x="520713" y="8566204"/>
            <a:ext cx="1511287" cy="855838"/>
          </a:xfrm>
        </p:spPr>
        <p:txBody>
          <a:bodyPr>
            <a:noAutofit/>
          </a:bodyPr>
          <a:lstStyle>
            <a:lvl1pPr marL="0" indent="0">
              <a:buNone/>
              <a:defRPr sz="700"/>
            </a:lvl1pPr>
            <a:lvl2pPr>
              <a:defRPr sz="600"/>
            </a:lvl2pPr>
            <a:lvl3pPr>
              <a:defRPr sz="500"/>
            </a:lvl3pPr>
            <a:lvl4pPr>
              <a:defRPr sz="400"/>
            </a:lvl4pPr>
            <a:lvl5pPr>
              <a:defRPr sz="400"/>
            </a:lvl5pPr>
          </a:lstStyle>
          <a:p>
            <a:pPr lvl="0"/>
            <a:endParaRPr lang="en-US" dirty="0"/>
          </a:p>
        </p:txBody>
      </p:sp>
      <p:sp>
        <p:nvSpPr>
          <p:cNvPr id="5" name="Text Placeholder 4"/>
          <p:cNvSpPr>
            <a:spLocks noGrp="1"/>
          </p:cNvSpPr>
          <p:nvPr>
            <p:ph type="body" sz="quarter" idx="3"/>
          </p:nvPr>
        </p:nvSpPr>
        <p:spPr>
          <a:xfrm>
            <a:off x="4267200" y="2806700"/>
            <a:ext cx="2882900" cy="1006581"/>
          </a:xfrm>
        </p:spPr>
        <p:txBody>
          <a:bodyPr anchor="t">
            <a:normAutofit/>
          </a:bodyPr>
          <a:lstStyle>
            <a:lvl1pPr marL="0" indent="0" algn="r">
              <a:lnSpc>
                <a:spcPct val="100000"/>
              </a:lnSpc>
              <a:spcBef>
                <a:spcPts val="0"/>
              </a:spcBef>
              <a:spcAft>
                <a:spcPts val="300"/>
              </a:spcAft>
              <a:buNone/>
              <a:defRPr sz="1100" b="0"/>
            </a:lvl1pPr>
            <a:lvl2pPr marL="377967" indent="0">
              <a:buNone/>
              <a:defRPr sz="1653" b="1"/>
            </a:lvl2pPr>
            <a:lvl3pPr marL="755934" indent="0">
              <a:buNone/>
              <a:defRPr sz="1488" b="1"/>
            </a:lvl3pPr>
            <a:lvl4pPr marL="1133902" indent="0">
              <a:buNone/>
              <a:defRPr sz="1323" b="1"/>
            </a:lvl4pPr>
            <a:lvl5pPr marL="1511869" indent="0">
              <a:buNone/>
              <a:defRPr sz="1323" b="1"/>
            </a:lvl5pPr>
            <a:lvl6pPr marL="1889836" indent="0">
              <a:buNone/>
              <a:defRPr sz="1323" b="1"/>
            </a:lvl6pPr>
            <a:lvl7pPr marL="2267803" indent="0">
              <a:buNone/>
              <a:defRPr sz="1323" b="1"/>
            </a:lvl7pPr>
            <a:lvl8pPr marL="2645771" indent="0">
              <a:buNone/>
              <a:defRPr sz="1323" b="1"/>
            </a:lvl8pPr>
            <a:lvl9pPr marL="3023738" indent="0">
              <a:buNone/>
              <a:defRPr sz="1323" b="1"/>
            </a:lvl9pPr>
          </a:lstStyle>
          <a:p>
            <a:pPr lvl="0"/>
            <a:r>
              <a:rPr lang="en-US"/>
              <a:t>Click to edit Master text styles</a:t>
            </a:r>
          </a:p>
        </p:txBody>
      </p:sp>
      <p:sp>
        <p:nvSpPr>
          <p:cNvPr id="6" name="Content Placeholder 5"/>
          <p:cNvSpPr>
            <a:spLocks noGrp="1"/>
          </p:cNvSpPr>
          <p:nvPr>
            <p:ph sz="quarter" idx="4"/>
          </p:nvPr>
        </p:nvSpPr>
        <p:spPr>
          <a:xfrm>
            <a:off x="2212595" y="8566204"/>
            <a:ext cx="1614491" cy="855838"/>
          </a:xfrm>
        </p:spPr>
        <p:txBody>
          <a:bodyPr>
            <a:normAutofit/>
          </a:bodyPr>
          <a:lstStyle>
            <a:lvl1pPr marL="0" indent="0">
              <a:buNone/>
              <a:defRPr sz="700"/>
            </a:lvl1pPr>
          </a:lstStyle>
          <a:p>
            <a:pPr lvl="0"/>
            <a:endParaRPr lang="en-US" dirty="0"/>
          </a:p>
        </p:txBody>
      </p:sp>
      <p:sp>
        <p:nvSpPr>
          <p:cNvPr id="10" name="Freeform: Shape 9">
            <a:extLst>
              <a:ext uri="{FF2B5EF4-FFF2-40B4-BE49-F238E27FC236}">
                <a16:creationId xmlns:a16="http://schemas.microsoft.com/office/drawing/2014/main" id="{DB65B93E-E7C1-4F4B-B102-6C63BDCB870D}"/>
              </a:ext>
            </a:extLst>
          </p:cNvPr>
          <p:cNvSpPr/>
          <p:nvPr userDrawn="1"/>
        </p:nvSpPr>
        <p:spPr>
          <a:xfrm>
            <a:off x="-1993900" y="8001000"/>
            <a:ext cx="1625600" cy="1057434"/>
          </a:xfrm>
          <a:custGeom>
            <a:avLst/>
            <a:gdLst>
              <a:gd name="connsiteX0" fmla="*/ 0 w 1625600"/>
              <a:gd name="connsiteY0" fmla="*/ 0 h 1057434"/>
              <a:gd name="connsiteX1" fmla="*/ 292100 w 1625600"/>
              <a:gd name="connsiteY1" fmla="*/ 927100 h 1057434"/>
              <a:gd name="connsiteX2" fmla="*/ 1625600 w 1625600"/>
              <a:gd name="connsiteY2" fmla="*/ 1028700 h 1057434"/>
            </a:gdLst>
            <a:ahLst/>
            <a:cxnLst>
              <a:cxn ang="0">
                <a:pos x="connsiteX0" y="connsiteY0"/>
              </a:cxn>
              <a:cxn ang="0">
                <a:pos x="connsiteX1" y="connsiteY1"/>
              </a:cxn>
              <a:cxn ang="0">
                <a:pos x="connsiteX2" y="connsiteY2"/>
              </a:cxn>
            </a:cxnLst>
            <a:rect l="l" t="t" r="r" b="b"/>
            <a:pathLst>
              <a:path w="1625600" h="1057434">
                <a:moveTo>
                  <a:pt x="0" y="0"/>
                </a:moveTo>
                <a:cubicBezTo>
                  <a:pt x="10583" y="377825"/>
                  <a:pt x="21167" y="755650"/>
                  <a:pt x="292100" y="927100"/>
                </a:cubicBezTo>
                <a:cubicBezTo>
                  <a:pt x="563033" y="1098550"/>
                  <a:pt x="1094316" y="1063625"/>
                  <a:pt x="1625600" y="1028700"/>
                </a:cubicBezTo>
              </a:path>
            </a:pathLst>
          </a:custGeom>
          <a:noFill/>
          <a:ln>
            <a:solidFill>
              <a:srgbClr val="C0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1" name="TextBox 10">
            <a:extLst>
              <a:ext uri="{FF2B5EF4-FFF2-40B4-BE49-F238E27FC236}">
                <a16:creationId xmlns:a16="http://schemas.microsoft.com/office/drawing/2014/main" id="{EF140A4F-260C-479F-AD90-8D3EE86D995D}"/>
              </a:ext>
            </a:extLst>
          </p:cNvPr>
          <p:cNvSpPr txBox="1"/>
          <p:nvPr userDrawn="1"/>
        </p:nvSpPr>
        <p:spPr>
          <a:xfrm>
            <a:off x="-3536950" y="7477780"/>
            <a:ext cx="3086100" cy="523220"/>
          </a:xfrm>
          <a:prstGeom prst="rect">
            <a:avLst/>
          </a:prstGeom>
          <a:noFill/>
        </p:spPr>
        <p:txBody>
          <a:bodyPr wrap="square" rtlCol="0">
            <a:spAutoFit/>
          </a:bodyPr>
          <a:lstStyle/>
          <a:p>
            <a:pPr algn="ctr"/>
            <a:r>
              <a:rPr lang="fi-FI" sz="1400" dirty="0">
                <a:solidFill>
                  <a:srgbClr val="C00000"/>
                </a:solidFill>
              </a:rPr>
              <a:t>Sijoita energianeuvojan ja vuokrataloyhtiön logo</a:t>
            </a:r>
          </a:p>
        </p:txBody>
      </p:sp>
      <p:sp>
        <p:nvSpPr>
          <p:cNvPr id="12" name="Freeform: Shape 11">
            <a:extLst>
              <a:ext uri="{FF2B5EF4-FFF2-40B4-BE49-F238E27FC236}">
                <a16:creationId xmlns:a16="http://schemas.microsoft.com/office/drawing/2014/main" id="{661CC86B-A7ED-466A-86AF-DF2A6CC0614A}"/>
              </a:ext>
            </a:extLst>
          </p:cNvPr>
          <p:cNvSpPr/>
          <p:nvPr userDrawn="1"/>
        </p:nvSpPr>
        <p:spPr>
          <a:xfrm flipH="1">
            <a:off x="7804124" y="8135858"/>
            <a:ext cx="1847876" cy="1057434"/>
          </a:xfrm>
          <a:custGeom>
            <a:avLst/>
            <a:gdLst>
              <a:gd name="connsiteX0" fmla="*/ 0 w 1625600"/>
              <a:gd name="connsiteY0" fmla="*/ 0 h 1057434"/>
              <a:gd name="connsiteX1" fmla="*/ 292100 w 1625600"/>
              <a:gd name="connsiteY1" fmla="*/ 927100 h 1057434"/>
              <a:gd name="connsiteX2" fmla="*/ 1625600 w 1625600"/>
              <a:gd name="connsiteY2" fmla="*/ 1028700 h 1057434"/>
            </a:gdLst>
            <a:ahLst/>
            <a:cxnLst>
              <a:cxn ang="0">
                <a:pos x="connsiteX0" y="connsiteY0"/>
              </a:cxn>
              <a:cxn ang="0">
                <a:pos x="connsiteX1" y="connsiteY1"/>
              </a:cxn>
              <a:cxn ang="0">
                <a:pos x="connsiteX2" y="connsiteY2"/>
              </a:cxn>
            </a:cxnLst>
            <a:rect l="l" t="t" r="r" b="b"/>
            <a:pathLst>
              <a:path w="1625600" h="1057434">
                <a:moveTo>
                  <a:pt x="0" y="0"/>
                </a:moveTo>
                <a:cubicBezTo>
                  <a:pt x="10583" y="377825"/>
                  <a:pt x="21167" y="755650"/>
                  <a:pt x="292100" y="927100"/>
                </a:cubicBezTo>
                <a:cubicBezTo>
                  <a:pt x="563033" y="1098550"/>
                  <a:pt x="1094316" y="1063625"/>
                  <a:pt x="1625600" y="1028700"/>
                </a:cubicBezTo>
              </a:path>
            </a:pathLst>
          </a:custGeom>
          <a:noFill/>
          <a:ln>
            <a:solidFill>
              <a:srgbClr val="C0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3" name="TextBox 12">
            <a:extLst>
              <a:ext uri="{FF2B5EF4-FFF2-40B4-BE49-F238E27FC236}">
                <a16:creationId xmlns:a16="http://schemas.microsoft.com/office/drawing/2014/main" id="{17D08B5D-10DE-41D4-8DB0-46C61D4EF3D9}"/>
              </a:ext>
            </a:extLst>
          </p:cNvPr>
          <p:cNvSpPr txBox="1"/>
          <p:nvPr userDrawn="1"/>
        </p:nvSpPr>
        <p:spPr>
          <a:xfrm flipH="1">
            <a:off x="8420099" y="7356078"/>
            <a:ext cx="2768561" cy="738664"/>
          </a:xfrm>
          <a:prstGeom prst="rect">
            <a:avLst/>
          </a:prstGeom>
          <a:noFill/>
        </p:spPr>
        <p:txBody>
          <a:bodyPr wrap="square" rtlCol="0">
            <a:spAutoFit/>
          </a:bodyPr>
          <a:lstStyle/>
          <a:p>
            <a:pPr algn="l"/>
            <a:r>
              <a:rPr lang="fi-FI" sz="1400" dirty="0">
                <a:solidFill>
                  <a:srgbClr val="C00000"/>
                </a:solidFill>
              </a:rPr>
              <a:t>Esim. </a:t>
            </a:r>
            <a:br>
              <a:rPr lang="fi-FI" sz="1400" dirty="0">
                <a:solidFill>
                  <a:srgbClr val="C00000"/>
                </a:solidFill>
              </a:rPr>
            </a:br>
            <a:r>
              <a:rPr lang="fi-FI" sz="1400" dirty="0">
                <a:solidFill>
                  <a:srgbClr val="C00000"/>
                </a:solidFill>
              </a:rPr>
              <a:t>Facebook: [Vuokrataloyhtiö]</a:t>
            </a:r>
          </a:p>
          <a:p>
            <a:pPr algn="l"/>
            <a:r>
              <a:rPr lang="fi-FI" sz="1400" dirty="0">
                <a:solidFill>
                  <a:srgbClr val="C00000"/>
                </a:solidFill>
              </a:rPr>
              <a:t>Twitter: @[vuokrataloyhtiö]</a:t>
            </a:r>
          </a:p>
        </p:txBody>
      </p:sp>
      <p:sp>
        <p:nvSpPr>
          <p:cNvPr id="14" name="Freeform: Shape 13">
            <a:extLst>
              <a:ext uri="{FF2B5EF4-FFF2-40B4-BE49-F238E27FC236}">
                <a16:creationId xmlns:a16="http://schemas.microsoft.com/office/drawing/2014/main" id="{FB25A73F-E024-4609-B0C9-B86A52C5D5B5}"/>
              </a:ext>
            </a:extLst>
          </p:cNvPr>
          <p:cNvSpPr/>
          <p:nvPr userDrawn="1"/>
        </p:nvSpPr>
        <p:spPr>
          <a:xfrm flipH="1">
            <a:off x="7804124" y="2344658"/>
            <a:ext cx="2089176" cy="1057434"/>
          </a:xfrm>
          <a:custGeom>
            <a:avLst/>
            <a:gdLst>
              <a:gd name="connsiteX0" fmla="*/ 0 w 1625600"/>
              <a:gd name="connsiteY0" fmla="*/ 0 h 1057434"/>
              <a:gd name="connsiteX1" fmla="*/ 292100 w 1625600"/>
              <a:gd name="connsiteY1" fmla="*/ 927100 h 1057434"/>
              <a:gd name="connsiteX2" fmla="*/ 1625600 w 1625600"/>
              <a:gd name="connsiteY2" fmla="*/ 1028700 h 1057434"/>
            </a:gdLst>
            <a:ahLst/>
            <a:cxnLst>
              <a:cxn ang="0">
                <a:pos x="connsiteX0" y="connsiteY0"/>
              </a:cxn>
              <a:cxn ang="0">
                <a:pos x="connsiteX1" y="connsiteY1"/>
              </a:cxn>
              <a:cxn ang="0">
                <a:pos x="connsiteX2" y="connsiteY2"/>
              </a:cxn>
            </a:cxnLst>
            <a:rect l="l" t="t" r="r" b="b"/>
            <a:pathLst>
              <a:path w="1625600" h="1057434">
                <a:moveTo>
                  <a:pt x="0" y="0"/>
                </a:moveTo>
                <a:cubicBezTo>
                  <a:pt x="10583" y="377825"/>
                  <a:pt x="21167" y="755650"/>
                  <a:pt x="292100" y="927100"/>
                </a:cubicBezTo>
                <a:cubicBezTo>
                  <a:pt x="563033" y="1098550"/>
                  <a:pt x="1094316" y="1063625"/>
                  <a:pt x="1625600" y="1028700"/>
                </a:cubicBezTo>
              </a:path>
            </a:pathLst>
          </a:custGeom>
          <a:noFill/>
          <a:ln>
            <a:solidFill>
              <a:srgbClr val="C0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sp>
        <p:nvSpPr>
          <p:cNvPr id="15" name="TextBox 14">
            <a:extLst>
              <a:ext uri="{FF2B5EF4-FFF2-40B4-BE49-F238E27FC236}">
                <a16:creationId xmlns:a16="http://schemas.microsoft.com/office/drawing/2014/main" id="{CE377A80-7FFA-4593-982F-408795496DE7}"/>
              </a:ext>
            </a:extLst>
          </p:cNvPr>
          <p:cNvSpPr txBox="1"/>
          <p:nvPr userDrawn="1"/>
        </p:nvSpPr>
        <p:spPr>
          <a:xfrm flipH="1">
            <a:off x="8102561" y="1471136"/>
            <a:ext cx="3517926" cy="738664"/>
          </a:xfrm>
          <a:prstGeom prst="rect">
            <a:avLst/>
          </a:prstGeom>
          <a:noFill/>
        </p:spPr>
        <p:txBody>
          <a:bodyPr wrap="square" rtlCol="0">
            <a:spAutoFit/>
          </a:bodyPr>
          <a:lstStyle/>
          <a:p>
            <a:pPr algn="ctr"/>
            <a:r>
              <a:rPr lang="fi-FI" sz="1400" dirty="0">
                <a:solidFill>
                  <a:srgbClr val="C00000"/>
                </a:solidFill>
              </a:rPr>
              <a:t>Keneltä saa kampanjasta lisätietoa, esim. vuokrataloyhtiön kampanjavastaava ja energianeuvoja</a:t>
            </a:r>
          </a:p>
        </p:txBody>
      </p:sp>
      <p:sp>
        <p:nvSpPr>
          <p:cNvPr id="19" name="Suorakulmio 18">
            <a:extLst>
              <a:ext uri="{FF2B5EF4-FFF2-40B4-BE49-F238E27FC236}">
                <a16:creationId xmlns:a16="http://schemas.microsoft.com/office/drawing/2014/main" id="{42692ECE-5DFB-4F22-90B4-A907AA087D39}"/>
              </a:ext>
            </a:extLst>
          </p:cNvPr>
          <p:cNvSpPr/>
          <p:nvPr userDrawn="1"/>
        </p:nvSpPr>
        <p:spPr>
          <a:xfrm>
            <a:off x="2212595" y="9472842"/>
            <a:ext cx="1614491" cy="602491"/>
          </a:xfrm>
          <a:prstGeom prst="rect">
            <a:avLst/>
          </a:prstGeom>
          <a:solidFill>
            <a:srgbClr val="F1F2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p>
        </p:txBody>
      </p:sp>
      <p:pic>
        <p:nvPicPr>
          <p:cNvPr id="18" name="Kuva 17">
            <a:extLst>
              <a:ext uri="{FF2B5EF4-FFF2-40B4-BE49-F238E27FC236}">
                <a16:creationId xmlns:a16="http://schemas.microsoft.com/office/drawing/2014/main" id="{5A289311-43BB-4346-A59A-614DDD144F5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15903" y="9513886"/>
            <a:ext cx="1611184" cy="448145"/>
          </a:xfrm>
          <a:prstGeom prst="rect">
            <a:avLst/>
          </a:prstGeom>
        </p:spPr>
      </p:pic>
    </p:spTree>
    <p:extLst>
      <p:ext uri="{BB962C8B-B14F-4D97-AF65-F5344CB8AC3E}">
        <p14:creationId xmlns:p14="http://schemas.microsoft.com/office/powerpoint/2010/main" val="29917585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72124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55804"/>
            <a:ext cx="6520220" cy="2017801"/>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19728" y="2779007"/>
            <a:ext cx="6520220" cy="662370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19728" y="9675780"/>
            <a:ext cx="1700927" cy="555801"/>
          </a:xfrm>
          <a:prstGeom prst="rect">
            <a:avLst/>
          </a:prstGeom>
        </p:spPr>
        <p:txBody>
          <a:bodyPr vert="horz" lIns="91440" tIns="45720" rIns="91440" bIns="45720" rtlCol="0" anchor="ctr"/>
          <a:lstStyle>
            <a:lvl1pPr algn="l">
              <a:defRPr sz="992">
                <a:solidFill>
                  <a:schemeClr val="tx1">
                    <a:tint val="75000"/>
                  </a:schemeClr>
                </a:solidFill>
              </a:defRPr>
            </a:lvl1pPr>
          </a:lstStyle>
          <a:p>
            <a:fld id="{DDE45AA4-E72C-46EE-90BE-51BAED3A11C4}" type="datetimeFigureOut">
              <a:rPr lang="fi-FI" smtClean="0"/>
              <a:t>7.10.2024</a:t>
            </a:fld>
            <a:endParaRPr lang="fi-FI"/>
          </a:p>
        </p:txBody>
      </p:sp>
      <p:sp>
        <p:nvSpPr>
          <p:cNvPr id="5" name="Footer Placeholder 4"/>
          <p:cNvSpPr>
            <a:spLocks noGrp="1"/>
          </p:cNvSpPr>
          <p:nvPr>
            <p:ph type="ftr" sz="quarter" idx="3"/>
          </p:nvPr>
        </p:nvSpPr>
        <p:spPr>
          <a:xfrm>
            <a:off x="2504143" y="9675780"/>
            <a:ext cx="2551390" cy="555801"/>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fi-FI"/>
          </a:p>
        </p:txBody>
      </p:sp>
      <p:sp>
        <p:nvSpPr>
          <p:cNvPr id="6" name="Slide Number Placeholder 5"/>
          <p:cNvSpPr>
            <a:spLocks noGrp="1"/>
          </p:cNvSpPr>
          <p:nvPr>
            <p:ph type="sldNum" sz="quarter" idx="4"/>
          </p:nvPr>
        </p:nvSpPr>
        <p:spPr>
          <a:xfrm>
            <a:off x="5339020" y="9675780"/>
            <a:ext cx="1700927" cy="555801"/>
          </a:xfrm>
          <a:prstGeom prst="rect">
            <a:avLst/>
          </a:prstGeom>
        </p:spPr>
        <p:txBody>
          <a:bodyPr vert="horz" lIns="91440" tIns="45720" rIns="91440" bIns="45720" rtlCol="0" anchor="ctr"/>
          <a:lstStyle>
            <a:lvl1pPr algn="r">
              <a:defRPr sz="992">
                <a:solidFill>
                  <a:schemeClr val="tx1">
                    <a:tint val="75000"/>
                  </a:schemeClr>
                </a:solidFill>
              </a:defRPr>
            </a:lvl1pPr>
          </a:lstStyle>
          <a:p>
            <a:fld id="{E123E7D8-3C83-45EB-8AA6-25C74688E37A}" type="slidenum">
              <a:rPr lang="fi-FI" smtClean="0"/>
              <a:t>‹#›</a:t>
            </a:fld>
            <a:endParaRPr lang="fi-FI"/>
          </a:p>
        </p:txBody>
      </p:sp>
    </p:spTree>
    <p:extLst>
      <p:ext uri="{BB962C8B-B14F-4D97-AF65-F5344CB8AC3E}">
        <p14:creationId xmlns:p14="http://schemas.microsoft.com/office/powerpoint/2010/main" val="2032545694"/>
      </p:ext>
    </p:extLst>
  </p:cSld>
  <p:clrMap bg1="lt1" tx1="dk1" bg2="lt2" tx2="dk2" accent1="accent1" accent2="accent2" accent3="accent3" accent4="accent4" accent5="accent5" accent6="accent6" hlink="hlink" folHlink="folHlink"/>
  <p:sldLayoutIdLst>
    <p:sldLayoutId id="2147483665" r:id="rId1"/>
    <p:sldLayoutId id="2147483667" r:id="rId2"/>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in paikkamerkki 6">
            <a:extLst>
              <a:ext uri="{FF2B5EF4-FFF2-40B4-BE49-F238E27FC236}">
                <a16:creationId xmlns:a16="http://schemas.microsoft.com/office/drawing/2014/main" id="{A1CAC809-A649-9B59-060A-C4CE6DFB23AE}"/>
              </a:ext>
            </a:extLst>
          </p:cNvPr>
          <p:cNvSpPr>
            <a:spLocks noGrp="1"/>
          </p:cNvSpPr>
          <p:nvPr>
            <p:ph type="body" idx="1"/>
          </p:nvPr>
        </p:nvSpPr>
        <p:spPr/>
        <p:txBody>
          <a:bodyPr/>
          <a:lstStyle/>
          <a:p>
            <a:endParaRPr lang="fi-FI" dirty="0"/>
          </a:p>
        </p:txBody>
      </p:sp>
      <p:sp>
        <p:nvSpPr>
          <p:cNvPr id="8" name="Sisällön paikkamerkki 7">
            <a:extLst>
              <a:ext uri="{FF2B5EF4-FFF2-40B4-BE49-F238E27FC236}">
                <a16:creationId xmlns:a16="http://schemas.microsoft.com/office/drawing/2014/main" id="{1B1DCF3C-98D5-EB78-A53D-6D8E29B279FB}"/>
              </a:ext>
            </a:extLst>
          </p:cNvPr>
          <p:cNvSpPr>
            <a:spLocks noGrp="1"/>
          </p:cNvSpPr>
          <p:nvPr>
            <p:ph sz="half" idx="2"/>
          </p:nvPr>
        </p:nvSpPr>
        <p:spPr/>
        <p:txBody>
          <a:bodyPr/>
          <a:lstStyle/>
          <a:p>
            <a:endParaRPr lang="fi-FI"/>
          </a:p>
        </p:txBody>
      </p:sp>
      <p:sp>
        <p:nvSpPr>
          <p:cNvPr id="11" name="Tekstin paikkamerkki 10">
            <a:extLst>
              <a:ext uri="{FF2B5EF4-FFF2-40B4-BE49-F238E27FC236}">
                <a16:creationId xmlns:a16="http://schemas.microsoft.com/office/drawing/2014/main" id="{78C57266-33CF-79B1-31A3-80C75D85A14D}"/>
              </a:ext>
            </a:extLst>
          </p:cNvPr>
          <p:cNvSpPr>
            <a:spLocks noGrp="1"/>
          </p:cNvSpPr>
          <p:nvPr>
            <p:ph type="body" sz="quarter" idx="3"/>
          </p:nvPr>
        </p:nvSpPr>
        <p:spPr/>
        <p:txBody>
          <a:bodyPr/>
          <a:lstStyle/>
          <a:p>
            <a:endParaRPr lang="fi-FI" dirty="0"/>
          </a:p>
        </p:txBody>
      </p:sp>
      <p:sp>
        <p:nvSpPr>
          <p:cNvPr id="16" name="Sisällön paikkamerkki 15">
            <a:extLst>
              <a:ext uri="{FF2B5EF4-FFF2-40B4-BE49-F238E27FC236}">
                <a16:creationId xmlns:a16="http://schemas.microsoft.com/office/drawing/2014/main" id="{81A12774-48ED-C364-899D-71A3598226CD}"/>
              </a:ext>
            </a:extLst>
          </p:cNvPr>
          <p:cNvSpPr>
            <a:spLocks noGrp="1"/>
          </p:cNvSpPr>
          <p:nvPr>
            <p:ph sz="quarter" idx="4"/>
          </p:nvPr>
        </p:nvSpPr>
        <p:spPr/>
        <p:txBody>
          <a:bodyPr/>
          <a:lstStyle/>
          <a:p>
            <a:endParaRPr lang="fi-FI"/>
          </a:p>
        </p:txBody>
      </p:sp>
      <p:sp>
        <p:nvSpPr>
          <p:cNvPr id="6" name="Suorakulmio 5">
            <a:extLst>
              <a:ext uri="{FF2B5EF4-FFF2-40B4-BE49-F238E27FC236}">
                <a16:creationId xmlns:a16="http://schemas.microsoft.com/office/drawing/2014/main" id="{2412E39F-C542-4A44-AEDD-C299F0F3F944}"/>
              </a:ext>
            </a:extLst>
          </p:cNvPr>
          <p:cNvSpPr/>
          <p:nvPr/>
        </p:nvSpPr>
        <p:spPr>
          <a:xfrm>
            <a:off x="460281" y="209003"/>
            <a:ext cx="4550984" cy="1432560"/>
          </a:xfrm>
          <a:prstGeom prst="rect">
            <a:avLst/>
          </a:prstGeom>
          <a:solidFill>
            <a:srgbClr val="9A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0" lang="fi-FI" sz="1400" b="1" i="0" u="none" strike="noStrike" kern="1200" cap="small" spc="0" normalizeH="0" baseline="0" noProof="0" dirty="0">
                <a:ln>
                  <a:noFill/>
                </a:ln>
                <a:solidFill>
                  <a:prstClr val="white"/>
                </a:solidFill>
                <a:effectLst/>
                <a:uLnTx/>
                <a:uFillTx/>
                <a:latin typeface="Montserrat" panose="00000500000000000000"/>
                <a:ea typeface="+mn-ea"/>
                <a:cs typeface="+mn-cs"/>
              </a:rPr>
              <a:t>REGIONAL ENERGY COUNCELLING</a:t>
            </a:r>
            <a:endParaRPr lang="en-CA" sz="3200" b="1" dirty="0">
              <a:latin typeface="Montserrat" panose="00000500000000000000"/>
            </a:endParaRPr>
          </a:p>
          <a:p>
            <a:r>
              <a:rPr lang="en-CA" sz="2800" b="1" dirty="0">
                <a:latin typeface="Montserrat" panose="00000500000000000000"/>
              </a:rPr>
              <a:t>Energy efficiency campaign for residents</a:t>
            </a:r>
            <a:endParaRPr lang="fi-FI" sz="2800" dirty="0">
              <a:latin typeface="Montserrat" panose="00000500000000000000"/>
            </a:endParaRPr>
          </a:p>
        </p:txBody>
      </p:sp>
      <p:sp>
        <p:nvSpPr>
          <p:cNvPr id="9" name="Tasakylkinen kolmio 8">
            <a:extLst>
              <a:ext uri="{FF2B5EF4-FFF2-40B4-BE49-F238E27FC236}">
                <a16:creationId xmlns:a16="http://schemas.microsoft.com/office/drawing/2014/main" id="{C145EB20-6EA4-4795-AFB3-2FCE49721B2D}"/>
              </a:ext>
            </a:extLst>
          </p:cNvPr>
          <p:cNvSpPr/>
          <p:nvPr/>
        </p:nvSpPr>
        <p:spPr>
          <a:xfrm flipV="1">
            <a:off x="10937" y="1583602"/>
            <a:ext cx="5790341" cy="5739790"/>
          </a:xfrm>
          <a:prstGeom prst="triangle">
            <a:avLst>
              <a:gd name="adj" fmla="val 1024"/>
            </a:avLst>
          </a:prstGeom>
          <a:solidFill>
            <a:srgbClr val="9A19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dirty="0"/>
          </a:p>
        </p:txBody>
      </p:sp>
      <p:sp>
        <p:nvSpPr>
          <p:cNvPr id="10" name="Tekstiruutu 9">
            <a:extLst>
              <a:ext uri="{FF2B5EF4-FFF2-40B4-BE49-F238E27FC236}">
                <a16:creationId xmlns:a16="http://schemas.microsoft.com/office/drawing/2014/main" id="{C2399794-92A2-450F-833D-8A09B4BEFDB5}"/>
              </a:ext>
            </a:extLst>
          </p:cNvPr>
          <p:cNvSpPr txBox="1"/>
          <p:nvPr/>
        </p:nvSpPr>
        <p:spPr>
          <a:xfrm>
            <a:off x="460281" y="1496037"/>
            <a:ext cx="4170362" cy="1176219"/>
          </a:xfrm>
          <a:prstGeom prst="rect">
            <a:avLst/>
          </a:prstGeom>
          <a:noFill/>
        </p:spPr>
        <p:txBody>
          <a:bodyPr wrap="square" rtlCol="0">
            <a:spAutoFit/>
          </a:bodyPr>
          <a:lstStyle/>
          <a:p>
            <a:pPr>
              <a:lnSpc>
                <a:spcPct val="107000"/>
              </a:lnSpc>
              <a:spcAft>
                <a:spcPts val="800"/>
              </a:spcAft>
            </a:pPr>
            <a:r>
              <a:rPr lang="en-CA" sz="1100" dirty="0">
                <a:solidFill>
                  <a:schemeClr val="bg1"/>
                </a:solidFill>
                <a:effectLst/>
                <a:ea typeface="Calibri" panose="020F0502020204030204" pitchFamily="34" charset="0"/>
                <a:cs typeface="Montserrat-Medium"/>
              </a:rPr>
              <a:t>This campaign </a:t>
            </a:r>
            <a:r>
              <a:rPr lang="en-CA" sz="1100" dirty="0">
                <a:solidFill>
                  <a:schemeClr val="bg1"/>
                </a:solidFill>
                <a:ea typeface="Calibri" panose="020F0502020204030204" pitchFamily="34" charset="0"/>
                <a:cs typeface="Montserrat-Medium"/>
              </a:rPr>
              <a:t>is a part of </a:t>
            </a:r>
            <a:r>
              <a:rPr lang="en-CA" sz="1100" dirty="0">
                <a:solidFill>
                  <a:schemeClr val="bg1"/>
                </a:solidFill>
                <a:effectLst/>
                <a:ea typeface="Calibri" panose="020F0502020204030204" pitchFamily="34" charset="0"/>
                <a:cs typeface="Montserrat-Medium"/>
              </a:rPr>
              <a:t>the Energy Authority's campaign on “Regional energy counselling 2020–2021”, which is carried out by Motiva and regional energy advisors. </a:t>
            </a:r>
            <a:r>
              <a:rPr lang="en-CA" sz="1100" dirty="0">
                <a:solidFill>
                  <a:schemeClr val="bg1"/>
                </a:solidFill>
                <a:ea typeface="Calibri" panose="020F0502020204030204" pitchFamily="34" charset="0"/>
                <a:cs typeface="Montserrat-Medium"/>
              </a:rPr>
              <a:t>R</a:t>
            </a:r>
            <a:r>
              <a:rPr lang="en-CA" sz="1100" dirty="0">
                <a:solidFill>
                  <a:schemeClr val="bg1"/>
                </a:solidFill>
                <a:effectLst/>
                <a:ea typeface="Calibri" panose="020F0502020204030204" pitchFamily="34" charset="0"/>
                <a:cs typeface="Montserrat-Medium"/>
              </a:rPr>
              <a:t>egional energy advisors provide impartial information on energy efficiency and renewable energy in all mainland Finland regions until the spring of 2023.</a:t>
            </a:r>
            <a:endParaRPr lang="fi-FI" sz="1100" dirty="0">
              <a:solidFill>
                <a:schemeClr val="bg1"/>
              </a:solidFill>
            </a:endParaRPr>
          </a:p>
        </p:txBody>
      </p:sp>
      <p:sp>
        <p:nvSpPr>
          <p:cNvPr id="12" name="Tekstiruutu 11">
            <a:extLst>
              <a:ext uri="{FF2B5EF4-FFF2-40B4-BE49-F238E27FC236}">
                <a16:creationId xmlns:a16="http://schemas.microsoft.com/office/drawing/2014/main" id="{131AB677-7846-4CA4-9ECC-EA346C1FDE72}"/>
              </a:ext>
            </a:extLst>
          </p:cNvPr>
          <p:cNvSpPr txBox="1"/>
          <p:nvPr/>
        </p:nvSpPr>
        <p:spPr>
          <a:xfrm>
            <a:off x="459769" y="2708904"/>
            <a:ext cx="3525446" cy="995081"/>
          </a:xfrm>
          <a:prstGeom prst="rect">
            <a:avLst/>
          </a:prstGeom>
          <a:noFill/>
        </p:spPr>
        <p:txBody>
          <a:bodyPr wrap="square">
            <a:spAutoFit/>
          </a:bodyPr>
          <a:lstStyle/>
          <a:p>
            <a:pPr>
              <a:lnSpc>
                <a:spcPct val="107000"/>
              </a:lnSpc>
              <a:spcAft>
                <a:spcPts val="800"/>
              </a:spcAft>
            </a:pPr>
            <a:r>
              <a:rPr lang="en-CA" sz="1100" dirty="0">
                <a:solidFill>
                  <a:schemeClr val="bg1"/>
                </a:solidFill>
                <a:effectLst/>
                <a:ea typeface="Calibri" panose="020F0502020204030204" pitchFamily="34" charset="0"/>
                <a:cs typeface="Montserrat-Medium"/>
              </a:rPr>
              <a:t>During the first part of the year 2021 the regional energy advisors are coming to the aid of rental housing companies, to support their tenants’ journey </a:t>
            </a:r>
            <a:r>
              <a:rPr lang="en-CA" sz="1100" dirty="0">
                <a:solidFill>
                  <a:schemeClr val="bg1"/>
                </a:solidFill>
                <a:ea typeface="Calibri" panose="020F0502020204030204" pitchFamily="34" charset="0"/>
                <a:cs typeface="Montserrat-Medium"/>
              </a:rPr>
              <a:t>on becoming</a:t>
            </a:r>
            <a:r>
              <a:rPr lang="en-CA" sz="1100" dirty="0">
                <a:solidFill>
                  <a:schemeClr val="bg1"/>
                </a:solidFill>
                <a:effectLst/>
                <a:ea typeface="Calibri" panose="020F0502020204030204" pitchFamily="34" charset="0"/>
                <a:cs typeface="Montserrat-Medium"/>
              </a:rPr>
              <a:t> experts in energy efficient living.  </a:t>
            </a:r>
            <a:endParaRPr lang="en-CA" sz="1100" dirty="0">
              <a:solidFill>
                <a:schemeClr val="bg1"/>
              </a:solidFill>
              <a:effectLst/>
              <a:ea typeface="Calibri" panose="020F0502020204030204" pitchFamily="34" charset="0"/>
              <a:cs typeface="Arial" panose="020B0604020202020204" pitchFamily="34" charset="0"/>
            </a:endParaRPr>
          </a:p>
        </p:txBody>
      </p:sp>
      <p:sp>
        <p:nvSpPr>
          <p:cNvPr id="13" name="Suorakulmio 12">
            <a:extLst>
              <a:ext uri="{FF2B5EF4-FFF2-40B4-BE49-F238E27FC236}">
                <a16:creationId xmlns:a16="http://schemas.microsoft.com/office/drawing/2014/main" id="{D600EB43-DA42-4995-BE25-73B7D817EE67}"/>
              </a:ext>
            </a:extLst>
          </p:cNvPr>
          <p:cNvSpPr/>
          <p:nvPr/>
        </p:nvSpPr>
        <p:spPr>
          <a:xfrm>
            <a:off x="466923" y="3828857"/>
            <a:ext cx="6687650" cy="4266272"/>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2" spcCol="324000" rtlCol="0" anchor="ctr"/>
          <a:lstStyle/>
          <a:p>
            <a:r>
              <a:rPr lang="en-CA" sz="1150" dirty="0">
                <a:solidFill>
                  <a:srgbClr val="545051"/>
                </a:solidFill>
              </a:rPr>
              <a:t>Housing accounts for a larger share of a Finn's carbon footprint than do transport and food. This applies just as much to those who rent their homes as to those who own their homes. In a housing company, heat energy is used for the heating of spaces, supply air and hot water. Electricity is consumed by lighting, building service systems and other electric appliances in the housing company’s common areas, such as a common sauna’s stove and the machines in the common laundry room. </a:t>
            </a:r>
          </a:p>
          <a:p>
            <a:endParaRPr lang="en-CA" sz="1150" dirty="0">
              <a:solidFill>
                <a:srgbClr val="545051"/>
              </a:solidFill>
            </a:endParaRPr>
          </a:p>
          <a:p>
            <a:r>
              <a:rPr lang="en-CA" sz="1150" dirty="0">
                <a:solidFill>
                  <a:srgbClr val="545051"/>
                </a:solidFill>
              </a:rPr>
              <a:t>Energy consumption directly affects housing costs such as management charge and rent. Energy and water costs make up 30-40 % of a housing companies maintenance cost. Energy losses can account for up to 30 percent of the housing company's energy consumption and a large portion of the costs as well. Taking measure to increase energy efficiency not only saves euros and the environment. It also improves indoor air conditions and comfort. </a:t>
            </a:r>
          </a:p>
          <a:p>
            <a:r>
              <a:rPr lang="en-CA" sz="1150" dirty="0">
                <a:solidFill>
                  <a:srgbClr val="545051"/>
                </a:solidFill>
              </a:rPr>
              <a:t>The uneconomical use of a building can increase energy consumption by up to 20 %, while exemplary maintenance can reduce energy consumption by up to 10 %. In addition, residents' energy consumption can increase or decrease energy consumption by about 5 %.</a:t>
            </a:r>
          </a:p>
          <a:p>
            <a:endParaRPr lang="en-CA" sz="1150" dirty="0">
              <a:solidFill>
                <a:srgbClr val="545051"/>
              </a:solidFill>
            </a:endParaRPr>
          </a:p>
          <a:p>
            <a:r>
              <a:rPr lang="en-CA" sz="1150" dirty="0">
                <a:solidFill>
                  <a:srgbClr val="545051"/>
                </a:solidFill>
              </a:rPr>
              <a:t>During the campaign we collaborate with your rental housing company to provide easy to follow tips on how you can:</a:t>
            </a:r>
          </a:p>
          <a:p>
            <a:pPr marL="171450" indent="-171450">
              <a:buFont typeface="Arial" panose="020B0604020202020204" pitchFamily="34" charset="0"/>
              <a:buChar char="•"/>
            </a:pPr>
            <a:r>
              <a:rPr lang="en-CA" sz="1150" dirty="0">
                <a:solidFill>
                  <a:srgbClr val="545051"/>
                </a:solidFill>
              </a:rPr>
              <a:t>reduce energy and water consumption in your apartment and in the rental housing company’s common areas,</a:t>
            </a:r>
          </a:p>
          <a:p>
            <a:pPr marL="171450" indent="-171450">
              <a:buFont typeface="Arial" panose="020B0604020202020204" pitchFamily="34" charset="0"/>
              <a:buChar char="•"/>
            </a:pPr>
            <a:r>
              <a:rPr lang="en-CA" sz="1150" dirty="0">
                <a:solidFill>
                  <a:srgbClr val="545051"/>
                </a:solidFill>
              </a:rPr>
              <a:t>take care of your apartment and the common areas</a:t>
            </a:r>
          </a:p>
          <a:p>
            <a:pPr marL="171450" indent="-171450">
              <a:buFont typeface="Arial" panose="020B0604020202020204" pitchFamily="34" charset="0"/>
              <a:buChar char="•"/>
            </a:pPr>
            <a:r>
              <a:rPr lang="en-CA" sz="1150" dirty="0">
                <a:solidFill>
                  <a:srgbClr val="545051"/>
                </a:solidFill>
              </a:rPr>
              <a:t>understand the connection between your energy consumption and housing costs.</a:t>
            </a:r>
          </a:p>
          <a:p>
            <a:endParaRPr lang="en-CA" sz="1150" dirty="0">
              <a:solidFill>
                <a:srgbClr val="545051"/>
              </a:solidFill>
            </a:endParaRPr>
          </a:p>
          <a:p>
            <a:endParaRPr lang="fi-FI" sz="1150" dirty="0">
              <a:solidFill>
                <a:srgbClr val="545051"/>
              </a:solidFill>
            </a:endParaRPr>
          </a:p>
        </p:txBody>
      </p:sp>
      <p:sp>
        <p:nvSpPr>
          <p:cNvPr id="14" name="Tekstiruutu 13">
            <a:extLst>
              <a:ext uri="{FF2B5EF4-FFF2-40B4-BE49-F238E27FC236}">
                <a16:creationId xmlns:a16="http://schemas.microsoft.com/office/drawing/2014/main" id="{3DDE5EEA-DD34-4CD4-8842-628B937E11CB}"/>
              </a:ext>
            </a:extLst>
          </p:cNvPr>
          <p:cNvSpPr txBox="1"/>
          <p:nvPr/>
        </p:nvSpPr>
        <p:spPr>
          <a:xfrm>
            <a:off x="5051811" y="2512767"/>
            <a:ext cx="2052790" cy="276999"/>
          </a:xfrm>
          <a:prstGeom prst="rect">
            <a:avLst/>
          </a:prstGeom>
          <a:solidFill>
            <a:srgbClr val="F1F2F4"/>
          </a:solidFill>
        </p:spPr>
        <p:txBody>
          <a:bodyPr wrap="square" rtlCol="0">
            <a:spAutoFit/>
          </a:bodyPr>
          <a:lstStyle/>
          <a:p>
            <a:r>
              <a:rPr lang="fi-FI" sz="1200" dirty="0" err="1"/>
              <a:t>Find</a:t>
            </a:r>
            <a:r>
              <a:rPr lang="fi-FI" sz="1200" dirty="0"/>
              <a:t> out </a:t>
            </a:r>
            <a:r>
              <a:rPr lang="fi-FI" sz="1200" dirty="0" err="1"/>
              <a:t>more</a:t>
            </a:r>
            <a:r>
              <a:rPr lang="fi-FI" sz="1200" dirty="0"/>
              <a:t>:</a:t>
            </a:r>
          </a:p>
        </p:txBody>
      </p:sp>
      <p:sp>
        <p:nvSpPr>
          <p:cNvPr id="15" name="Tekstiruutu 14">
            <a:extLst>
              <a:ext uri="{FF2B5EF4-FFF2-40B4-BE49-F238E27FC236}">
                <a16:creationId xmlns:a16="http://schemas.microsoft.com/office/drawing/2014/main" id="{80ABC84A-B6FA-4F43-B6D8-2C0C8ADA103F}"/>
              </a:ext>
            </a:extLst>
          </p:cNvPr>
          <p:cNvSpPr txBox="1"/>
          <p:nvPr/>
        </p:nvSpPr>
        <p:spPr>
          <a:xfrm>
            <a:off x="4156062" y="8252557"/>
            <a:ext cx="1479123" cy="276999"/>
          </a:xfrm>
          <a:prstGeom prst="rect">
            <a:avLst/>
          </a:prstGeom>
          <a:solidFill>
            <a:srgbClr val="221E1F"/>
          </a:solidFill>
        </p:spPr>
        <p:txBody>
          <a:bodyPr wrap="none" rtlCol="0">
            <a:spAutoFit/>
          </a:bodyPr>
          <a:lstStyle/>
          <a:p>
            <a:r>
              <a:rPr lang="fi-FI" sz="1200" dirty="0" err="1">
                <a:solidFill>
                  <a:schemeClr val="bg1"/>
                </a:solidFill>
              </a:rPr>
              <a:t>Follow</a:t>
            </a:r>
            <a:r>
              <a:rPr lang="fi-FI" sz="1200" dirty="0">
                <a:solidFill>
                  <a:schemeClr val="bg1"/>
                </a:solidFill>
              </a:rPr>
              <a:t> </a:t>
            </a:r>
            <a:r>
              <a:rPr lang="fi-FI" sz="1200" dirty="0" err="1">
                <a:solidFill>
                  <a:schemeClr val="bg1"/>
                </a:solidFill>
              </a:rPr>
              <a:t>the</a:t>
            </a:r>
            <a:r>
              <a:rPr lang="fi-FI" sz="1200" dirty="0">
                <a:solidFill>
                  <a:schemeClr val="bg1"/>
                </a:solidFill>
              </a:rPr>
              <a:t> </a:t>
            </a:r>
            <a:r>
              <a:rPr lang="fi-FI" sz="1200" dirty="0" err="1">
                <a:solidFill>
                  <a:schemeClr val="bg1"/>
                </a:solidFill>
              </a:rPr>
              <a:t>campaign</a:t>
            </a:r>
            <a:endParaRPr lang="fi-FI" sz="1200" dirty="0">
              <a:solidFill>
                <a:schemeClr val="bg1"/>
              </a:solidFill>
            </a:endParaRPr>
          </a:p>
        </p:txBody>
      </p:sp>
    </p:spTree>
    <p:extLst>
      <p:ext uri="{BB962C8B-B14F-4D97-AF65-F5344CB8AC3E}">
        <p14:creationId xmlns:p14="http://schemas.microsoft.com/office/powerpoint/2010/main" val="39420634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orakulmio 2">
            <a:extLst>
              <a:ext uri="{FF2B5EF4-FFF2-40B4-BE49-F238E27FC236}">
                <a16:creationId xmlns:a16="http://schemas.microsoft.com/office/drawing/2014/main" id="{107F7D92-0571-4894-A2E3-D86021210D99}"/>
              </a:ext>
            </a:extLst>
          </p:cNvPr>
          <p:cNvSpPr/>
          <p:nvPr/>
        </p:nvSpPr>
        <p:spPr>
          <a:xfrm>
            <a:off x="1083733" y="2954865"/>
            <a:ext cx="2696104" cy="599070"/>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With blinds and curtains, you can influence energy consumption in different ways at different times.</a:t>
            </a:r>
            <a:endParaRPr lang="fi-FI" sz="1100" dirty="0">
              <a:solidFill>
                <a:srgbClr val="545051"/>
              </a:solidFill>
            </a:endParaRPr>
          </a:p>
        </p:txBody>
      </p:sp>
      <p:sp>
        <p:nvSpPr>
          <p:cNvPr id="4" name="Suorakulmio 3">
            <a:extLst>
              <a:ext uri="{FF2B5EF4-FFF2-40B4-BE49-F238E27FC236}">
                <a16:creationId xmlns:a16="http://schemas.microsoft.com/office/drawing/2014/main" id="{BDDC0096-0A3D-4B82-9328-20B86E3BF47A}"/>
              </a:ext>
            </a:extLst>
          </p:cNvPr>
          <p:cNvSpPr/>
          <p:nvPr/>
        </p:nvSpPr>
        <p:spPr>
          <a:xfrm>
            <a:off x="4244182" y="4701208"/>
            <a:ext cx="2696104" cy="715431"/>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Open the windows for a short period and create a cross draft to freshen indoor air effectively and energy efficiently.</a:t>
            </a:r>
          </a:p>
        </p:txBody>
      </p:sp>
      <p:sp>
        <p:nvSpPr>
          <p:cNvPr id="5" name="Suorakulmio 4">
            <a:extLst>
              <a:ext uri="{FF2B5EF4-FFF2-40B4-BE49-F238E27FC236}">
                <a16:creationId xmlns:a16="http://schemas.microsoft.com/office/drawing/2014/main" id="{F913BA5E-D9DA-40AB-98C3-1F82376FEAC4}"/>
              </a:ext>
            </a:extLst>
          </p:cNvPr>
          <p:cNvSpPr/>
          <p:nvPr/>
        </p:nvSpPr>
        <p:spPr>
          <a:xfrm>
            <a:off x="1083733" y="4833751"/>
            <a:ext cx="2696104" cy="444950"/>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Check the operation of your radiators regularly.</a:t>
            </a:r>
          </a:p>
        </p:txBody>
      </p:sp>
      <p:sp>
        <p:nvSpPr>
          <p:cNvPr id="6" name="Suorakulmio 5">
            <a:extLst>
              <a:ext uri="{FF2B5EF4-FFF2-40B4-BE49-F238E27FC236}">
                <a16:creationId xmlns:a16="http://schemas.microsoft.com/office/drawing/2014/main" id="{3461441E-13DD-4E8A-9C72-F4C2465D08AC}"/>
              </a:ext>
            </a:extLst>
          </p:cNvPr>
          <p:cNvSpPr/>
          <p:nvPr/>
        </p:nvSpPr>
        <p:spPr>
          <a:xfrm>
            <a:off x="1083733" y="4136997"/>
            <a:ext cx="2696104" cy="599070"/>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If your apartment feels drafty, check to see if the cause might be for example in the poor condition of the  window seals. </a:t>
            </a:r>
          </a:p>
        </p:txBody>
      </p:sp>
      <p:sp>
        <p:nvSpPr>
          <p:cNvPr id="7" name="Suorakulmio 6">
            <a:extLst>
              <a:ext uri="{FF2B5EF4-FFF2-40B4-BE49-F238E27FC236}">
                <a16:creationId xmlns:a16="http://schemas.microsoft.com/office/drawing/2014/main" id="{4CF749F6-433A-4E56-AFA7-430943B53C9E}"/>
              </a:ext>
            </a:extLst>
          </p:cNvPr>
          <p:cNvSpPr/>
          <p:nvPr/>
        </p:nvSpPr>
        <p:spPr>
          <a:xfrm>
            <a:off x="1083733" y="5268336"/>
            <a:ext cx="2696104" cy="786028"/>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When night temperatures drop below zero you should have the engine heater on for half an hour before starting your car. </a:t>
            </a:r>
          </a:p>
        </p:txBody>
      </p:sp>
      <p:sp>
        <p:nvSpPr>
          <p:cNvPr id="8" name="Suorakulmio 7">
            <a:extLst>
              <a:ext uri="{FF2B5EF4-FFF2-40B4-BE49-F238E27FC236}">
                <a16:creationId xmlns:a16="http://schemas.microsoft.com/office/drawing/2014/main" id="{12479675-0E86-4390-9F31-65492B5115CE}"/>
              </a:ext>
            </a:extLst>
          </p:cNvPr>
          <p:cNvSpPr/>
          <p:nvPr/>
        </p:nvSpPr>
        <p:spPr>
          <a:xfrm>
            <a:off x="1083733" y="6059447"/>
            <a:ext cx="2696104" cy="498120"/>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Lower temperatures in the bedroom make for better sleep and save energy.</a:t>
            </a:r>
          </a:p>
        </p:txBody>
      </p:sp>
      <p:sp>
        <p:nvSpPr>
          <p:cNvPr id="9" name="Suorakulmio 8">
            <a:extLst>
              <a:ext uri="{FF2B5EF4-FFF2-40B4-BE49-F238E27FC236}">
                <a16:creationId xmlns:a16="http://schemas.microsoft.com/office/drawing/2014/main" id="{FBC69FF5-D261-4FA4-813B-17BFA7A52EF1}"/>
              </a:ext>
            </a:extLst>
          </p:cNvPr>
          <p:cNvSpPr/>
          <p:nvPr/>
        </p:nvSpPr>
        <p:spPr>
          <a:xfrm>
            <a:off x="1083733" y="6551353"/>
            <a:ext cx="2696104" cy="783531"/>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Achieve a more energy efficient home through cleaning, for example by cleaning the ventilation filters. </a:t>
            </a:r>
          </a:p>
        </p:txBody>
      </p:sp>
      <p:sp>
        <p:nvSpPr>
          <p:cNvPr id="10" name="Suorakulmio 9">
            <a:extLst>
              <a:ext uri="{FF2B5EF4-FFF2-40B4-BE49-F238E27FC236}">
                <a16:creationId xmlns:a16="http://schemas.microsoft.com/office/drawing/2014/main" id="{8023E094-5D37-4BF9-8429-EC5EDFD9EAE1}"/>
              </a:ext>
            </a:extLst>
          </p:cNvPr>
          <p:cNvSpPr/>
          <p:nvPr/>
        </p:nvSpPr>
        <p:spPr>
          <a:xfrm>
            <a:off x="1083733" y="7332098"/>
            <a:ext cx="2696104" cy="626533"/>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Find out your electricity consumption and identify the times with consumption peaks.</a:t>
            </a:r>
          </a:p>
        </p:txBody>
      </p:sp>
      <p:sp>
        <p:nvSpPr>
          <p:cNvPr id="11" name="Suorakulmio 10">
            <a:extLst>
              <a:ext uri="{FF2B5EF4-FFF2-40B4-BE49-F238E27FC236}">
                <a16:creationId xmlns:a16="http://schemas.microsoft.com/office/drawing/2014/main" id="{EA34E54B-4F53-4FD8-83BD-897678F5E140}"/>
              </a:ext>
            </a:extLst>
          </p:cNvPr>
          <p:cNvSpPr/>
          <p:nvPr/>
        </p:nvSpPr>
        <p:spPr>
          <a:xfrm>
            <a:off x="1083733" y="7937915"/>
            <a:ext cx="2696104" cy="513141"/>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Both energy and effort are saved in an energy saver’s kitchen. </a:t>
            </a:r>
          </a:p>
        </p:txBody>
      </p:sp>
      <p:sp>
        <p:nvSpPr>
          <p:cNvPr id="12" name="Suorakulmio 11">
            <a:extLst>
              <a:ext uri="{FF2B5EF4-FFF2-40B4-BE49-F238E27FC236}">
                <a16:creationId xmlns:a16="http://schemas.microsoft.com/office/drawing/2014/main" id="{24DBD317-621C-4FA0-88E4-7911749F7205}"/>
              </a:ext>
            </a:extLst>
          </p:cNvPr>
          <p:cNvSpPr/>
          <p:nvPr/>
        </p:nvSpPr>
        <p:spPr>
          <a:xfrm>
            <a:off x="1083733" y="9158140"/>
            <a:ext cx="2696104" cy="513141"/>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Wash full loads – </a:t>
            </a:r>
          </a:p>
          <a:p>
            <a:r>
              <a:rPr lang="en-CA" sz="1100" dirty="0">
                <a:solidFill>
                  <a:srgbClr val="545051"/>
                </a:solidFill>
              </a:rPr>
              <a:t>of laundry and dishes!</a:t>
            </a:r>
          </a:p>
        </p:txBody>
      </p:sp>
      <p:sp>
        <p:nvSpPr>
          <p:cNvPr id="13" name="Suorakulmio 12">
            <a:extLst>
              <a:ext uri="{FF2B5EF4-FFF2-40B4-BE49-F238E27FC236}">
                <a16:creationId xmlns:a16="http://schemas.microsoft.com/office/drawing/2014/main" id="{629BA49B-ABAD-47AD-A27C-271307FF3612}"/>
              </a:ext>
            </a:extLst>
          </p:cNvPr>
          <p:cNvSpPr/>
          <p:nvPr/>
        </p:nvSpPr>
        <p:spPr>
          <a:xfrm>
            <a:off x="4244182" y="2890046"/>
            <a:ext cx="2696104" cy="599069"/>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A thick layer of ice</a:t>
            </a:r>
          </a:p>
          <a:p>
            <a:r>
              <a:rPr lang="en-CA" sz="1100" dirty="0">
                <a:solidFill>
                  <a:srgbClr val="545051"/>
                </a:solidFill>
              </a:rPr>
              <a:t>in the freezer increases  electricity consumption.</a:t>
            </a:r>
          </a:p>
        </p:txBody>
      </p:sp>
      <p:sp>
        <p:nvSpPr>
          <p:cNvPr id="14" name="Suorakulmio 13">
            <a:extLst>
              <a:ext uri="{FF2B5EF4-FFF2-40B4-BE49-F238E27FC236}">
                <a16:creationId xmlns:a16="http://schemas.microsoft.com/office/drawing/2014/main" id="{9352B447-B27B-4BEF-B376-51B1453A1425}"/>
              </a:ext>
            </a:extLst>
          </p:cNvPr>
          <p:cNvSpPr/>
          <p:nvPr/>
        </p:nvSpPr>
        <p:spPr>
          <a:xfrm>
            <a:off x="1083733" y="8564269"/>
            <a:ext cx="2696104" cy="513141"/>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Well-maintained and appropriately adjusted ventilation increases comfort of living.</a:t>
            </a:r>
          </a:p>
        </p:txBody>
      </p:sp>
      <p:sp>
        <p:nvSpPr>
          <p:cNvPr id="15" name="Suorakulmio 14">
            <a:extLst>
              <a:ext uri="{FF2B5EF4-FFF2-40B4-BE49-F238E27FC236}">
                <a16:creationId xmlns:a16="http://schemas.microsoft.com/office/drawing/2014/main" id="{011A823F-F4AE-49FF-A272-D12C8ADF5FB9}"/>
              </a:ext>
            </a:extLst>
          </p:cNvPr>
          <p:cNvSpPr/>
          <p:nvPr/>
        </p:nvSpPr>
        <p:spPr>
          <a:xfrm>
            <a:off x="4244182" y="3492745"/>
            <a:ext cx="2696104" cy="535672"/>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Set your refrigerator and freezer to the correct temperatures. </a:t>
            </a:r>
          </a:p>
        </p:txBody>
      </p:sp>
      <p:sp>
        <p:nvSpPr>
          <p:cNvPr id="16" name="Suorakulmio 15">
            <a:extLst>
              <a:ext uri="{FF2B5EF4-FFF2-40B4-BE49-F238E27FC236}">
                <a16:creationId xmlns:a16="http://schemas.microsoft.com/office/drawing/2014/main" id="{A85F5941-53B0-4E64-A1E6-40C38A74F20E}"/>
              </a:ext>
            </a:extLst>
          </p:cNvPr>
          <p:cNvSpPr/>
          <p:nvPr/>
        </p:nvSpPr>
        <p:spPr>
          <a:xfrm>
            <a:off x="4244182" y="4096976"/>
            <a:ext cx="2696104" cy="535672"/>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Keep an eye open for possible water leaks and report even the smallest leaks to maintenance. </a:t>
            </a:r>
          </a:p>
        </p:txBody>
      </p:sp>
      <p:sp>
        <p:nvSpPr>
          <p:cNvPr id="17" name="Suorakulmio 16">
            <a:extLst>
              <a:ext uri="{FF2B5EF4-FFF2-40B4-BE49-F238E27FC236}">
                <a16:creationId xmlns:a16="http://schemas.microsoft.com/office/drawing/2014/main" id="{93F8F329-6F9C-4EFF-97AE-9073C521F49D}"/>
              </a:ext>
            </a:extLst>
          </p:cNvPr>
          <p:cNvSpPr/>
          <p:nvPr/>
        </p:nvSpPr>
        <p:spPr>
          <a:xfrm>
            <a:off x="1083733" y="3567954"/>
            <a:ext cx="2696104" cy="525149"/>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Turn off the lights in unoccupied rooms.</a:t>
            </a:r>
          </a:p>
        </p:txBody>
      </p:sp>
      <p:sp>
        <p:nvSpPr>
          <p:cNvPr id="18" name="Suorakulmio 17">
            <a:extLst>
              <a:ext uri="{FF2B5EF4-FFF2-40B4-BE49-F238E27FC236}">
                <a16:creationId xmlns:a16="http://schemas.microsoft.com/office/drawing/2014/main" id="{3313693C-15D9-4DEB-A9AB-0AF0B136E796}"/>
              </a:ext>
            </a:extLst>
          </p:cNvPr>
          <p:cNvSpPr/>
          <p:nvPr/>
        </p:nvSpPr>
        <p:spPr>
          <a:xfrm>
            <a:off x="4244182" y="5428560"/>
            <a:ext cx="2696104" cy="617962"/>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Give your modem a break and try new activities instead of squinting at a screen.</a:t>
            </a:r>
          </a:p>
        </p:txBody>
      </p:sp>
      <p:sp>
        <p:nvSpPr>
          <p:cNvPr id="19" name="Suorakulmio 18">
            <a:extLst>
              <a:ext uri="{FF2B5EF4-FFF2-40B4-BE49-F238E27FC236}">
                <a16:creationId xmlns:a16="http://schemas.microsoft.com/office/drawing/2014/main" id="{A97495C8-6BDC-4E2F-9BAF-0F33BD39BB09}"/>
              </a:ext>
            </a:extLst>
          </p:cNvPr>
          <p:cNvSpPr/>
          <p:nvPr/>
        </p:nvSpPr>
        <p:spPr>
          <a:xfrm>
            <a:off x="4244182" y="6000574"/>
            <a:ext cx="2696104" cy="535672"/>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Chose energy efficient electronics.</a:t>
            </a:r>
          </a:p>
        </p:txBody>
      </p:sp>
      <p:sp>
        <p:nvSpPr>
          <p:cNvPr id="20" name="Suorakulmio 19">
            <a:extLst>
              <a:ext uri="{FF2B5EF4-FFF2-40B4-BE49-F238E27FC236}">
                <a16:creationId xmlns:a16="http://schemas.microsoft.com/office/drawing/2014/main" id="{2CBFFBDC-4FA2-4F36-98F4-6BE54BCB9F3F}"/>
              </a:ext>
            </a:extLst>
          </p:cNvPr>
          <p:cNvSpPr/>
          <p:nvPr/>
        </p:nvSpPr>
        <p:spPr>
          <a:xfrm>
            <a:off x="4244182" y="6501031"/>
            <a:ext cx="2696104" cy="763434"/>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Remember to close the bathroom door and set the floor heating correctly.</a:t>
            </a:r>
          </a:p>
        </p:txBody>
      </p:sp>
      <p:sp>
        <p:nvSpPr>
          <p:cNvPr id="21" name="Suorakulmio 20">
            <a:extLst>
              <a:ext uri="{FF2B5EF4-FFF2-40B4-BE49-F238E27FC236}">
                <a16:creationId xmlns:a16="http://schemas.microsoft.com/office/drawing/2014/main" id="{5A78C293-A0DB-4FDC-A61D-A4BEDA1BC3AD}"/>
              </a:ext>
            </a:extLst>
          </p:cNvPr>
          <p:cNvSpPr/>
          <p:nvPr/>
        </p:nvSpPr>
        <p:spPr>
          <a:xfrm>
            <a:off x="4244182" y="7211583"/>
            <a:ext cx="2696104" cy="699437"/>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Purchase high-quality energy-efficient lamps for which the manufacturer promises many operating hours.</a:t>
            </a:r>
          </a:p>
        </p:txBody>
      </p:sp>
      <p:sp>
        <p:nvSpPr>
          <p:cNvPr id="22" name="Suorakulmio 21">
            <a:extLst>
              <a:ext uri="{FF2B5EF4-FFF2-40B4-BE49-F238E27FC236}">
                <a16:creationId xmlns:a16="http://schemas.microsoft.com/office/drawing/2014/main" id="{3487A84D-8299-40BC-91BF-8AE889086B3B}"/>
              </a:ext>
            </a:extLst>
          </p:cNvPr>
          <p:cNvSpPr/>
          <p:nvPr/>
        </p:nvSpPr>
        <p:spPr>
          <a:xfrm>
            <a:off x="4244182" y="7905749"/>
            <a:ext cx="2696104" cy="605198"/>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Wasting water is not profitable: a fifteen-minute shower consumes as much energy as one sauna session.</a:t>
            </a:r>
          </a:p>
        </p:txBody>
      </p:sp>
      <p:sp>
        <p:nvSpPr>
          <p:cNvPr id="23" name="Suorakulmio 22">
            <a:extLst>
              <a:ext uri="{FF2B5EF4-FFF2-40B4-BE49-F238E27FC236}">
                <a16:creationId xmlns:a16="http://schemas.microsoft.com/office/drawing/2014/main" id="{F54F2504-C6B3-4CCB-B2DD-681BDB902CD3}"/>
              </a:ext>
            </a:extLst>
          </p:cNvPr>
          <p:cNvSpPr/>
          <p:nvPr/>
        </p:nvSpPr>
        <p:spPr>
          <a:xfrm>
            <a:off x="4244182" y="8494518"/>
            <a:ext cx="2696104" cy="699437"/>
          </a:xfrm>
          <a:prstGeom prst="rect">
            <a:avLst/>
          </a:prstGeom>
          <a:solidFill>
            <a:srgbClr val="DCDDDD"/>
          </a:solidFill>
          <a:ln>
            <a:noFill/>
          </a:ln>
        </p:spPr>
        <p:style>
          <a:lnRef idx="2">
            <a:schemeClr val="accent1">
              <a:shade val="50000"/>
            </a:schemeClr>
          </a:lnRef>
          <a:fillRef idx="1">
            <a:schemeClr val="accent1"/>
          </a:fillRef>
          <a:effectRef idx="0">
            <a:schemeClr val="accent1"/>
          </a:effectRef>
          <a:fontRef idx="minor">
            <a:schemeClr val="lt1"/>
          </a:fontRef>
        </p:style>
        <p:txBody>
          <a:bodyPr numCol="1" rtlCol="0" anchor="ctr"/>
          <a:lstStyle/>
          <a:p>
            <a:r>
              <a:rPr lang="en-CA" sz="1100" dirty="0">
                <a:solidFill>
                  <a:srgbClr val="545051"/>
                </a:solidFill>
              </a:rPr>
              <a:t>Use a cup instead of letting the water run while brushing your teeth.</a:t>
            </a:r>
          </a:p>
        </p:txBody>
      </p:sp>
      <p:sp>
        <p:nvSpPr>
          <p:cNvPr id="24" name="Tekstiruutu 23">
            <a:extLst>
              <a:ext uri="{FF2B5EF4-FFF2-40B4-BE49-F238E27FC236}">
                <a16:creationId xmlns:a16="http://schemas.microsoft.com/office/drawing/2014/main" id="{33128B14-4717-47AC-B101-AA0C93D675F0}"/>
              </a:ext>
            </a:extLst>
          </p:cNvPr>
          <p:cNvSpPr txBox="1"/>
          <p:nvPr/>
        </p:nvSpPr>
        <p:spPr>
          <a:xfrm>
            <a:off x="530799" y="382824"/>
            <a:ext cx="2957209" cy="1569660"/>
          </a:xfrm>
          <a:prstGeom prst="rect">
            <a:avLst/>
          </a:prstGeom>
          <a:solidFill>
            <a:srgbClr val="9A1941"/>
          </a:solidFill>
        </p:spPr>
        <p:txBody>
          <a:bodyPr wrap="square" rtlCol="0">
            <a:spAutoFit/>
          </a:bodyPr>
          <a:lstStyle/>
          <a:p>
            <a:r>
              <a:rPr lang="en-CA" sz="3200" b="0" i="0" dirty="0">
                <a:solidFill>
                  <a:schemeClr val="bg1"/>
                </a:solidFill>
                <a:effectLst/>
                <a:latin typeface="Google Sans"/>
              </a:rPr>
              <a:t>Read our tips on energy-smart housing</a:t>
            </a:r>
            <a:endParaRPr lang="fi-FI" sz="3200" dirty="0">
              <a:solidFill>
                <a:schemeClr val="bg1"/>
              </a:solidFill>
            </a:endParaRPr>
          </a:p>
        </p:txBody>
      </p:sp>
    </p:spTree>
    <p:extLst>
      <p:ext uri="{BB962C8B-B14F-4D97-AF65-F5344CB8AC3E}">
        <p14:creationId xmlns:p14="http://schemas.microsoft.com/office/powerpoint/2010/main" val="3447110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sukaskampanja">
      <a:majorFont>
        <a:latin typeface="Montserrat"/>
        <a:ea typeface=""/>
        <a:cs typeface=""/>
      </a:majorFont>
      <a:minorFont>
        <a:latin typeface="Montserra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siakirja" ma:contentTypeID="0x01010077508CB7E791F84AADE156FC4B998174" ma:contentTypeVersion="8" ma:contentTypeDescription="Luo uusi asiakirja." ma:contentTypeScope="" ma:versionID="7efd4f75f44e3f5d230598d2a7d39c4b">
  <xsd:schema xmlns:xsd="http://www.w3.org/2001/XMLSchema" xmlns:xs="http://www.w3.org/2001/XMLSchema" xmlns:p="http://schemas.microsoft.com/office/2006/metadata/properties" xmlns:ns2="c91791e4-78e4-4480-b884-7a0ffff5b2d1" targetNamespace="http://schemas.microsoft.com/office/2006/metadata/properties" ma:root="true" ma:fieldsID="0d3f13c19732489cc44300265c2fc5b5" ns2:_="">
    <xsd:import namespace="c91791e4-78e4-4480-b884-7a0ffff5b2d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1791e4-78e4-4480-b884-7a0ffff5b2d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Sisältölaji"/>
        <xsd:element ref="dc:title" minOccurs="0" maxOccurs="1" ma:index="4" ma:displayName="Otsikk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A0EFCC-E7FA-4761-90A7-868858FA972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1791e4-78e4-4480-b884-7a0ffff5b2d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8975100-C3D8-4D2B-B65B-929A088B3DF6}">
  <ds:schemaRefs>
    <ds:schemaRef ds:uri="http://schemas.microsoft.com/sharepoint/v3/contenttype/forms"/>
  </ds:schemaRefs>
</ds:datastoreItem>
</file>

<file path=customXml/itemProps3.xml><?xml version="1.0" encoding="utf-8"?>
<ds:datastoreItem xmlns:ds="http://schemas.openxmlformats.org/officeDocument/2006/customXml" ds:itemID="{F1A346BE-4A23-43B8-9EDC-92BF035152BE}">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c91791e4-78e4-4480-b884-7a0ffff5b2d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247</TotalTime>
  <Words>671</Words>
  <Application>Microsoft Office PowerPoint</Application>
  <PresentationFormat>Mukautettu</PresentationFormat>
  <Paragraphs>39</Paragraphs>
  <Slides>2</Slides>
  <Notes>0</Notes>
  <HiddenSlides>0</HiddenSlides>
  <MMClips>0</MMClips>
  <ScaleCrop>false</ScaleCrop>
  <HeadingPairs>
    <vt:vector size="6" baseType="variant">
      <vt:variant>
        <vt:lpstr>Käytetyt fontit</vt:lpstr>
      </vt:variant>
      <vt:variant>
        <vt:i4>4</vt:i4>
      </vt:variant>
      <vt:variant>
        <vt:lpstr>Teema</vt:lpstr>
      </vt:variant>
      <vt:variant>
        <vt:i4>1</vt:i4>
      </vt:variant>
      <vt:variant>
        <vt:lpstr>Dian otsikot</vt:lpstr>
      </vt:variant>
      <vt:variant>
        <vt:i4>2</vt:i4>
      </vt:variant>
    </vt:vector>
  </HeadingPairs>
  <TitlesOfParts>
    <vt:vector size="7" baseType="lpstr">
      <vt:lpstr>Arial</vt:lpstr>
      <vt:lpstr>Calibri</vt:lpstr>
      <vt:lpstr>Google Sans</vt:lpstr>
      <vt:lpstr>Montserrat</vt:lpstr>
      <vt:lpstr>Office Theme</vt:lpstr>
      <vt:lpstr>PowerPoint-esitys</vt:lpstr>
      <vt:lpstr>PowerPoint-esitys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Juho Renvall</dc:creator>
  <cp:lastModifiedBy>Jari Aalto</cp:lastModifiedBy>
  <cp:revision>26</cp:revision>
  <dcterms:created xsi:type="dcterms:W3CDTF">2020-12-11T05:28:27Z</dcterms:created>
  <dcterms:modified xsi:type="dcterms:W3CDTF">2024-10-07T12:41:48Z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0x01010077508CB7E791F84AADE156FC4B998174</vt:lpwstr>
  </property>
</Properties>
</file>