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6"/>
  </p:notesMasterIdLst>
  <p:handoutMasterIdLst>
    <p:handoutMasterId r:id="rId27"/>
  </p:handoutMasterIdLst>
  <p:sldIdLst>
    <p:sldId id="256" r:id="rId5"/>
    <p:sldId id="257" r:id="rId6"/>
    <p:sldId id="258" r:id="rId7"/>
    <p:sldId id="26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x="12387263" cy="6480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1" userDrawn="1">
          <p15:clr>
            <a:srgbClr val="A4A3A4"/>
          </p15:clr>
        </p15:guide>
        <p15:guide id="2" pos="328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00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87" autoAdjust="0"/>
    <p:restoredTop sz="93792" autoAdjust="0"/>
  </p:normalViewPr>
  <p:slideViewPr>
    <p:cSldViewPr snapToGrid="0" showGuides="1">
      <p:cViewPr varScale="1">
        <p:scale>
          <a:sx n="75" d="100"/>
          <a:sy n="75" d="100"/>
        </p:scale>
        <p:origin x="462" y="54"/>
      </p:cViewPr>
      <p:guideLst>
        <p:guide orient="horz" pos="521"/>
        <p:guide pos="328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684" y="4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>
            <a:extLst>
              <a:ext uri="{FF2B5EF4-FFF2-40B4-BE49-F238E27FC236}">
                <a16:creationId xmlns:a16="http://schemas.microsoft.com/office/drawing/2014/main" id="{A8477B95-CE97-42F3-9526-D55DC0C85B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>
            <a:extLst>
              <a:ext uri="{FF2B5EF4-FFF2-40B4-BE49-F238E27FC236}">
                <a16:creationId xmlns:a16="http://schemas.microsoft.com/office/drawing/2014/main" id="{F2E43E3F-F711-4FD7-9C83-60DFE7F677B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D390A-B908-4054-9D12-36111814BC20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4" name="Alatunnisteen paikkamerkki 3">
            <a:extLst>
              <a:ext uri="{FF2B5EF4-FFF2-40B4-BE49-F238E27FC236}">
                <a16:creationId xmlns:a16="http://schemas.microsoft.com/office/drawing/2014/main" id="{C528740F-1E43-4B9C-8E9E-DCA19FFDBDC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5" name="Dian numeron paikkamerkki 4">
            <a:extLst>
              <a:ext uri="{FF2B5EF4-FFF2-40B4-BE49-F238E27FC236}">
                <a16:creationId xmlns:a16="http://schemas.microsoft.com/office/drawing/2014/main" id="{ED5035C6-20F3-43BF-9977-6F61809515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6A6B58-80FB-4C73-9DB4-0F5AA6A537A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014726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0866D-D456-4803-85CB-1F40B42C5DDB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143000"/>
            <a:ext cx="5899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4E4FEB-272F-4228-8B96-29A681C8C9C5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85567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4E4FEB-272F-4228-8B96-29A681C8C9C5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895107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8408" y="1060529"/>
            <a:ext cx="9290447" cy="2256061"/>
          </a:xfrm>
        </p:spPr>
        <p:txBody>
          <a:bodyPr anchor="b"/>
          <a:lstStyle>
            <a:lvl1pPr algn="ctr">
              <a:defRPr sz="566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48408" y="3403592"/>
            <a:ext cx="9290447" cy="1564542"/>
          </a:xfrm>
        </p:spPr>
        <p:txBody>
          <a:bodyPr/>
          <a:lstStyle>
            <a:lvl1pPr marL="0" indent="0" algn="ctr">
              <a:buNone/>
              <a:defRPr sz="2268"/>
            </a:lvl1pPr>
            <a:lvl2pPr marL="432008" indent="0" algn="ctr">
              <a:buNone/>
              <a:defRPr sz="1890"/>
            </a:lvl2pPr>
            <a:lvl3pPr marL="864017" indent="0" algn="ctr">
              <a:buNone/>
              <a:defRPr sz="1701"/>
            </a:lvl3pPr>
            <a:lvl4pPr marL="1296025" indent="0" algn="ctr">
              <a:buNone/>
              <a:defRPr sz="1512"/>
            </a:lvl4pPr>
            <a:lvl5pPr marL="1728033" indent="0" algn="ctr">
              <a:buNone/>
              <a:defRPr sz="1512"/>
            </a:lvl5pPr>
            <a:lvl6pPr marL="2160041" indent="0" algn="ctr">
              <a:buNone/>
              <a:defRPr sz="1512"/>
            </a:lvl6pPr>
            <a:lvl7pPr marL="2592050" indent="0" algn="ctr">
              <a:buNone/>
              <a:defRPr sz="1512"/>
            </a:lvl7pPr>
            <a:lvl8pPr marL="3024058" indent="0" algn="ctr">
              <a:buNone/>
              <a:defRPr sz="1512"/>
            </a:lvl8pPr>
            <a:lvl9pPr marL="3456066" indent="0" algn="ctr">
              <a:buNone/>
              <a:defRPr sz="1512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88506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61441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4635" y="345009"/>
            <a:ext cx="2671004" cy="549164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1624" y="345009"/>
            <a:ext cx="7858170" cy="549164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169433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209720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173" y="1615545"/>
            <a:ext cx="10684014" cy="2695572"/>
          </a:xfrm>
        </p:spPr>
        <p:txBody>
          <a:bodyPr anchor="b"/>
          <a:lstStyle>
            <a:lvl1pPr>
              <a:defRPr sz="566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73" y="4336618"/>
            <a:ext cx="10684014" cy="1417538"/>
          </a:xfrm>
        </p:spPr>
        <p:txBody>
          <a:bodyPr/>
          <a:lstStyle>
            <a:lvl1pPr marL="0" indent="0">
              <a:buNone/>
              <a:defRPr sz="2268">
                <a:solidFill>
                  <a:schemeClr val="tx1">
                    <a:tint val="75000"/>
                  </a:schemeClr>
                </a:solidFill>
              </a:defRPr>
            </a:lvl1pPr>
            <a:lvl2pPr marL="432008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01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3pPr>
            <a:lvl4pPr marL="1296025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4pPr>
            <a:lvl5pPr marL="1728033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5pPr>
            <a:lvl6pPr marL="2160041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6pPr>
            <a:lvl7pPr marL="2592050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7pPr>
            <a:lvl8pPr marL="3024058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8pPr>
            <a:lvl9pPr marL="3456066" indent="0">
              <a:buNone/>
              <a:defRPr sz="151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317652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1624" y="1725046"/>
            <a:ext cx="5264587" cy="41116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71052" y="1725046"/>
            <a:ext cx="5264587" cy="41116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336701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38" y="345010"/>
            <a:ext cx="10684014" cy="12525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238" y="1588543"/>
            <a:ext cx="5240392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3238" y="2367064"/>
            <a:ext cx="5240392" cy="34815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71052" y="1588543"/>
            <a:ext cx="5266200" cy="778521"/>
          </a:xfrm>
        </p:spPr>
        <p:txBody>
          <a:bodyPr anchor="b"/>
          <a:lstStyle>
            <a:lvl1pPr marL="0" indent="0">
              <a:buNone/>
              <a:defRPr sz="2268" b="1"/>
            </a:lvl1pPr>
            <a:lvl2pPr marL="432008" indent="0">
              <a:buNone/>
              <a:defRPr sz="1890" b="1"/>
            </a:lvl2pPr>
            <a:lvl3pPr marL="864017" indent="0">
              <a:buNone/>
              <a:defRPr sz="1701" b="1"/>
            </a:lvl3pPr>
            <a:lvl4pPr marL="1296025" indent="0">
              <a:buNone/>
              <a:defRPr sz="1512" b="1"/>
            </a:lvl4pPr>
            <a:lvl5pPr marL="1728033" indent="0">
              <a:buNone/>
              <a:defRPr sz="1512" b="1"/>
            </a:lvl5pPr>
            <a:lvl6pPr marL="2160041" indent="0">
              <a:buNone/>
              <a:defRPr sz="1512" b="1"/>
            </a:lvl6pPr>
            <a:lvl7pPr marL="2592050" indent="0">
              <a:buNone/>
              <a:defRPr sz="1512" b="1"/>
            </a:lvl7pPr>
            <a:lvl8pPr marL="3024058" indent="0">
              <a:buNone/>
              <a:defRPr sz="1512" b="1"/>
            </a:lvl8pPr>
            <a:lvl9pPr marL="3456066" indent="0">
              <a:buNone/>
              <a:defRPr sz="151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71052" y="2367064"/>
            <a:ext cx="5266200" cy="34815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2594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43658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92396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38" y="432012"/>
            <a:ext cx="3995214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6200" y="933026"/>
            <a:ext cx="6271052" cy="4605124"/>
          </a:xfrm>
        </p:spPr>
        <p:txBody>
          <a:bodyPr/>
          <a:lstStyle>
            <a:lvl1pPr>
              <a:defRPr sz="3024"/>
            </a:lvl1pPr>
            <a:lvl2pPr>
              <a:defRPr sz="2646"/>
            </a:lvl2pPr>
            <a:lvl3pPr>
              <a:defRPr sz="2268"/>
            </a:lvl3pPr>
            <a:lvl4pPr>
              <a:defRPr sz="1890"/>
            </a:lvl4pPr>
            <a:lvl5pPr>
              <a:defRPr sz="1890"/>
            </a:lvl5pPr>
            <a:lvl6pPr>
              <a:defRPr sz="1890"/>
            </a:lvl6pPr>
            <a:lvl7pPr>
              <a:defRPr sz="1890"/>
            </a:lvl7pPr>
            <a:lvl8pPr>
              <a:defRPr sz="1890"/>
            </a:lvl8pPr>
            <a:lvl9pPr>
              <a:defRPr sz="189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38" y="1944052"/>
            <a:ext cx="3995214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63110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38" y="432012"/>
            <a:ext cx="3995214" cy="1512041"/>
          </a:xfrm>
        </p:spPr>
        <p:txBody>
          <a:bodyPr anchor="b"/>
          <a:lstStyle>
            <a:lvl1pPr>
              <a:defRPr sz="302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66200" y="933026"/>
            <a:ext cx="6271052" cy="4605124"/>
          </a:xfrm>
        </p:spPr>
        <p:txBody>
          <a:bodyPr anchor="t"/>
          <a:lstStyle>
            <a:lvl1pPr marL="0" indent="0">
              <a:buNone/>
              <a:defRPr sz="3024"/>
            </a:lvl1pPr>
            <a:lvl2pPr marL="432008" indent="0">
              <a:buNone/>
              <a:defRPr sz="2646"/>
            </a:lvl2pPr>
            <a:lvl3pPr marL="864017" indent="0">
              <a:buNone/>
              <a:defRPr sz="2268"/>
            </a:lvl3pPr>
            <a:lvl4pPr marL="1296025" indent="0">
              <a:buNone/>
              <a:defRPr sz="1890"/>
            </a:lvl4pPr>
            <a:lvl5pPr marL="1728033" indent="0">
              <a:buNone/>
              <a:defRPr sz="1890"/>
            </a:lvl5pPr>
            <a:lvl6pPr marL="2160041" indent="0">
              <a:buNone/>
              <a:defRPr sz="1890"/>
            </a:lvl6pPr>
            <a:lvl7pPr marL="2592050" indent="0">
              <a:buNone/>
              <a:defRPr sz="1890"/>
            </a:lvl7pPr>
            <a:lvl8pPr marL="3024058" indent="0">
              <a:buNone/>
              <a:defRPr sz="1890"/>
            </a:lvl8pPr>
            <a:lvl9pPr marL="3456066" indent="0">
              <a:buNone/>
              <a:defRPr sz="189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38" y="1944052"/>
            <a:ext cx="3995214" cy="3601598"/>
          </a:xfrm>
        </p:spPr>
        <p:txBody>
          <a:bodyPr/>
          <a:lstStyle>
            <a:lvl1pPr marL="0" indent="0">
              <a:buNone/>
              <a:defRPr sz="1512"/>
            </a:lvl1pPr>
            <a:lvl2pPr marL="432008" indent="0">
              <a:buNone/>
              <a:defRPr sz="1323"/>
            </a:lvl2pPr>
            <a:lvl3pPr marL="864017" indent="0">
              <a:buNone/>
              <a:defRPr sz="1134"/>
            </a:lvl3pPr>
            <a:lvl4pPr marL="1296025" indent="0">
              <a:buNone/>
              <a:defRPr sz="945"/>
            </a:lvl4pPr>
            <a:lvl5pPr marL="1728033" indent="0">
              <a:buNone/>
              <a:defRPr sz="945"/>
            </a:lvl5pPr>
            <a:lvl6pPr marL="2160041" indent="0">
              <a:buNone/>
              <a:defRPr sz="945"/>
            </a:lvl6pPr>
            <a:lvl7pPr marL="2592050" indent="0">
              <a:buNone/>
              <a:defRPr sz="945"/>
            </a:lvl7pPr>
            <a:lvl8pPr marL="3024058" indent="0">
              <a:buNone/>
              <a:defRPr sz="945"/>
            </a:lvl8pPr>
            <a:lvl9pPr marL="3456066" indent="0">
              <a:buNone/>
              <a:defRPr sz="94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30476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1625" y="345010"/>
            <a:ext cx="10684014" cy="1252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1625" y="1725046"/>
            <a:ext cx="10684014" cy="411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1624" y="6006163"/>
            <a:ext cx="278713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FF63D-3ADB-44BE-B9F5-06F49EDDFC7C}" type="datetimeFigureOut">
              <a:rPr lang="fi-FI" smtClean="0"/>
              <a:t>8.4.2021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03281" y="6006163"/>
            <a:ext cx="4180701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48505" y="6006163"/>
            <a:ext cx="278713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647279-3365-4A01-8643-0434BFFEDEC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701817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64017" rtl="0" eaLnBrk="1" latinLnBrk="0" hangingPunct="1">
        <a:lnSpc>
          <a:spcPct val="90000"/>
        </a:lnSpc>
        <a:spcBef>
          <a:spcPct val="0"/>
        </a:spcBef>
        <a:buNone/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004" indent="-216004" algn="l" defTabSz="864017" rtl="0" eaLnBrk="1" latinLnBrk="0" hangingPunct="1">
        <a:lnSpc>
          <a:spcPct val="90000"/>
        </a:lnSpc>
        <a:spcBef>
          <a:spcPts val="945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1pPr>
      <a:lvl2pPr marL="64801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>
            <a:extLst>
              <a:ext uri="{FF2B5EF4-FFF2-40B4-BE49-F238E27FC236}">
                <a16:creationId xmlns:a16="http://schemas.microsoft.com/office/drawing/2014/main" id="{78265AFC-8777-4F23-9795-A0187F48A464}"/>
              </a:ext>
            </a:extLst>
          </p:cNvPr>
          <p:cNvSpPr txBox="1">
            <a:spLocks/>
          </p:cNvSpPr>
          <p:nvPr/>
        </p:nvSpPr>
        <p:spPr>
          <a:xfrm>
            <a:off x="5221288" y="827088"/>
            <a:ext cx="6039322" cy="3453364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CA" sz="4000" dirty="0">
                <a:solidFill>
                  <a:schemeClr val="bg1"/>
                </a:solidFill>
                <a:latin typeface="Montserrat" panose="00000500000000000000" pitchFamily="50" charset="0"/>
              </a:rPr>
              <a:t>With blinds and curtains, you can influence energy consumption in different ways at different times.</a:t>
            </a:r>
            <a:endParaRPr lang="fi-FI" sz="4000" dirty="0">
              <a:solidFill>
                <a:schemeClr val="bg1"/>
              </a:solidFill>
              <a:latin typeface="Montserrat" panose="00000500000000000000" pitchFamily="50" charset="0"/>
            </a:endParaRPr>
          </a:p>
        </p:txBody>
      </p:sp>
      <p:sp>
        <p:nvSpPr>
          <p:cNvPr id="2" name="Suorakulmio 1">
            <a:extLst>
              <a:ext uri="{FF2B5EF4-FFF2-40B4-BE49-F238E27FC236}">
                <a16:creationId xmlns:a16="http://schemas.microsoft.com/office/drawing/2014/main" id="{7FA5C5DE-08A3-492F-B658-3DDA5BD6BAC6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73104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190EA18F-E47E-43F7-863F-14E30097A16F}"/>
              </a:ext>
            </a:extLst>
          </p:cNvPr>
          <p:cNvSpPr txBox="1">
            <a:spLocks/>
          </p:cNvSpPr>
          <p:nvPr/>
        </p:nvSpPr>
        <p:spPr>
          <a:xfrm>
            <a:off x="5566247" y="925417"/>
            <a:ext cx="4910794" cy="132315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Wash full loads – </a:t>
            </a:r>
          </a:p>
          <a:p>
            <a:pPr marL="0" lvl="0" indent="0">
              <a:lnSpc>
                <a:spcPct val="110000"/>
              </a:lnSpc>
              <a:buNone/>
            </a:pP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of laundry and dishes!</a:t>
            </a: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936A148D-8BA7-4FEB-82AD-0D3B76F3DEF6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60698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070C3976-F4BC-4BC6-85B4-034FAE791D51}"/>
              </a:ext>
            </a:extLst>
          </p:cNvPr>
          <p:cNvSpPr txBox="1">
            <a:spLocks/>
          </p:cNvSpPr>
          <p:nvPr/>
        </p:nvSpPr>
        <p:spPr>
          <a:xfrm>
            <a:off x="5647005" y="1049144"/>
            <a:ext cx="6039322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fi-FI" sz="4000" dirty="0">
                <a:solidFill>
                  <a:prstClr val="white"/>
                </a:solidFill>
                <a:latin typeface="Montserrat" panose="00000500000000000000" pitchFamily="50" charset="0"/>
              </a:rPr>
              <a:t>A t</a:t>
            </a: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hick layer of ice</a:t>
            </a:r>
          </a:p>
          <a:p>
            <a:pPr marL="0" lvl="0" indent="0">
              <a:lnSpc>
                <a:spcPct val="110000"/>
              </a:lnSpc>
              <a:buNone/>
            </a:pP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in the freezer increases  electricity consumption.</a:t>
            </a:r>
            <a:endParaRPr lang="fi-FI" sz="4000" dirty="0">
              <a:solidFill>
                <a:prstClr val="white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669F9A37-F41B-46DD-A475-55BDBCF06713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58172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B722BF2D-208C-4C7D-B9F3-B7325B8F8AD4}"/>
              </a:ext>
            </a:extLst>
          </p:cNvPr>
          <p:cNvSpPr txBox="1">
            <a:spLocks/>
          </p:cNvSpPr>
          <p:nvPr/>
        </p:nvSpPr>
        <p:spPr>
          <a:xfrm>
            <a:off x="5375524" y="823586"/>
            <a:ext cx="6039322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Well-maintained and appropriately adjusted ventilation increases comfort of living.</a:t>
            </a:r>
            <a:endParaRPr lang="fi-FI" sz="4000" dirty="0">
              <a:solidFill>
                <a:prstClr val="white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3F141027-237A-4E70-8A2C-77CB1DB8250B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91352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96D8F415-E1A4-4708-A226-70E17C3D3BF1}"/>
              </a:ext>
            </a:extLst>
          </p:cNvPr>
          <p:cNvSpPr txBox="1">
            <a:spLocks/>
          </p:cNvSpPr>
          <p:nvPr/>
        </p:nvSpPr>
        <p:spPr>
          <a:xfrm>
            <a:off x="5344395" y="1169115"/>
            <a:ext cx="3865706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Turn off the lights </a:t>
            </a:r>
            <a:r>
              <a:rPr lang="en-CA" sz="4000">
                <a:solidFill>
                  <a:prstClr val="white"/>
                </a:solidFill>
                <a:latin typeface="Montserrat" panose="00000500000000000000" pitchFamily="50" charset="0"/>
              </a:rPr>
              <a:t>in unoccupied </a:t>
            </a: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rooms.</a:t>
            </a:r>
            <a:endParaRPr lang="fi-FI" sz="4000" dirty="0">
              <a:solidFill>
                <a:prstClr val="white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24984C41-F3CF-4674-A20A-5B8F27066534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75158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401E6399-D017-4CD6-A1FF-73E65505E5EB}"/>
              </a:ext>
            </a:extLst>
          </p:cNvPr>
          <p:cNvSpPr txBox="1">
            <a:spLocks/>
          </p:cNvSpPr>
          <p:nvPr/>
        </p:nvSpPr>
        <p:spPr>
          <a:xfrm>
            <a:off x="5039661" y="823586"/>
            <a:ext cx="5807869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Give your modem a break and try new activities instead of squinting at a screen.</a:t>
            </a:r>
            <a:endParaRPr lang="fi-FI" sz="4000" dirty="0">
              <a:solidFill>
                <a:prstClr val="white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62AC2660-B365-48C8-91D7-4357827028E7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83208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EF5F12E4-0385-4E44-9BDD-520B67170F5E}"/>
              </a:ext>
            </a:extLst>
          </p:cNvPr>
          <p:cNvSpPr txBox="1">
            <a:spLocks/>
          </p:cNvSpPr>
          <p:nvPr/>
        </p:nvSpPr>
        <p:spPr>
          <a:xfrm>
            <a:off x="6269912" y="2000476"/>
            <a:ext cx="6039322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Chose energy efficient electronics.</a:t>
            </a: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F418D3D7-509A-4344-A02C-F710A379F4D1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950957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236B2594-93A2-42F6-A389-1ACFE623FC02}"/>
              </a:ext>
            </a:extLst>
          </p:cNvPr>
          <p:cNvSpPr txBox="1">
            <a:spLocks/>
          </p:cNvSpPr>
          <p:nvPr/>
        </p:nvSpPr>
        <p:spPr>
          <a:xfrm>
            <a:off x="5307602" y="1099881"/>
            <a:ext cx="6039322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Set your refrigerator and freezer to the correct temperatures. </a:t>
            </a: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11AA1310-19A1-45AE-88A9-DA7682E47156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275748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768CE017-66FE-46F4-B8D9-3246B5588B52}"/>
              </a:ext>
            </a:extLst>
          </p:cNvPr>
          <p:cNvSpPr txBox="1">
            <a:spLocks/>
          </p:cNvSpPr>
          <p:nvPr/>
        </p:nvSpPr>
        <p:spPr>
          <a:xfrm>
            <a:off x="5237459" y="1101868"/>
            <a:ext cx="6268347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Remember to close the bathroom door and set the floor heating correctly.</a:t>
            </a:r>
            <a:endParaRPr lang="fi-FI" sz="4000" dirty="0">
              <a:solidFill>
                <a:prstClr val="white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A7BB97AD-8A13-4A39-ABED-E48CF5C514F0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771892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69316222-B2EE-45B2-BD9B-15EDA942B90B}"/>
              </a:ext>
            </a:extLst>
          </p:cNvPr>
          <p:cNvSpPr txBox="1">
            <a:spLocks/>
          </p:cNvSpPr>
          <p:nvPr/>
        </p:nvSpPr>
        <p:spPr>
          <a:xfrm>
            <a:off x="4815077" y="397026"/>
            <a:ext cx="5981453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Purchase high-quality energy-efficient lamp</a:t>
            </a:r>
            <a:r>
              <a:rPr lang="fi-FI" sz="4000" dirty="0">
                <a:solidFill>
                  <a:prstClr val="white"/>
                </a:solidFill>
                <a:latin typeface="Montserrat" panose="00000500000000000000" pitchFamily="50" charset="0"/>
              </a:rPr>
              <a:t>s </a:t>
            </a: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for which the manufacturer promises many operating hours.</a:t>
            </a:r>
            <a:endParaRPr lang="fi-FI" sz="4000" dirty="0">
              <a:solidFill>
                <a:prstClr val="white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FE7EA3B1-080F-4526-8A40-5E88FAE165B3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430858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88390898-0DCE-4B3E-B25B-5F155A399F9B}"/>
              </a:ext>
            </a:extLst>
          </p:cNvPr>
          <p:cNvSpPr txBox="1">
            <a:spLocks/>
          </p:cNvSpPr>
          <p:nvPr/>
        </p:nvSpPr>
        <p:spPr>
          <a:xfrm>
            <a:off x="4747563" y="735452"/>
            <a:ext cx="5938800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Wasting water is not profitable: </a:t>
            </a:r>
            <a:r>
              <a:rPr lang="fi-FI" sz="4000" dirty="0">
                <a:solidFill>
                  <a:prstClr val="white"/>
                </a:solidFill>
                <a:latin typeface="Montserrat" panose="00000500000000000000" pitchFamily="50" charset="0"/>
              </a:rPr>
              <a:t>a </a:t>
            </a: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fifteen-minute shower</a:t>
            </a:r>
            <a:r>
              <a:rPr lang="fi-FI" sz="4000" dirty="0">
                <a:solidFill>
                  <a:prstClr val="white"/>
                </a:solidFill>
                <a:latin typeface="Montserrat" panose="00000500000000000000" pitchFamily="50" charset="0"/>
              </a:rPr>
              <a:t> </a:t>
            </a: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consumes as much energy as </a:t>
            </a: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one</a:t>
            </a:r>
            <a:r>
              <a:rPr lang="fi-FI" sz="4000" dirty="0">
                <a:solidFill>
                  <a:prstClr val="white"/>
                </a:solidFill>
                <a:latin typeface="Montserrat" panose="00000500000000000000" pitchFamily="50" charset="0"/>
              </a:rPr>
              <a:t> sauna session.</a:t>
            </a: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80BB677C-C3BA-48BD-B180-985839681F61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6696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2FF62983-37EF-4FB7-BA98-E7D115C83B1A}"/>
              </a:ext>
            </a:extLst>
          </p:cNvPr>
          <p:cNvSpPr txBox="1">
            <a:spLocks/>
          </p:cNvSpPr>
          <p:nvPr/>
        </p:nvSpPr>
        <p:spPr>
          <a:xfrm>
            <a:off x="5173663" y="512763"/>
            <a:ext cx="6039322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GB" sz="4000" dirty="0">
                <a:solidFill>
                  <a:schemeClr val="bg1"/>
                </a:solidFill>
                <a:latin typeface="Montserrat" panose="00000500000000000000" pitchFamily="50" charset="0"/>
              </a:rPr>
              <a:t>Open the windows for a short period and create a cross draft to freshen indoor air effectively and energy efficiently.</a:t>
            </a: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85B2132F-DF04-4376-84B9-0C8976970734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en-US" sz="6000" b="1" dirty="0">
                <a:latin typeface="Montserrat" panose="00000500000000000000"/>
              </a:rPr>
              <a:t>tips</a:t>
            </a: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332076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D7C57D11-C4B7-4BBD-8CB5-2E2491DD443E}"/>
              </a:ext>
            </a:extLst>
          </p:cNvPr>
          <p:cNvSpPr txBox="1">
            <a:spLocks/>
          </p:cNvSpPr>
          <p:nvPr/>
        </p:nvSpPr>
        <p:spPr>
          <a:xfrm>
            <a:off x="4461529" y="1347812"/>
            <a:ext cx="6520138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Use</a:t>
            </a:r>
            <a:r>
              <a:rPr lang="fi-FI" sz="4000" dirty="0">
                <a:solidFill>
                  <a:prstClr val="white"/>
                </a:solidFill>
                <a:latin typeface="Montserrat" panose="00000500000000000000" pitchFamily="50" charset="0"/>
              </a:rPr>
              <a:t> a cup </a:t>
            </a: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instead of letting the water run while brushing your teeth.</a:t>
            </a:r>
            <a:endParaRPr lang="fi-FI" sz="4000" dirty="0">
              <a:solidFill>
                <a:prstClr val="white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CD66B99C-38CA-48B3-B345-6CEA4FFB3D51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15169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5C8236F0-C0BA-4B79-96AD-850AEA03E35D}"/>
              </a:ext>
            </a:extLst>
          </p:cNvPr>
          <p:cNvSpPr txBox="1">
            <a:spLocks/>
          </p:cNvSpPr>
          <p:nvPr/>
        </p:nvSpPr>
        <p:spPr>
          <a:xfrm>
            <a:off x="4944349" y="654457"/>
            <a:ext cx="5389473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Keep an eye open for possible water leaks and report even the smallest leaks to maintenance. </a:t>
            </a: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930477F3-C13F-4437-B1E2-1EB40630EEC5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44802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94E13753-F04D-4397-A1AF-1A8971EE7804}"/>
              </a:ext>
            </a:extLst>
          </p:cNvPr>
          <p:cNvSpPr txBox="1">
            <a:spLocks/>
          </p:cNvSpPr>
          <p:nvPr/>
        </p:nvSpPr>
        <p:spPr>
          <a:xfrm>
            <a:off x="5183187" y="1289741"/>
            <a:ext cx="5037137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buNone/>
            </a:pP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Check the operation of your radiators regularly.</a:t>
            </a:r>
            <a:endParaRPr lang="fi-FI" sz="4000" dirty="0">
              <a:solidFill>
                <a:prstClr val="white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F2C77C07-D9BC-44DB-8F30-1BFFA0537F5D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64987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184377F9-AD04-414A-9797-7D99BD652905}"/>
              </a:ext>
            </a:extLst>
          </p:cNvPr>
          <p:cNvSpPr txBox="1">
            <a:spLocks/>
          </p:cNvSpPr>
          <p:nvPr/>
        </p:nvSpPr>
        <p:spPr>
          <a:xfrm>
            <a:off x="4032174" y="595733"/>
            <a:ext cx="6765728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If your apartment feels drafty, check to see if the cause might be for example in the poor condition of the window seals. </a:t>
            </a: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51B27775-0810-46C6-A94F-F3B63A26B9C2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80696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5EAEF736-AF3B-4B78-8BF9-6D82F419A78D}"/>
              </a:ext>
            </a:extLst>
          </p:cNvPr>
          <p:cNvSpPr txBox="1">
            <a:spLocks/>
          </p:cNvSpPr>
          <p:nvPr/>
        </p:nvSpPr>
        <p:spPr>
          <a:xfrm>
            <a:off x="5221288" y="827088"/>
            <a:ext cx="5807869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4000" dirty="0">
                <a:solidFill>
                  <a:schemeClr val="bg1"/>
                </a:solidFill>
                <a:latin typeface="Montserrat" panose="00000500000000000000" pitchFamily="50" charset="0"/>
              </a:rPr>
              <a:t>When night temperatures drop bellow zero you should have the engine heater on for half an hour before starting your car. </a:t>
            </a: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C345504D-289A-4029-B3C3-C3F40AB8C7D1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9513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72471FC5-BF93-466C-9FF9-61B6C400241E}"/>
              </a:ext>
            </a:extLst>
          </p:cNvPr>
          <p:cNvSpPr txBox="1">
            <a:spLocks/>
          </p:cNvSpPr>
          <p:nvPr/>
        </p:nvSpPr>
        <p:spPr>
          <a:xfrm>
            <a:off x="5221288" y="827088"/>
            <a:ext cx="6039322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00000"/>
              </a:lnSpc>
              <a:buNone/>
            </a:pP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Lower temperatures in the bedroom make for better sleep and save energy.</a:t>
            </a: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06B51B6F-70DF-4AC8-9085-60975C197228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400782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AAA923CE-535B-4E9D-AC8F-536517F04A06}"/>
              </a:ext>
            </a:extLst>
          </p:cNvPr>
          <p:cNvSpPr txBox="1">
            <a:spLocks/>
          </p:cNvSpPr>
          <p:nvPr/>
        </p:nvSpPr>
        <p:spPr>
          <a:xfrm>
            <a:off x="4142343" y="738953"/>
            <a:ext cx="6621138" cy="2963034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US" sz="4000" dirty="0">
                <a:solidFill>
                  <a:prstClr val="white"/>
                </a:solidFill>
                <a:latin typeface="Montserrat" panose="00000500000000000000" pitchFamily="50" charset="0"/>
              </a:rPr>
              <a:t>Achieve a more energy efficient home through cleaning, for example by cleaning the ventilation filters. </a:t>
            </a: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F2A9D826-2A0F-4522-BA21-431A40AA3FC7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988868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8DE7E49C-BBB5-41F5-AB82-D239E0A8A2D7}"/>
              </a:ext>
            </a:extLst>
          </p:cNvPr>
          <p:cNvSpPr txBox="1">
            <a:spLocks/>
          </p:cNvSpPr>
          <p:nvPr/>
        </p:nvSpPr>
        <p:spPr>
          <a:xfrm>
            <a:off x="5221288" y="827088"/>
            <a:ext cx="6039322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Find out your electricity consumption and identify the times with consumption peaks.</a:t>
            </a:r>
            <a:endParaRPr lang="fi-FI" sz="4000" dirty="0">
              <a:solidFill>
                <a:prstClr val="white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1CD9638C-C824-46A0-ADAD-B6A3A78B9C84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392059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BA08F637-2AF2-42F8-8A38-86A540AC47DE}"/>
              </a:ext>
            </a:extLst>
          </p:cNvPr>
          <p:cNvSpPr txBox="1">
            <a:spLocks/>
          </p:cNvSpPr>
          <p:nvPr/>
        </p:nvSpPr>
        <p:spPr>
          <a:xfrm>
            <a:off x="4706819" y="905095"/>
            <a:ext cx="6039322" cy="1239611"/>
          </a:xfrm>
          <a:prstGeom prst="rect">
            <a:avLst/>
          </a:prstGeom>
        </p:spPr>
        <p:txBody>
          <a:bodyPr>
            <a:noAutofit/>
          </a:bodyPr>
          <a:lstStyle>
            <a:lvl1pPr marL="72009" indent="-72009" algn="l" defTabSz="288036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88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1602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75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4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63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6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48081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92099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6117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80135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24153" indent="-72009" algn="l" defTabSz="288036" rtl="0" eaLnBrk="1" latinLnBrk="0" hangingPunct="1">
              <a:lnSpc>
                <a:spcPct val="90000"/>
              </a:lnSpc>
              <a:spcBef>
                <a:spcPts val="158"/>
              </a:spcBef>
              <a:buFont typeface="Arial" panose="020B0604020202020204" pitchFamily="34" charset="0"/>
              <a:buChar char="•"/>
              <a:defRPr sz="5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10000"/>
              </a:lnSpc>
              <a:buNone/>
            </a:pPr>
            <a:r>
              <a:rPr lang="en-CA" sz="4000" dirty="0">
                <a:solidFill>
                  <a:prstClr val="white"/>
                </a:solidFill>
                <a:latin typeface="Montserrat" panose="00000500000000000000" pitchFamily="50" charset="0"/>
              </a:rPr>
              <a:t>Both energy and effort are saved in an energy saver’s kitchen. </a:t>
            </a:r>
            <a:endParaRPr lang="fi-FI" sz="4000" dirty="0">
              <a:solidFill>
                <a:prstClr val="white"/>
              </a:solidFill>
              <a:latin typeface="Montserrat" panose="00000500000000000000" pitchFamily="50" charset="0"/>
            </a:endParaRPr>
          </a:p>
        </p:txBody>
      </p:sp>
      <p:sp>
        <p:nvSpPr>
          <p:cNvPr id="3" name="Suorakulmio 2">
            <a:extLst>
              <a:ext uri="{FF2B5EF4-FFF2-40B4-BE49-F238E27FC236}">
                <a16:creationId xmlns:a16="http://schemas.microsoft.com/office/drawing/2014/main" id="{B4246934-23F2-4B45-813D-F9C246BB9505}"/>
              </a:ext>
            </a:extLst>
          </p:cNvPr>
          <p:cNvSpPr/>
          <p:nvPr/>
        </p:nvSpPr>
        <p:spPr>
          <a:xfrm>
            <a:off x="6193631" y="4416977"/>
            <a:ext cx="5807869" cy="2063198"/>
          </a:xfrm>
          <a:prstGeom prst="rect">
            <a:avLst/>
          </a:prstGeom>
          <a:solidFill>
            <a:srgbClr val="8F003A"/>
          </a:solidFill>
          <a:ln>
            <a:solidFill>
              <a:srgbClr val="8F0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i-FI" sz="6000" b="1" dirty="0">
                <a:latin typeface="Montserrat" panose="00000500000000000000"/>
              </a:rPr>
              <a:t>Energy </a:t>
            </a:r>
            <a:r>
              <a:rPr lang="fi-FI" sz="6000" b="1" dirty="0" err="1">
                <a:latin typeface="Montserrat" panose="00000500000000000000"/>
              </a:rPr>
              <a:t>tips</a:t>
            </a:r>
            <a:endParaRPr lang="fi-FI" sz="6000" b="1" dirty="0">
              <a:latin typeface="Montserrat" panose="00000500000000000000"/>
            </a:endParaRPr>
          </a:p>
          <a:p>
            <a:r>
              <a:rPr lang="fi-FI" sz="2400" b="1" cap="small" dirty="0">
                <a:latin typeface="Montserrat" panose="00000500000000000000"/>
              </a:rPr>
              <a:t>REGIONAL ENERGY COUNCELLING</a:t>
            </a:r>
            <a:endParaRPr lang="fi-FI" sz="5400" dirty="0">
              <a:latin typeface="Montserrat" panose="00000500000000000000"/>
            </a:endParaRPr>
          </a:p>
          <a:p>
            <a:pPr algn="ctr"/>
            <a:r>
              <a:rPr lang="fi-FI" sz="4800" dirty="0">
                <a:latin typeface="Montserrat" panose="0000050000000000000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28489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77508CB7E791F84AADE156FC4B998174" ma:contentTypeVersion="8" ma:contentTypeDescription="Luo uusi asiakirja." ma:contentTypeScope="" ma:versionID="7efd4f75f44e3f5d230598d2a7d39c4b">
  <xsd:schema xmlns:xsd="http://www.w3.org/2001/XMLSchema" xmlns:xs="http://www.w3.org/2001/XMLSchema" xmlns:p="http://schemas.microsoft.com/office/2006/metadata/properties" xmlns:ns2="c91791e4-78e4-4480-b884-7a0ffff5b2d1" targetNamespace="http://schemas.microsoft.com/office/2006/metadata/properties" ma:root="true" ma:fieldsID="0d3f13c19732489cc44300265c2fc5b5" ns2:_="">
    <xsd:import namespace="c91791e4-78e4-4480-b884-7a0ffff5b2d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1791e4-78e4-4480-b884-7a0ffff5b2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0B38CA2-0379-4401-81C4-61155EF6C1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1791e4-78e4-4480-b884-7a0ffff5b2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FF5454C-A956-4AE5-99CE-4C1773DC735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425E784-3FC5-4EB3-8190-C3196B9254B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862</TotalTime>
  <Words>422</Words>
  <Application>Microsoft Office PowerPoint</Application>
  <PresentationFormat>Mukautettu</PresentationFormat>
  <Paragraphs>87</Paragraphs>
  <Slides>21</Slides>
  <Notes>1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Montserrat</vt:lpstr>
      <vt:lpstr>Office Theme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  <vt:lpstr>PowerPoint-esitys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Juho Renvall</dc:creator>
  <cp:lastModifiedBy>Jari Aalto</cp:lastModifiedBy>
  <cp:revision>28</cp:revision>
  <dcterms:created xsi:type="dcterms:W3CDTF">2020-12-09T13:46:21Z</dcterms:created>
  <dcterms:modified xsi:type="dcterms:W3CDTF">2021-04-08T10:18:16Z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0x01010077508CB7E791F84AADE156FC4B998174</vt:lpwstr>
  </property>
</Properties>
</file>