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notesMasterIdLst>
    <p:notesMasterId r:id="rId21"/>
  </p:notesMasterIdLst>
  <p:handoutMasterIdLst>
    <p:handoutMasterId r:id="rId22"/>
  </p:handoutMasterIdLst>
  <p:sldIdLst>
    <p:sldId id="4166" r:id="rId5"/>
    <p:sldId id="4167" r:id="rId6"/>
    <p:sldId id="4175" r:id="rId7"/>
    <p:sldId id="4139" r:id="rId8"/>
    <p:sldId id="4159" r:id="rId9"/>
    <p:sldId id="4178" r:id="rId10"/>
    <p:sldId id="4182" r:id="rId11"/>
    <p:sldId id="4193" r:id="rId12"/>
    <p:sldId id="4194" r:id="rId13"/>
    <p:sldId id="4195" r:id="rId14"/>
    <p:sldId id="4196" r:id="rId15"/>
    <p:sldId id="4197" r:id="rId16"/>
    <p:sldId id="4205" r:id="rId17"/>
    <p:sldId id="4204" r:id="rId18"/>
    <p:sldId id="4203" r:id="rId19"/>
    <p:sldId id="4189" r:id="rId2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F3F3"/>
    <a:srgbClr val="9CBC52"/>
    <a:srgbClr val="99CDD0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47B416-4CDA-4D88-BA19-1ED4310A9448}" v="4" dt="2024-10-07T09:07:44.1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89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tähaarla Susanna" userId="1f1d9769-5278-4b2c-b2df-fd70d5f231c5" providerId="ADAL" clId="{8A47B416-4CDA-4D88-BA19-1ED4310A9448}"/>
    <pc:docChg chg="custSel modSld">
      <pc:chgData name="Itähaarla Susanna" userId="1f1d9769-5278-4b2c-b2df-fd70d5f231c5" providerId="ADAL" clId="{8A47B416-4CDA-4D88-BA19-1ED4310A9448}" dt="2024-10-07T09:07:48.880" v="15" actId="478"/>
      <pc:docMkLst>
        <pc:docMk/>
      </pc:docMkLst>
      <pc:sldChg chg="addSp delSp modSp mod">
        <pc:chgData name="Itähaarla Susanna" userId="1f1d9769-5278-4b2c-b2df-fd70d5f231c5" providerId="ADAL" clId="{8A47B416-4CDA-4D88-BA19-1ED4310A9448}" dt="2024-10-07T09:07:23.034" v="9" actId="478"/>
        <pc:sldMkLst>
          <pc:docMk/>
          <pc:sldMk cId="3634678791" sldId="4193"/>
        </pc:sldMkLst>
        <pc:spChg chg="del mod modCrop">
          <ac:chgData name="Itähaarla Susanna" userId="1f1d9769-5278-4b2c-b2df-fd70d5f231c5" providerId="ADAL" clId="{8A47B416-4CDA-4D88-BA19-1ED4310A9448}" dt="2024-10-07T09:07:23.034" v="9" actId="478"/>
          <ac:spMkLst>
            <pc:docMk/>
            <pc:sldMk cId="3634678791" sldId="4193"/>
            <ac:spMk id="6" creationId="{A1DD56F6-BDC8-61AE-D11F-6BD91E06B3EA}"/>
          </ac:spMkLst>
        </pc:spChg>
        <pc:picChg chg="add mod ord">
          <ac:chgData name="Itähaarla Susanna" userId="1f1d9769-5278-4b2c-b2df-fd70d5f231c5" providerId="ADAL" clId="{8A47B416-4CDA-4D88-BA19-1ED4310A9448}" dt="2024-10-07T09:07:22.053" v="8" actId="167"/>
          <ac:picMkLst>
            <pc:docMk/>
            <pc:sldMk cId="3634678791" sldId="4193"/>
            <ac:picMk id="4" creationId="{327E0851-2229-2FC7-B0DC-4B75BD4241EB}"/>
          </ac:picMkLst>
        </pc:picChg>
      </pc:sldChg>
      <pc:sldChg chg="addSp delSp modSp mod">
        <pc:chgData name="Itähaarla Susanna" userId="1f1d9769-5278-4b2c-b2df-fd70d5f231c5" providerId="ADAL" clId="{8A47B416-4CDA-4D88-BA19-1ED4310A9448}" dt="2024-10-07T09:07:48.880" v="15" actId="478"/>
        <pc:sldMkLst>
          <pc:docMk/>
          <pc:sldMk cId="3058838335" sldId="4205"/>
        </pc:sldMkLst>
        <pc:spChg chg="del">
          <ac:chgData name="Itähaarla Susanna" userId="1f1d9769-5278-4b2c-b2df-fd70d5f231c5" providerId="ADAL" clId="{8A47B416-4CDA-4D88-BA19-1ED4310A9448}" dt="2024-10-07T09:07:48.880" v="15" actId="478"/>
          <ac:spMkLst>
            <pc:docMk/>
            <pc:sldMk cId="3058838335" sldId="4205"/>
            <ac:spMk id="3" creationId="{35535186-8DF6-6457-6364-36BD1CDBC5B8}"/>
          </ac:spMkLst>
        </pc:spChg>
        <pc:picChg chg="add mod ord">
          <ac:chgData name="Itähaarla Susanna" userId="1f1d9769-5278-4b2c-b2df-fd70d5f231c5" providerId="ADAL" clId="{8A47B416-4CDA-4D88-BA19-1ED4310A9448}" dt="2024-10-07T09:07:48.172" v="14" actId="167"/>
          <ac:picMkLst>
            <pc:docMk/>
            <pc:sldMk cId="3058838335" sldId="4205"/>
            <ac:picMk id="5" creationId="{F45535E3-7D24-1518-0064-BC332EC83C0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8E9CDDF7-68D0-8E38-6CE3-6ED40097AA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553E62B-DE42-3B19-3578-C5E5912588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2381F3-EB34-41E6-BAC5-E6F040C66FEF}" type="datetimeFigureOut">
              <a:rPr lang="fi-FI" smtClean="0"/>
              <a:t>10.10.2024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6A4DD80-DC63-5D65-B81F-6E6903F705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6CADFAA-B1D5-449A-C85B-8154B34219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9B07AE-8874-407A-9B8E-8DF0F7B1AE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06824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3C5DB-D093-4C18-88C1-91FF2D19D1A8}" type="datetimeFigureOut">
              <a:rPr lang="fi-FI" smtClean="0"/>
              <a:t>10.10.2024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BCA1F7-5C12-4D33-9F4F-AC32249612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0890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C2CD7D-3073-DF45-8EC3-AB3FDFD8EC2A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62244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C2CD7D-3073-DF45-8EC3-AB3FDFD8EC2A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04207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C2CD7D-3073-DF45-8EC3-AB3FDFD8EC2A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09502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C2CD7D-3073-DF45-8EC3-AB3FDFD8EC2A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37629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C2CD7D-3073-DF45-8EC3-AB3FDFD8EC2A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1542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C2CD7D-3073-DF45-8EC3-AB3FDFD8EC2A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3154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C2CD7D-3073-DF45-8EC3-AB3FDFD8EC2A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6011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C2CD7D-3073-DF45-8EC3-AB3FDFD8EC2A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0549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C2CD7D-3073-DF45-8EC3-AB3FDFD8EC2A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6229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C2CD7D-3073-DF45-8EC3-AB3FDFD8EC2A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6876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C2CD7D-3073-DF45-8EC3-AB3FDFD8EC2A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9716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C2CD7D-3073-DF45-8EC3-AB3FDFD8EC2A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0266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C2CD7D-3073-DF45-8EC3-AB3FDFD8EC2A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794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2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3A7F7051-5281-8491-E0FF-1994EE2B65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1293" b="3505"/>
          <a:stretch/>
        </p:blipFill>
        <p:spPr>
          <a:xfrm>
            <a:off x="8970647" y="2342041"/>
            <a:ext cx="3221353" cy="451595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2E5F8DA-E5BE-9AB5-4726-7D77CD2323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32100"/>
            <a:ext cx="9144000" cy="17653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D28198A-2BE0-50F2-58F4-EC9641B9E2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34305" y="5125027"/>
            <a:ext cx="1723390" cy="365125"/>
          </a:xfrm>
        </p:spPr>
        <p:txBody>
          <a:bodyPr/>
          <a:lstStyle>
            <a:lvl1pPr algn="ctr">
              <a:defRPr sz="1800"/>
            </a:lvl1pPr>
          </a:lstStyle>
          <a:p>
            <a:fld id="{A877C23A-5DD7-46B4-8A9C-D36BF51307AB}" type="datetime1">
              <a:rPr lang="fi-FI" smtClean="0"/>
              <a:t>10.10.2024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7678E3F-2E65-E517-531F-5A248888F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4707369"/>
            <a:ext cx="4114800" cy="365125"/>
          </a:xfrm>
        </p:spPr>
        <p:txBody>
          <a:bodyPr/>
          <a:lstStyle>
            <a:lvl1pPr algn="ctr">
              <a:defRPr sz="1800"/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E55DE8A-59E4-6074-DDFF-82B98B240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131BC-4B00-4961-A21F-2815385624DC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B67D8AF5-052D-0652-7B81-6F2B91B3A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633708" y="1836246"/>
            <a:ext cx="2924583" cy="873576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05E5375D-AA85-60FE-6030-328C5BE1C2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5577" t="21109" b="1"/>
          <a:stretch/>
        </p:blipFill>
        <p:spPr>
          <a:xfrm>
            <a:off x="-1" y="0"/>
            <a:ext cx="4128367" cy="335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146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kuvapaik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332AE79-B8DF-FDAE-933B-5070EAD99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439" y="1962275"/>
            <a:ext cx="6600061" cy="40185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F17ACB9-FBA1-C042-6E1C-5AB8F1C46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CF96C-8888-4222-8731-A987AC56FE0C}" type="datetime1">
              <a:rPr lang="fi-FI" smtClean="0"/>
              <a:t>10.10.2024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25B4D74-5991-91CC-D3EB-6F33007D1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873CB20-9270-F147-E9C0-5546C7EB4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131BC-4B00-4961-A21F-2815385624DC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2DCC81BE-A793-5DF0-823D-55A55199415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28000" y="1046163"/>
            <a:ext cx="3281363" cy="4541838"/>
          </a:xfrm>
          <a:prstGeom prst="roundRect">
            <a:avLst>
              <a:gd name="adj" fmla="val 5056"/>
            </a:avLst>
          </a:prstGeom>
          <a:solidFill>
            <a:srgbClr val="EDEDED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fi-FI" dirty="0"/>
              <a:t>Kuvapaikka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BCC953DB-3D60-BC5C-4933-4E7325F67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78480" y="5966243"/>
            <a:ext cx="1793480" cy="535714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3B7DB22-DEC7-A3F7-484B-54783D016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440" y="556780"/>
            <a:ext cx="7351670" cy="1179656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4557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kuvapaikalla 2"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7D98A9FE-CA49-0B79-C9A7-C6895E7449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5EC3BEE-7186-FCE6-6914-EAA3FA1FE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440" y="556780"/>
            <a:ext cx="5045218" cy="1405495"/>
          </a:xfrm>
          <a:prstGeom prst="rect">
            <a:avLst/>
          </a:prstGeom>
        </p:spPr>
        <p:txBody>
          <a:bodyPr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332AE79-B8DF-FDAE-933B-5070EAD99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438" y="2293215"/>
            <a:ext cx="5045219" cy="36875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F17ACB9-FBA1-C042-6E1C-5AB8F1C46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5E2F5-1965-440A-9D24-603A0E202F18}" type="datetime1">
              <a:rPr lang="fi-FI" smtClean="0"/>
              <a:t>10.10.2024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25B4D74-5991-91CC-D3EB-6F33007D1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873CB20-9270-F147-E9C0-5546C7EB4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E4131BC-4B00-4961-A21F-2815385624DC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A04F4D2-30D4-8475-C65D-515A36465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4226" r="434"/>
          <a:stretch/>
        </p:blipFill>
        <p:spPr>
          <a:xfrm>
            <a:off x="9319846" y="2633662"/>
            <a:ext cx="2872154" cy="4224338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F8A73A3F-AC18-4562-60CC-A24B2E355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078480" y="5966243"/>
            <a:ext cx="1793480" cy="53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037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kuvapaikalla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 12">
            <a:extLst>
              <a:ext uri="{FF2B5EF4-FFF2-40B4-BE49-F238E27FC236}">
                <a16:creationId xmlns:a16="http://schemas.microsoft.com/office/drawing/2014/main" id="{2F62BE4C-49A1-02A0-4C2C-D9CD0FA1B249}"/>
              </a:ext>
            </a:extLst>
          </p:cNvPr>
          <p:cNvSpPr/>
          <p:nvPr userDrawn="1"/>
        </p:nvSpPr>
        <p:spPr>
          <a:xfrm rot="5400000" flipV="1">
            <a:off x="6714728" y="1378308"/>
            <a:ext cx="4316023" cy="6643363"/>
          </a:xfrm>
          <a:custGeom>
            <a:avLst/>
            <a:gdLst>
              <a:gd name="connsiteX0" fmla="*/ 184223 w 3821452"/>
              <a:gd name="connsiteY0" fmla="*/ 5882104 h 5882103"/>
              <a:gd name="connsiteX1" fmla="*/ 3821452 w 3821452"/>
              <a:gd name="connsiteY1" fmla="*/ 5882104 h 5882103"/>
              <a:gd name="connsiteX2" fmla="*/ 3821452 w 3821452"/>
              <a:gd name="connsiteY2" fmla="*/ 0 h 5882103"/>
              <a:gd name="connsiteX3" fmla="*/ 3821452 w 3821452"/>
              <a:gd name="connsiteY3" fmla="*/ 0 h 5882103"/>
              <a:gd name="connsiteX4" fmla="*/ 2993432 w 3821452"/>
              <a:gd name="connsiteY4" fmla="*/ 739779 h 5882103"/>
              <a:gd name="connsiteX5" fmla="*/ 3032465 w 3821452"/>
              <a:gd name="connsiteY5" fmla="*/ 2012747 h 5882103"/>
              <a:gd name="connsiteX6" fmla="*/ 2700261 w 3821452"/>
              <a:gd name="connsiteY6" fmla="*/ 3271804 h 5882103"/>
              <a:gd name="connsiteX7" fmla="*/ 1536090 w 3821452"/>
              <a:gd name="connsiteY7" fmla="*/ 3698894 h 5882103"/>
              <a:gd name="connsiteX8" fmla="*/ 154117 w 3821452"/>
              <a:gd name="connsiteY8" fmla="*/ 4424763 h 5882103"/>
              <a:gd name="connsiteX9" fmla="*/ 184016 w 3821452"/>
              <a:gd name="connsiteY9" fmla="*/ 5882104 h 5882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21452" h="5882103">
                <a:moveTo>
                  <a:pt x="184223" y="5882104"/>
                </a:moveTo>
                <a:lnTo>
                  <a:pt x="3821452" y="5882104"/>
                </a:lnTo>
                <a:lnTo>
                  <a:pt x="3821452" y="0"/>
                </a:lnTo>
                <a:lnTo>
                  <a:pt x="3821452" y="0"/>
                </a:lnTo>
                <a:cubicBezTo>
                  <a:pt x="3821452" y="0"/>
                  <a:pt x="3268539" y="155721"/>
                  <a:pt x="2993432" y="739779"/>
                </a:cubicBezTo>
                <a:cubicBezTo>
                  <a:pt x="2725384" y="1309303"/>
                  <a:pt x="2985126" y="1761517"/>
                  <a:pt x="3032465" y="2012747"/>
                </a:cubicBezTo>
                <a:cubicBezTo>
                  <a:pt x="3086449" y="2299066"/>
                  <a:pt x="3144169" y="2774949"/>
                  <a:pt x="2700261" y="3271804"/>
                </a:cubicBezTo>
                <a:cubicBezTo>
                  <a:pt x="2318848" y="3698894"/>
                  <a:pt x="1826562" y="3698894"/>
                  <a:pt x="1536090" y="3698894"/>
                </a:cubicBezTo>
                <a:cubicBezTo>
                  <a:pt x="1245618" y="3698894"/>
                  <a:pt x="574564" y="3665466"/>
                  <a:pt x="154117" y="4424763"/>
                </a:cubicBezTo>
                <a:cubicBezTo>
                  <a:pt x="-113931" y="4908951"/>
                  <a:pt x="15006" y="5458128"/>
                  <a:pt x="184016" y="5882104"/>
                </a:cubicBezTo>
              </a:path>
            </a:pathLst>
          </a:custGeom>
          <a:solidFill>
            <a:srgbClr val="EDEDE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F17ACB9-FBA1-C042-6E1C-5AB8F1C46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93B1F-A62D-4636-A9FD-A409654D2D3F}" type="datetime1">
              <a:rPr lang="fi-FI" smtClean="0"/>
              <a:t>10.10.2024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25B4D74-5991-91CC-D3EB-6F33007D1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873CB20-9270-F147-E9C0-5546C7EB4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131BC-4B00-4961-A21F-2815385624DC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95E2CF2E-7AA5-2931-D3B3-960EEEFBFF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78480" y="5969595"/>
            <a:ext cx="1793480" cy="529012"/>
          </a:xfrm>
          <a:prstGeom prst="rect">
            <a:avLst/>
          </a:prstGeom>
        </p:spPr>
      </p:pic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A9346487-FD7D-7780-F8AB-B815DC302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439" y="1962275"/>
            <a:ext cx="8912616" cy="40185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F4222E18-1BA9-DAB9-8109-0B1F08A3A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439" y="556780"/>
            <a:ext cx="10651361" cy="1179656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7979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">
    <p:bg>
      <p:bgPr>
        <a:solidFill>
          <a:srgbClr val="99CD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5EC3BEE-7186-FCE6-6914-EAA3FA1FE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998" y="2362540"/>
            <a:ext cx="8539702" cy="213292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F17ACB9-FBA1-C042-6E1C-5AB8F1C46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778DF1C-43FC-4962-B91E-73D9BFE5581E}" type="datetime1">
              <a:rPr lang="fi-FI" smtClean="0"/>
              <a:t>10.10.2024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25B4D74-5991-91CC-D3EB-6F33007D1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Etunimi Sukunimi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873CB20-9270-F147-E9C0-5546C7EB4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E4131BC-4B00-4961-A21F-2815385624DC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26AD5FE3-24E2-C4F2-0628-170B079BBE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4226" r="434"/>
          <a:stretch/>
        </p:blipFill>
        <p:spPr>
          <a:xfrm>
            <a:off x="9319846" y="2633662"/>
            <a:ext cx="2872154" cy="4224338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B9041423-90CD-701B-4CE3-2F481B224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078480" y="5966243"/>
            <a:ext cx="1793480" cy="53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477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2"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5EC3BEE-7186-FCE6-6914-EAA3FA1FE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998" y="2362540"/>
            <a:ext cx="8539702" cy="213292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F17ACB9-FBA1-C042-6E1C-5AB8F1C46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778DF1C-43FC-4962-B91E-73D9BFE5581E}" type="datetime1">
              <a:rPr lang="fi-FI" smtClean="0"/>
              <a:t>10.10.2024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25B4D74-5991-91CC-D3EB-6F33007D1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Etunimi Sukunimi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873CB20-9270-F147-E9C0-5546C7EB4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E4131BC-4B00-4961-A21F-2815385624DC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26AD5FE3-24E2-C4F2-0628-170B079BBE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4226" r="434"/>
          <a:stretch/>
        </p:blipFill>
        <p:spPr>
          <a:xfrm>
            <a:off x="9319846" y="2633662"/>
            <a:ext cx="2872154" cy="4224338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B9041423-90CD-701B-4CE3-2F481B224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078480" y="5966243"/>
            <a:ext cx="1793480" cy="53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889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kuvall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5EC3BEE-7186-FCE6-6914-EAA3FA1FE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998" y="2362540"/>
            <a:ext cx="8539702" cy="213292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F17ACB9-FBA1-C042-6E1C-5AB8F1C46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778DF1C-43FC-4962-B91E-73D9BFE5581E}" type="datetime1">
              <a:rPr lang="fi-FI" smtClean="0"/>
              <a:t>10.10.2024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25B4D74-5991-91CC-D3EB-6F33007D1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Etunimi Sukunimi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873CB20-9270-F147-E9C0-5546C7EB4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E4131BC-4B00-4961-A21F-2815385624DC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26AD5FE3-24E2-C4F2-0628-170B079BBE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4226" r="434"/>
          <a:stretch/>
        </p:blipFill>
        <p:spPr>
          <a:xfrm>
            <a:off x="9319846" y="2633662"/>
            <a:ext cx="2872154" cy="4224338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B9041423-90CD-701B-4CE3-2F481B224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078480" y="5966243"/>
            <a:ext cx="1793480" cy="53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8151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6613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uri kuv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79D3C9CE-B6AB-3089-1AB2-ECD87D9F3E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7019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">
    <p:bg>
      <p:bgPr>
        <a:solidFill>
          <a:srgbClr val="E5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in paikkamerkki 12">
            <a:extLst>
              <a:ext uri="{FF2B5EF4-FFF2-40B4-BE49-F238E27FC236}">
                <a16:creationId xmlns:a16="http://schemas.microsoft.com/office/drawing/2014/main" id="{CE14FA19-C2AD-6034-90E0-1EDEAE4A38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38575" y="5356461"/>
            <a:ext cx="4514850" cy="8145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/>
              <a:t>sahko.posti@kaarea.fi</a:t>
            </a:r>
            <a:br>
              <a:rPr lang="fi-FI" dirty="0"/>
            </a:br>
            <a:r>
              <a:rPr lang="fi-FI" dirty="0"/>
              <a:t>012 345 6789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3BD412D-968F-31CD-D8EE-C595EF92A16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5066411"/>
            <a:ext cx="4114800" cy="365125"/>
          </a:xfrm>
        </p:spPr>
        <p:txBody>
          <a:bodyPr/>
          <a:lstStyle>
            <a:lvl1pPr algn="ctr">
              <a:defRPr sz="2000"/>
            </a:lvl1pPr>
          </a:lstStyle>
          <a:p>
            <a:r>
              <a:rPr lang="fi-FI" dirty="0"/>
              <a:t>Etunimi Sukunimi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2BCEBC26-27DE-22EA-9A71-12F8D524D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46" t="16768"/>
          <a:stretch/>
        </p:blipFill>
        <p:spPr>
          <a:xfrm>
            <a:off x="0" y="0"/>
            <a:ext cx="4831080" cy="385348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2E5F8DA-E5BE-9AB5-4726-7D77CD2323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15786"/>
            <a:ext cx="9144000" cy="152729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B67D8AF5-052D-0652-7B81-6F2B91B3A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633708" y="3853481"/>
            <a:ext cx="2924583" cy="873576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73F8718E-BCB7-551A-0F96-437D612068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11293" b="3505"/>
          <a:stretch/>
        </p:blipFill>
        <p:spPr>
          <a:xfrm>
            <a:off x="8970647" y="2342041"/>
            <a:ext cx="3221353" cy="4515959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1E3BF8B-3481-9316-380E-EB0EDC5019C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6BD9D14-9D8B-4698-AA0D-3C6239E17608}" type="datetime1">
              <a:rPr lang="fi-FI" smtClean="0"/>
              <a:t>10.10.2024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C12F37D2-8F0A-2CC6-914B-913BBED0436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E4131BC-4B00-4961-A21F-2815385624D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3707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332AE79-B8DF-FDAE-933B-5070EAD99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439" y="1962275"/>
            <a:ext cx="8912616" cy="40185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725059B-14B5-D8F3-1DA0-20AB5DA9A8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591" r="434"/>
          <a:stretch/>
        </p:blipFill>
        <p:spPr>
          <a:xfrm>
            <a:off x="9337431" y="2633662"/>
            <a:ext cx="2854569" cy="4224338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F17ACB9-FBA1-C042-6E1C-5AB8F1C46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67C74-9F29-4BAF-9EC6-92EA2521E68E}" type="datetime1">
              <a:rPr lang="fi-FI" smtClean="0"/>
              <a:t>10.10.2024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25B4D74-5991-91CC-D3EB-6F33007D1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873CB20-9270-F147-E9C0-5546C7EB4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131BC-4B00-4961-A21F-2815385624DC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4459490A-ADDF-9DF0-57C4-CADC2F885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078480" y="5969595"/>
            <a:ext cx="1793480" cy="529012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965704D1-0B19-96DB-98A5-5B48523A6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439" y="556780"/>
            <a:ext cx="10651361" cy="1179656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1260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2"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A4AC6A49-84E4-83BD-6730-09BB9486B4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4226" r="434"/>
          <a:stretch/>
        </p:blipFill>
        <p:spPr>
          <a:xfrm>
            <a:off x="9319846" y="2633662"/>
            <a:ext cx="2872154" cy="4224338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F17ACB9-FBA1-C042-6E1C-5AB8F1C46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7B3E7-DF28-4D75-AE61-2EB21DFC6959}" type="datetime1">
              <a:rPr lang="fi-FI" smtClean="0"/>
              <a:t>10.10.2024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25B4D74-5991-91CC-D3EB-6F33007D1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873CB20-9270-F147-E9C0-5546C7EB4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131BC-4B00-4961-A21F-2815385624DC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4459490A-ADDF-9DF0-57C4-CADC2F885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078480" y="5966243"/>
            <a:ext cx="1793480" cy="535714"/>
          </a:xfrm>
          <a:prstGeom prst="rect">
            <a:avLst/>
          </a:prstGeom>
        </p:spPr>
      </p:pic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76C9A884-953B-104D-8B13-A93502277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439" y="1962275"/>
            <a:ext cx="8912616" cy="40185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2B763B12-E14C-C58C-F026-1E2604F7D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439" y="556780"/>
            <a:ext cx="10651361" cy="1179656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6015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3">
    <p:bg>
      <p:bgPr>
        <a:solidFill>
          <a:srgbClr val="99CD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F17ACB9-FBA1-C042-6E1C-5AB8F1C46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D6BF-89F8-4BD1-926A-404C9480E56D}" type="datetime1">
              <a:rPr lang="fi-FI" smtClean="0"/>
              <a:t>10.10.2024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25B4D74-5991-91CC-D3EB-6F33007D1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873CB20-9270-F147-E9C0-5546C7EB4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131BC-4B00-4961-A21F-2815385624DC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FFD647F5-0FF0-351E-0B6E-57FF202305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6450" r="435"/>
          <a:stretch/>
        </p:blipFill>
        <p:spPr>
          <a:xfrm>
            <a:off x="9258300" y="2633662"/>
            <a:ext cx="2933700" cy="4224338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A92DDE64-408D-EA23-0FBC-1DB0CC07EC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078480" y="5966243"/>
            <a:ext cx="1793480" cy="535714"/>
          </a:xfrm>
          <a:prstGeom prst="rect">
            <a:avLst/>
          </a:prstGeom>
        </p:spPr>
      </p:pic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6E2AC108-361F-772C-EDA6-BBA9D7D25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439" y="1962275"/>
            <a:ext cx="8912616" cy="40185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01E95922-6046-34A3-99E5-98D690D62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439" y="556780"/>
            <a:ext cx="10651361" cy="1179656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9189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4"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F17ACB9-FBA1-C042-6E1C-5AB8F1C46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7330F-E66D-4CE9-AA1C-9B07CE895533}" type="datetime1">
              <a:rPr lang="fi-FI" smtClean="0"/>
              <a:t>10.10.2024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25B4D74-5991-91CC-D3EB-6F33007D1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873CB20-9270-F147-E9C0-5546C7EB4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131BC-4B00-4961-A21F-2815385624DC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FFD647F5-0FF0-351E-0B6E-57FF202305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6450" r="435"/>
          <a:stretch/>
        </p:blipFill>
        <p:spPr>
          <a:xfrm>
            <a:off x="9258300" y="2633662"/>
            <a:ext cx="2933700" cy="4224338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A92DDE64-408D-EA23-0FBC-1DB0CC07EC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078480" y="5966243"/>
            <a:ext cx="1793480" cy="535714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170787DC-F495-CAF7-CBB0-2613B87E0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439" y="556780"/>
            <a:ext cx="10651361" cy="1179656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092E948E-C3DB-1A65-7BB8-2882453BE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439" y="1962275"/>
            <a:ext cx="8912616" cy="40185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97719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lman kaart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F17ACB9-FBA1-C042-6E1C-5AB8F1C46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7B3E7-DF28-4D75-AE61-2EB21DFC6959}" type="datetime1">
              <a:rPr lang="fi-FI" smtClean="0"/>
              <a:t>10.10.2024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25B4D74-5991-91CC-D3EB-6F33007D1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873CB20-9270-F147-E9C0-5546C7EB4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131BC-4B00-4961-A21F-2815385624DC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4459490A-ADDF-9DF0-57C4-CADC2F885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78480" y="5966243"/>
            <a:ext cx="1793480" cy="535714"/>
          </a:xfrm>
          <a:prstGeom prst="rect">
            <a:avLst/>
          </a:prstGeom>
        </p:spPr>
      </p:pic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60226919-53BC-A2B6-A8AD-089C2C060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439" y="1962275"/>
            <a:ext cx="8912616" cy="40185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93F6B39C-E1DA-033C-3ADB-D01A17EEF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439" y="556780"/>
            <a:ext cx="10651361" cy="1179656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59117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E725059B-14B5-D8F3-1DA0-20AB5DA9A8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591" r="434"/>
          <a:stretch/>
        </p:blipFill>
        <p:spPr>
          <a:xfrm>
            <a:off x="9337431" y="2633662"/>
            <a:ext cx="2854569" cy="4224338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F17ACB9-FBA1-C042-6E1C-5AB8F1C46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67C74-9F29-4BAF-9EC6-92EA2521E68E}" type="datetime1">
              <a:rPr lang="fi-FI" smtClean="0"/>
              <a:t>10.10.2024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25B4D74-5991-91CC-D3EB-6F33007D1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873CB20-9270-F147-E9C0-5546C7EB4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131BC-4B00-4961-A21F-2815385624DC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4459490A-ADDF-9DF0-57C4-CADC2F885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078480" y="5969595"/>
            <a:ext cx="1793480" cy="52901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71798CBC-308E-22E0-A5FB-F73E3546E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439" y="556780"/>
            <a:ext cx="10651361" cy="1179656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1944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>
            <a:extLst>
              <a:ext uri="{FF2B5EF4-FFF2-40B4-BE49-F238E27FC236}">
                <a16:creationId xmlns:a16="http://schemas.microsoft.com/office/drawing/2014/main" id="{811F27C5-4FF3-4882-4ABB-44D059E21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439" y="556780"/>
            <a:ext cx="10651361" cy="1179656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3A618FDA-27AB-887A-7F63-426E84941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591" r="434"/>
          <a:stretch/>
        </p:blipFill>
        <p:spPr>
          <a:xfrm>
            <a:off x="9337431" y="2633662"/>
            <a:ext cx="2854569" cy="4224338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F17ACB9-FBA1-C042-6E1C-5AB8F1C46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07268-599F-4382-94C3-F70887CF3DF5}" type="datetime1">
              <a:rPr lang="fi-FI" smtClean="0"/>
              <a:t>10.10.2024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25B4D74-5991-91CC-D3EB-6F33007D1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873CB20-9270-F147-E9C0-5546C7EB4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131BC-4B00-4961-A21F-2815385624DC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A4A2CEFC-2CCD-D3F5-C8B8-7A6527A02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078480" y="5969595"/>
            <a:ext cx="1793480" cy="529012"/>
          </a:xfrm>
          <a:prstGeom prst="rect">
            <a:avLst/>
          </a:prstGeom>
        </p:spPr>
      </p:pic>
      <p:sp>
        <p:nvSpPr>
          <p:cNvPr id="2" name="Sisällön paikkamerkki 2">
            <a:extLst>
              <a:ext uri="{FF2B5EF4-FFF2-40B4-BE49-F238E27FC236}">
                <a16:creationId xmlns:a16="http://schemas.microsoft.com/office/drawing/2014/main" id="{F204D762-53AF-0266-C9A5-BBED40837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675" y="2142840"/>
            <a:ext cx="4540332" cy="36323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66538796-3DAC-4321-0631-54E2EE4A9B9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652659" y="2142840"/>
            <a:ext cx="4540331" cy="36323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cxnSp>
        <p:nvCxnSpPr>
          <p:cNvPr id="13" name="Suora yhdysviiva 12">
            <a:extLst>
              <a:ext uri="{FF2B5EF4-FFF2-40B4-BE49-F238E27FC236}">
                <a16:creationId xmlns:a16="http://schemas.microsoft.com/office/drawing/2014/main" id="{27681B57-60CF-F144-3097-440B26FD8925}"/>
              </a:ext>
            </a:extLst>
          </p:cNvPr>
          <p:cNvCxnSpPr>
            <a:cxnSpLocks/>
          </p:cNvCxnSpPr>
          <p:nvPr userDrawn="1"/>
        </p:nvCxnSpPr>
        <p:spPr>
          <a:xfrm>
            <a:off x="5448966" y="2142840"/>
            <a:ext cx="0" cy="3650839"/>
          </a:xfrm>
          <a:prstGeom prst="line">
            <a:avLst/>
          </a:prstGeom>
          <a:ln w="38100" cap="rnd">
            <a:solidFill>
              <a:schemeClr val="accent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2749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kolme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A416BEA9-EF48-1008-8489-BF90EC78AD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591" r="434"/>
          <a:stretch/>
        </p:blipFill>
        <p:spPr>
          <a:xfrm>
            <a:off x="9337431" y="2633662"/>
            <a:ext cx="2854569" cy="4224338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332AE79-B8DF-FDAE-933B-5070EAD99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676" y="2139522"/>
            <a:ext cx="2925618" cy="36483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F17ACB9-FBA1-C042-6E1C-5AB8F1C46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19868-CC68-4A02-91C2-03026D673AF4}" type="datetime1">
              <a:rPr lang="fi-FI" smtClean="0"/>
              <a:t>10.10.2024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25B4D74-5991-91CC-D3EB-6F33007D1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873CB20-9270-F147-E9C0-5546C7EB4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131BC-4B00-4961-A21F-2815385624D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62ECCF92-B50D-ED07-977D-4835FBEFA31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423977" y="2139522"/>
            <a:ext cx="2925618" cy="36483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E41D541F-C8DB-8523-4D95-18571E4AAB9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067826" y="2139522"/>
            <a:ext cx="2925618" cy="36483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D2EF1AED-D7D4-04C6-8DA0-1BF65E2E9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078480" y="5969595"/>
            <a:ext cx="1793480" cy="529012"/>
          </a:xfrm>
          <a:prstGeom prst="rect">
            <a:avLst/>
          </a:prstGeom>
        </p:spPr>
      </p:pic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88C48FE1-A211-DEDF-B16F-0A01A9549AE5}"/>
              </a:ext>
            </a:extLst>
          </p:cNvPr>
          <p:cNvCxnSpPr>
            <a:cxnSpLocks/>
          </p:cNvCxnSpPr>
          <p:nvPr userDrawn="1"/>
        </p:nvCxnSpPr>
        <p:spPr>
          <a:xfrm>
            <a:off x="3849504" y="2139523"/>
            <a:ext cx="0" cy="3647091"/>
          </a:xfrm>
          <a:prstGeom prst="line">
            <a:avLst/>
          </a:prstGeom>
          <a:ln w="38100" cap="rnd">
            <a:prstDash val="sysDot"/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C33D46CA-F034-26E2-BC00-115E7C8D973F}"/>
              </a:ext>
            </a:extLst>
          </p:cNvPr>
          <p:cNvCxnSpPr>
            <a:cxnSpLocks/>
          </p:cNvCxnSpPr>
          <p:nvPr userDrawn="1"/>
        </p:nvCxnSpPr>
        <p:spPr>
          <a:xfrm>
            <a:off x="7225217" y="2139523"/>
            <a:ext cx="0" cy="3647091"/>
          </a:xfrm>
          <a:prstGeom prst="line">
            <a:avLst/>
          </a:prstGeom>
          <a:ln w="38100" cap="rnd">
            <a:solidFill>
              <a:schemeClr val="accent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tsikko 1">
            <a:extLst>
              <a:ext uri="{FF2B5EF4-FFF2-40B4-BE49-F238E27FC236}">
                <a16:creationId xmlns:a16="http://schemas.microsoft.com/office/drawing/2014/main" id="{B1D2BF05-D317-1505-4F86-2F9DB38EE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439" y="556780"/>
            <a:ext cx="10651361" cy="1179656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7554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CD43F62C-0C27-3846-1644-70D7733F1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998" y="754744"/>
            <a:ext cx="8539702" cy="16169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8412A00-7767-3B06-A83A-6C9CD162F9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7998" y="2633662"/>
            <a:ext cx="8539702" cy="3178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4628515-7EFF-B7C1-F57B-A5306AE091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249" y="6320269"/>
            <a:ext cx="1343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F26F75C7-E848-497F-8D56-127A9DCFA63B}" type="datetime1">
              <a:rPr lang="fi-FI" smtClean="0"/>
              <a:t>10.10.2024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AB7EA25-988E-A61C-E367-789F120CC5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0825" y="63202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fi-FI"/>
              <a:t>Etunimi Sukunimi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32E8888-982B-C0AC-960B-C195B12FED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58300" y="1726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E4131BC-4B00-4961-A21F-2815385624D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50923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kaarea.fi/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sv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svg"/><Relationship Id="rId4" Type="http://schemas.openxmlformats.org/officeDocument/2006/relationships/image" Target="../media/image33.svg"/><Relationship Id="rId9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C8819A46-2CE2-E388-0B03-AA2396B4E7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Yhdessä kaikki on paremmin</a:t>
            </a:r>
          </a:p>
        </p:txBody>
      </p:sp>
    </p:spTree>
    <p:extLst>
      <p:ext uri="{BB962C8B-B14F-4D97-AF65-F5344CB8AC3E}">
        <p14:creationId xmlns:p14="http://schemas.microsoft.com/office/powerpoint/2010/main" val="133734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92678B38-6FD7-AF0D-45B3-BA6F418D8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1800" dirty="0"/>
              <a:t>Avoinna 7.10.2024 – 31.12.2030 (hankintajärjestelmän voimassaoloaika)</a:t>
            </a:r>
          </a:p>
          <a:p>
            <a:r>
              <a:rPr lang="fi-FI" sz="1800" dirty="0"/>
              <a:t>30 päivän perustamisvaihe. </a:t>
            </a:r>
          </a:p>
          <a:p>
            <a:r>
              <a:rPr lang="fi-FI" sz="1800" dirty="0"/>
              <a:t>Ensimmäinen hankinta (tarjouspyyntö) voidaan tehdä perustamisvaiheen jälkeen.</a:t>
            </a:r>
          </a:p>
          <a:p>
            <a:r>
              <a:rPr lang="fi-FI" sz="1800" kern="100" dirty="0">
                <a:solidFill>
                  <a:srgbClr val="000000"/>
                </a:solidFill>
                <a:latin typeface="Arial" panose="020B0604020202020204" pitchFamily="34" charset="0"/>
              </a:rPr>
              <a:t>Osallistumishakemuksia voi jättää hankintayksikölle koko hankintajärjestelmän voimassaoloajan</a:t>
            </a:r>
          </a:p>
          <a:p>
            <a:r>
              <a:rPr lang="fi-FI" sz="1800" dirty="0"/>
              <a:t>Tavoitteena ensimmäisten hankintojen tekeminen DPS kautta 2024 - 2025 aikana</a:t>
            </a:r>
          </a:p>
          <a:p>
            <a:r>
              <a:rPr lang="fi-FI" sz="1800" dirty="0"/>
              <a:t>Toimittajat voivat tarjota sitä määrää, mitä heillä on tarjottavana</a:t>
            </a:r>
          </a:p>
          <a:p>
            <a:r>
              <a:rPr lang="fi-FI" sz="1800" dirty="0"/>
              <a:t>Tavoitteena hankkia DPS menettelyn kautta raaka-aineita, jotka sopivat suoraan raaka-aineina käytettäviksi ruokalistan ja reseptien osalta</a:t>
            </a:r>
          </a:p>
          <a:p>
            <a:pPr lvl="1"/>
            <a:r>
              <a:rPr lang="fi-FI" sz="1800" dirty="0"/>
              <a:t>Perunat (pestyjä, kuorittuja ja pilkottuja)</a:t>
            </a:r>
          </a:p>
          <a:p>
            <a:pPr lvl="1"/>
            <a:r>
              <a:rPr lang="fi-FI" sz="1800" dirty="0"/>
              <a:t>Vihannekset ja juurekset (pestyjä kokonaisia ja pilkottuja)</a:t>
            </a:r>
          </a:p>
          <a:p>
            <a:pPr lvl="1"/>
            <a:r>
              <a:rPr lang="fi-FI" sz="1800" dirty="0"/>
              <a:t>Kasvikset (kokonaisia ja pilkottuja)</a:t>
            </a:r>
          </a:p>
          <a:p>
            <a:pPr lvl="1"/>
            <a:r>
              <a:rPr lang="fi-FI" sz="1800" dirty="0"/>
              <a:t>Marjat</a:t>
            </a:r>
          </a:p>
          <a:p>
            <a:endParaRPr lang="fi-FI" sz="2000" dirty="0"/>
          </a:p>
          <a:p>
            <a:endParaRPr lang="fi-FI" sz="2000" dirty="0"/>
          </a:p>
          <a:p>
            <a:pPr lvl="1"/>
            <a:endParaRPr lang="fi-FI" sz="2000" dirty="0"/>
          </a:p>
          <a:p>
            <a:endParaRPr lang="fi-FI" sz="2000" kern="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fi-FI" sz="2000" kern="1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72E52E8-F0BC-2740-9DE2-77A8BB348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fi-FI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Lähi-, luomu ja pientuottajien elintarvikkeet DPS</a:t>
            </a:r>
            <a:endParaRPr lang="fi-FI" sz="3600" dirty="0"/>
          </a:p>
        </p:txBody>
      </p:sp>
    </p:spTree>
    <p:extLst>
      <p:ext uri="{BB962C8B-B14F-4D97-AF65-F5344CB8AC3E}">
        <p14:creationId xmlns:p14="http://schemas.microsoft.com/office/powerpoint/2010/main" val="143643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2E52E8-F0BC-2740-9DE2-77A8BB348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438" y="849668"/>
            <a:ext cx="10651361" cy="1179656"/>
          </a:xfrm>
        </p:spPr>
        <p:txBody>
          <a:bodyPr anchor="t"/>
          <a:lstStyle/>
          <a:p>
            <a:r>
              <a:rPr lang="fi-FI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Lähi-, luomu ja pientuottajien elintarvikkeet DPS</a:t>
            </a:r>
            <a:endParaRPr lang="fi-FI" sz="3600" dirty="0"/>
          </a:p>
        </p:txBody>
      </p:sp>
      <p:sp>
        <p:nvSpPr>
          <p:cNvPr id="20" name="Suorakulmio 19">
            <a:extLst>
              <a:ext uri="{FF2B5EF4-FFF2-40B4-BE49-F238E27FC236}">
                <a16:creationId xmlns:a16="http://schemas.microsoft.com/office/drawing/2014/main" id="{2E34623F-4D6E-B6E4-65B0-7CC629C0E3FB}"/>
              </a:ext>
            </a:extLst>
          </p:cNvPr>
          <p:cNvSpPr/>
          <p:nvPr/>
        </p:nvSpPr>
        <p:spPr>
          <a:xfrm>
            <a:off x="702438" y="2029324"/>
            <a:ext cx="10651361" cy="1999673"/>
          </a:xfrm>
          <a:prstGeom prst="rect">
            <a:avLst/>
          </a:prstGeom>
          <a:solidFill>
            <a:srgbClr val="E5F3F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i-FI" b="1" dirty="0">
                <a:solidFill>
                  <a:schemeClr val="tx1"/>
                </a:solidFill>
              </a:rPr>
              <a:t>Vaihe 1. Osallistumishakemus</a:t>
            </a:r>
            <a:r>
              <a:rPr lang="fi-FI" dirty="0">
                <a:solidFill>
                  <a:schemeClr val="tx1"/>
                </a:solidFill>
              </a:rPr>
              <a:t> – hakuvaihe päästä sisälle hankintajärjestelmään</a:t>
            </a:r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4F6B168B-7153-9B99-B7B3-CD4DDE8AA3C0}"/>
              </a:ext>
            </a:extLst>
          </p:cNvPr>
          <p:cNvSpPr/>
          <p:nvPr/>
        </p:nvSpPr>
        <p:spPr>
          <a:xfrm>
            <a:off x="1154545" y="2465376"/>
            <a:ext cx="3223491" cy="1360421"/>
          </a:xfrm>
          <a:prstGeom prst="rect">
            <a:avLst/>
          </a:prstGeom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1. Potentiaalinen toimittaja jättää sähköisen osallistumishakemuksen ja lisää siihen tarvittavat liitteet</a:t>
            </a:r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9580EDB0-DE1A-052B-63C0-67D78B2E8F8A}"/>
              </a:ext>
            </a:extLst>
          </p:cNvPr>
          <p:cNvSpPr/>
          <p:nvPr/>
        </p:nvSpPr>
        <p:spPr>
          <a:xfrm>
            <a:off x="4562765" y="2465376"/>
            <a:ext cx="3334326" cy="1360421"/>
          </a:xfrm>
          <a:prstGeom prst="rect">
            <a:avLst/>
          </a:prstGeom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2. Hankintayksikkö käsittelee osallistumishakemukset. Hyväksytyiltä osallistujilta pyydetään rikosrekisteriotteet.</a:t>
            </a: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EF5CB517-920C-0F0A-F03A-400CC839E99F}"/>
              </a:ext>
            </a:extLst>
          </p:cNvPr>
          <p:cNvSpPr/>
          <p:nvPr/>
        </p:nvSpPr>
        <p:spPr>
          <a:xfrm>
            <a:off x="7998690" y="2465376"/>
            <a:ext cx="3177309" cy="1360421"/>
          </a:xfrm>
          <a:prstGeom prst="rect">
            <a:avLst/>
          </a:prstGeom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3. Hyväksyttyjen rikosrekisteriotteiden jälkeen osallistuja voi tarjota tuotteita Hankintayksikön tarjouspyyntöön.</a:t>
            </a:r>
          </a:p>
        </p:txBody>
      </p:sp>
    </p:spTree>
    <p:extLst>
      <p:ext uri="{BB962C8B-B14F-4D97-AF65-F5344CB8AC3E}">
        <p14:creationId xmlns:p14="http://schemas.microsoft.com/office/powerpoint/2010/main" val="73534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92678B38-6FD7-AF0D-45B3-BA6F418D8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439" y="1660523"/>
            <a:ext cx="10651361" cy="4018536"/>
          </a:xfrm>
        </p:spPr>
        <p:txBody>
          <a:bodyPr/>
          <a:lstStyle/>
          <a:p>
            <a:pPr marL="0" indent="0">
              <a:buNone/>
            </a:pPr>
            <a:r>
              <a:rPr lang="fi-FI" sz="2400" dirty="0"/>
              <a:t>Rekisteröidy tarjouspalvelu.fi ja etsi Kaarea Oy:n osallistumispyyntö: </a:t>
            </a:r>
          </a:p>
          <a:p>
            <a:pPr marL="0" indent="0">
              <a:buNone/>
            </a:pPr>
            <a:r>
              <a:rPr lang="fi-FI" sz="18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Lähi-,</a:t>
            </a:r>
            <a:r>
              <a:rPr lang="fi-FI" sz="1800" i="1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fi-FI" sz="18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luomu</a:t>
            </a:r>
            <a:r>
              <a:rPr lang="fi-FI" sz="1800" i="1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fi-FI" sz="18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ja</a:t>
            </a:r>
            <a:r>
              <a:rPr lang="fi-FI" sz="1800" i="1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fi-FI" sz="18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pientuottajien</a:t>
            </a:r>
            <a:r>
              <a:rPr lang="fi-FI" sz="1800" i="1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fi-FI" sz="18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elintarvikkeet </a:t>
            </a:r>
            <a:r>
              <a:rPr lang="fi-FI" sz="1800" i="1" spc="-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DPS</a:t>
            </a:r>
          </a:p>
          <a:p>
            <a:pPr marL="0" indent="0">
              <a:buNone/>
            </a:pPr>
            <a:r>
              <a:rPr lang="fi-FI" sz="2400" dirty="0"/>
              <a:t>Osallistumishakemukseen vaadittavat liitteet:</a:t>
            </a:r>
          </a:p>
          <a:p>
            <a:r>
              <a:rPr lang="fi-FI" sz="2400" dirty="0"/>
              <a:t>Tilaajavastuulain edellyttämät selvitykset soveltuvin osin</a:t>
            </a:r>
          </a:p>
          <a:p>
            <a:pPr lvl="1"/>
            <a:r>
              <a:rPr lang="fi-FI" sz="2400" dirty="0"/>
              <a:t>Mikäli osallistuja ei kuulu vastuugroup.fi palveluun</a:t>
            </a:r>
          </a:p>
          <a:p>
            <a:r>
              <a:rPr lang="fi-FI" sz="2400" dirty="0"/>
              <a:t>Omavalvontasuunnitelma tai muu selvitys </a:t>
            </a:r>
          </a:p>
          <a:p>
            <a:r>
              <a:rPr lang="fi-FI" sz="2400" dirty="0"/>
              <a:t>Oiva – raportti</a:t>
            </a:r>
          </a:p>
          <a:p>
            <a:r>
              <a:rPr lang="fi-FI" sz="2400" dirty="0"/>
              <a:t>Osallistumispyynnön mukana tulevat liitteet</a:t>
            </a:r>
          </a:p>
          <a:p>
            <a:pPr lvl="1"/>
            <a:r>
              <a:rPr lang="fi-FI" sz="2400" dirty="0"/>
              <a:t>Liite 3 Osallistujan tuoteluettelo (mitä tuotteita voi tarjota tällä hetkellä)</a:t>
            </a:r>
          </a:p>
          <a:p>
            <a:pPr lvl="1"/>
            <a:r>
              <a:rPr lang="fi-FI" sz="2400" dirty="0"/>
              <a:t>Liite 4 Tilaajan toimituspisteet. (mihin kohteisiin voi tarjota tällä hetkellä)</a:t>
            </a:r>
          </a:p>
          <a:p>
            <a:pPr lvl="1"/>
            <a:r>
              <a:rPr lang="fi-FI" sz="2400" dirty="0"/>
              <a:t>Liite 6 Alihankkijat – (tarvittaessa)</a:t>
            </a:r>
          </a:p>
          <a:p>
            <a:endParaRPr lang="fi-FI" dirty="0"/>
          </a:p>
          <a:p>
            <a:pPr lvl="1"/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72E52E8-F0BC-2740-9DE2-77A8BB348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fi-FI" sz="36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Lähi-, luomu ja pientuottajien elintarvikkeet DPS</a:t>
            </a:r>
            <a:endParaRPr lang="fi-FI" sz="3600" dirty="0"/>
          </a:p>
        </p:txBody>
      </p:sp>
    </p:spTree>
    <p:extLst>
      <p:ext uri="{BB962C8B-B14F-4D97-AF65-F5344CB8AC3E}">
        <p14:creationId xmlns:p14="http://schemas.microsoft.com/office/powerpoint/2010/main" val="331372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2E52E8-F0BC-2740-9DE2-77A8BB348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438" y="849668"/>
            <a:ext cx="10651361" cy="1179656"/>
          </a:xfrm>
        </p:spPr>
        <p:txBody>
          <a:bodyPr anchor="t"/>
          <a:lstStyle/>
          <a:p>
            <a:r>
              <a:rPr lang="fi-FI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Lähi-, luomu ja pientuottajien elintarvikkeet DPS</a:t>
            </a:r>
            <a:endParaRPr lang="fi-FI" sz="3600" dirty="0"/>
          </a:p>
        </p:txBody>
      </p:sp>
      <p:sp>
        <p:nvSpPr>
          <p:cNvPr id="20" name="Suorakulmio 19">
            <a:extLst>
              <a:ext uri="{FF2B5EF4-FFF2-40B4-BE49-F238E27FC236}">
                <a16:creationId xmlns:a16="http://schemas.microsoft.com/office/drawing/2014/main" id="{2E34623F-4D6E-B6E4-65B0-7CC629C0E3FB}"/>
              </a:ext>
            </a:extLst>
          </p:cNvPr>
          <p:cNvSpPr/>
          <p:nvPr/>
        </p:nvSpPr>
        <p:spPr>
          <a:xfrm>
            <a:off x="702438" y="2029324"/>
            <a:ext cx="10651361" cy="1999673"/>
          </a:xfrm>
          <a:prstGeom prst="rect">
            <a:avLst/>
          </a:prstGeom>
          <a:solidFill>
            <a:srgbClr val="E5F3F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i-FI" b="1" dirty="0">
                <a:solidFill>
                  <a:schemeClr val="tx1"/>
                </a:solidFill>
              </a:rPr>
              <a:t>Vaihe 1. Osallistumishakemus</a:t>
            </a:r>
            <a:r>
              <a:rPr lang="fi-FI" dirty="0">
                <a:solidFill>
                  <a:schemeClr val="tx1"/>
                </a:solidFill>
              </a:rPr>
              <a:t> – hakuvaihe päästä sisälle hankintajärjestelmään</a:t>
            </a:r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4F6B168B-7153-9B99-B7B3-CD4DDE8AA3C0}"/>
              </a:ext>
            </a:extLst>
          </p:cNvPr>
          <p:cNvSpPr/>
          <p:nvPr/>
        </p:nvSpPr>
        <p:spPr>
          <a:xfrm>
            <a:off x="1154545" y="2465376"/>
            <a:ext cx="3223491" cy="1360421"/>
          </a:xfrm>
          <a:prstGeom prst="rect">
            <a:avLst/>
          </a:prstGeom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1. Potentiaalinen toimittaja jättää sähköisen osallistumishakemuksen ja lisää siihen tarvittavat liitteet</a:t>
            </a:r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9580EDB0-DE1A-052B-63C0-67D78B2E8F8A}"/>
              </a:ext>
            </a:extLst>
          </p:cNvPr>
          <p:cNvSpPr/>
          <p:nvPr/>
        </p:nvSpPr>
        <p:spPr>
          <a:xfrm>
            <a:off x="4562765" y="2465376"/>
            <a:ext cx="3334326" cy="1360421"/>
          </a:xfrm>
          <a:prstGeom prst="rect">
            <a:avLst/>
          </a:prstGeom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2. Hankintayksikkö käsittelee osallistumishakemukset. Hyväksytyiltä osallistujilta pyydetään rikosrekisteriotteet.</a:t>
            </a: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EF5CB517-920C-0F0A-F03A-400CC839E99F}"/>
              </a:ext>
            </a:extLst>
          </p:cNvPr>
          <p:cNvSpPr/>
          <p:nvPr/>
        </p:nvSpPr>
        <p:spPr>
          <a:xfrm>
            <a:off x="7998690" y="2465376"/>
            <a:ext cx="3177309" cy="1360421"/>
          </a:xfrm>
          <a:prstGeom prst="rect">
            <a:avLst/>
          </a:prstGeom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3. Hyväksyttyjen rikosrekisteriotteiden jälkeen osallistuja voi tarjota tuotteita Hankintayksikön tarjouspyyntöön.</a:t>
            </a:r>
          </a:p>
        </p:txBody>
      </p:sp>
    </p:spTree>
    <p:extLst>
      <p:ext uri="{BB962C8B-B14F-4D97-AF65-F5344CB8AC3E}">
        <p14:creationId xmlns:p14="http://schemas.microsoft.com/office/powerpoint/2010/main" val="145579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2E52E8-F0BC-2740-9DE2-77A8BB348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438" y="849668"/>
            <a:ext cx="10651361" cy="1179656"/>
          </a:xfrm>
        </p:spPr>
        <p:txBody>
          <a:bodyPr anchor="t"/>
          <a:lstStyle/>
          <a:p>
            <a:r>
              <a:rPr lang="fi-FI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Lähi-, luomu ja pientuottajien elintarvikkeet DPS</a:t>
            </a:r>
            <a:endParaRPr lang="fi-FI" sz="3600" dirty="0"/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D27A667A-9E3F-920A-85F3-6ECA61987EFE}"/>
              </a:ext>
            </a:extLst>
          </p:cNvPr>
          <p:cNvSpPr/>
          <p:nvPr/>
        </p:nvSpPr>
        <p:spPr>
          <a:xfrm>
            <a:off x="702438" y="2029324"/>
            <a:ext cx="10651361" cy="2332364"/>
          </a:xfrm>
          <a:prstGeom prst="rect">
            <a:avLst/>
          </a:prstGeom>
          <a:solidFill>
            <a:srgbClr val="E5F3F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i-FI" b="1" dirty="0">
                <a:solidFill>
                  <a:schemeClr val="tx1"/>
                </a:solidFill>
              </a:rPr>
              <a:t>Vaihe 2. Hyväksytty osallistumishakemus </a:t>
            </a:r>
            <a:r>
              <a:rPr lang="fi-FI" dirty="0">
                <a:solidFill>
                  <a:schemeClr val="tx1"/>
                </a:solidFill>
              </a:rPr>
              <a:t>– mahdollista tarjota tuotteita Hankintayksikön tarjouspyyntöihin</a:t>
            </a: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D7B36194-9C34-4FC8-797C-6BD91FA75D6C}"/>
              </a:ext>
            </a:extLst>
          </p:cNvPr>
          <p:cNvSpPr/>
          <p:nvPr/>
        </p:nvSpPr>
        <p:spPr>
          <a:xfrm>
            <a:off x="1152098" y="2748789"/>
            <a:ext cx="2164727" cy="1360421"/>
          </a:xfrm>
          <a:prstGeom prst="rect">
            <a:avLst/>
          </a:prstGeom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4. Hankintayksikkö julkaisee tarjouspyynnön</a:t>
            </a:r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EA77748E-2231-3D37-2F15-40D460B253FF}"/>
              </a:ext>
            </a:extLst>
          </p:cNvPr>
          <p:cNvSpPr/>
          <p:nvPr/>
        </p:nvSpPr>
        <p:spPr>
          <a:xfrm>
            <a:off x="3452253" y="2748788"/>
            <a:ext cx="3334326" cy="1360421"/>
          </a:xfrm>
          <a:prstGeom prst="rect">
            <a:avLst/>
          </a:prstGeom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5. Hankintajärjestelmään hyväksytyt toimijat näkevät tarjouspyynnön ja voivat tarjota tuotteitaan</a:t>
            </a: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7001F520-6295-BACF-2CD5-5B6BEEFAC146}"/>
              </a:ext>
            </a:extLst>
          </p:cNvPr>
          <p:cNvSpPr/>
          <p:nvPr/>
        </p:nvSpPr>
        <p:spPr>
          <a:xfrm>
            <a:off x="6949439" y="2748788"/>
            <a:ext cx="4226559" cy="1360421"/>
          </a:xfrm>
          <a:prstGeom prst="rect">
            <a:avLst/>
          </a:prstGeom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/>
              <a:t>6. Hankintayksikkö vertailee tarjoukset, valitsee </a:t>
            </a:r>
            <a:r>
              <a:rPr lang="fi-FI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kokonaistaloudellisesti edullisimmat ja soveltuvimmat tuotteet,</a:t>
            </a:r>
            <a:r>
              <a:rPr lang="fi-FI" sz="1600" dirty="0"/>
              <a:t> tekee hankintapäätöksen ja laatii hankintasopimuksen. Toimitukset alkavat.</a:t>
            </a:r>
          </a:p>
        </p:txBody>
      </p:sp>
      <p:sp>
        <p:nvSpPr>
          <p:cNvPr id="8" name="Sisällön paikkamerkki 10">
            <a:extLst>
              <a:ext uri="{FF2B5EF4-FFF2-40B4-BE49-F238E27FC236}">
                <a16:creationId xmlns:a16="http://schemas.microsoft.com/office/drawing/2014/main" id="{254382DC-3504-01B3-D376-4EBC9FEB5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438" y="4540883"/>
            <a:ext cx="11084177" cy="1274701"/>
          </a:xfrm>
        </p:spPr>
        <p:txBody>
          <a:bodyPr/>
          <a:lstStyle/>
          <a:p>
            <a:pPr lvl="1"/>
            <a:r>
              <a:rPr lang="fi-FI" sz="2400" dirty="0"/>
              <a:t>Osallistumispyynnön mukana tulevat liitteet</a:t>
            </a:r>
          </a:p>
          <a:p>
            <a:pPr lvl="2"/>
            <a:r>
              <a:rPr lang="fi-FI" sz="2400" dirty="0"/>
              <a:t>Liite 1 Hankintasopimusluonnos</a:t>
            </a:r>
          </a:p>
          <a:p>
            <a:pPr lvl="2"/>
            <a:r>
              <a:rPr lang="fi-FI" sz="2400" dirty="0"/>
              <a:t>Liite 4 Tilaajan toimituspisteet</a:t>
            </a:r>
          </a:p>
          <a:p>
            <a:endParaRPr lang="fi-FI" sz="2400" dirty="0"/>
          </a:p>
          <a:p>
            <a:endParaRPr lang="fi-FI" dirty="0"/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6402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10">
            <a:extLst>
              <a:ext uri="{FF2B5EF4-FFF2-40B4-BE49-F238E27FC236}">
                <a16:creationId xmlns:a16="http://schemas.microsoft.com/office/drawing/2014/main" id="{76E0171E-603A-7B5B-8271-18FD7EEF7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439" y="1276350"/>
            <a:ext cx="10652125" cy="4017963"/>
          </a:xfrm>
        </p:spPr>
        <p:txBody>
          <a:bodyPr/>
          <a:lstStyle/>
          <a:p>
            <a:r>
              <a:rPr lang="fi-FI" sz="1600" dirty="0"/>
              <a:t>Tuotteiden valinta tehdään ensisijaisesti hankintajärjestelmään valittujen toimijoiden sähköisten luetteloiden pohjalta (Liite 3 Osallistujan tuoteluettelo)</a:t>
            </a:r>
          </a:p>
          <a:p>
            <a:r>
              <a:rPr lang="fi-FI" sz="1600" dirty="0"/>
              <a:t>Toimittaja vastaa siitä, että Tilaajalla oleva tuoteluettelo on ajan tasalla </a:t>
            </a:r>
          </a:p>
          <a:p>
            <a:r>
              <a:rPr lang="fi-FI" sz="1600" dirty="0"/>
              <a:t>Tuotteiden soveltuvuutta voi halutessaan tarkastaa ennen osallistumishakemuksen jättämistä kysymykset / vastaukset osiossa. Toimijalle annetaan palautetta tuotteista, mikäli ne eivät sovellu tilaajan käyttöön.</a:t>
            </a:r>
          </a:p>
          <a:p>
            <a:r>
              <a:rPr lang="fi-FI" sz="1600" dirty="0"/>
              <a:t>Toimijoilla on mahdollista ehdottaa tilaajalle yhteistyötä tuotteiden kehittämisessä tilaajan tarpeen </a:t>
            </a:r>
            <a:br>
              <a:rPr lang="fi-FI" sz="1600" dirty="0"/>
            </a:br>
            <a:r>
              <a:rPr lang="fi-FI" sz="1600" dirty="0"/>
              <a:t>mukaiseksi. Mahdollisesta tuotekehityksestä sovitaan tapauskohtaisesti erikseen tilaajan ja </a:t>
            </a:r>
            <a:br>
              <a:rPr lang="fi-FI" sz="1600" dirty="0"/>
            </a:br>
            <a:r>
              <a:rPr lang="fi-FI" sz="1600" dirty="0"/>
              <a:t>toimijan kanssa.</a:t>
            </a:r>
          </a:p>
          <a:p>
            <a:r>
              <a:rPr lang="fi-FI" sz="1600" dirty="0"/>
              <a:t>Osallistumispyynnön mukana tuleva liite 2 Tuotekohtaisia hankintamääriä </a:t>
            </a:r>
          </a:p>
          <a:p>
            <a:pPr lvl="1"/>
            <a:r>
              <a:rPr lang="fi-FI" sz="1400" dirty="0"/>
              <a:t>Vuosimäärät </a:t>
            </a:r>
            <a:r>
              <a:rPr lang="fi-FI" sz="1400" dirty="0" err="1"/>
              <a:t>Kaarean</a:t>
            </a:r>
            <a:r>
              <a:rPr lang="fi-FI" sz="1400" dirty="0"/>
              <a:t> osalta</a:t>
            </a:r>
          </a:p>
          <a:p>
            <a:pPr lvl="1"/>
            <a:r>
              <a:rPr lang="fi-FI" sz="1400" dirty="0"/>
              <a:t>Määrät voivat muuttua</a:t>
            </a:r>
          </a:p>
          <a:p>
            <a:pPr lvl="1"/>
            <a:r>
              <a:rPr lang="fi-FI" sz="1400" dirty="0"/>
              <a:t>Tarjouspyynnössä ilmoitetaan tarkemmin tapauskohtaiset hankintamäärät kohteittain</a:t>
            </a:r>
          </a:p>
          <a:p>
            <a:endParaRPr lang="fi-FI" sz="1600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72E52E8-F0BC-2740-9DE2-77A8BB348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439" y="556780"/>
            <a:ext cx="10651361" cy="1179656"/>
          </a:xfrm>
        </p:spPr>
        <p:txBody>
          <a:bodyPr anchor="t"/>
          <a:lstStyle/>
          <a:p>
            <a:r>
              <a:rPr lang="fi-FI" sz="3600" dirty="0"/>
              <a:t>Lähi-, luomu ja pientuottajien elintarvikkeet DPS</a:t>
            </a:r>
          </a:p>
        </p:txBody>
      </p:sp>
    </p:spTree>
    <p:extLst>
      <p:ext uri="{BB962C8B-B14F-4D97-AF65-F5344CB8AC3E}">
        <p14:creationId xmlns:p14="http://schemas.microsoft.com/office/powerpoint/2010/main" val="889281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: Pyöristetyt kulmat 7">
            <a:hlinkClick r:id="rId2"/>
            <a:extLst>
              <a:ext uri="{FF2B5EF4-FFF2-40B4-BE49-F238E27FC236}">
                <a16:creationId xmlns:a16="http://schemas.microsoft.com/office/drawing/2014/main" id="{365A46C1-D765-F509-275D-89C8EC9AB0A8}"/>
              </a:ext>
            </a:extLst>
          </p:cNvPr>
          <p:cNvSpPr/>
          <p:nvPr/>
        </p:nvSpPr>
        <p:spPr>
          <a:xfrm>
            <a:off x="5056977" y="5314082"/>
            <a:ext cx="2310776" cy="47625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www.kaarea.fi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82DF41A-4B57-860F-66EA-838A28C14E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23186"/>
            <a:ext cx="9144000" cy="1527299"/>
          </a:xfrm>
        </p:spPr>
        <p:txBody>
          <a:bodyPr/>
          <a:lstStyle/>
          <a:p>
            <a:r>
              <a:rPr lang="fi-FI" sz="6000" dirty="0"/>
              <a:t>Kiitos!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C5D2F48-195F-F46D-44F8-7DD8EF9B57A7}"/>
              </a:ext>
            </a:extLst>
          </p:cNvPr>
          <p:cNvSpPr txBox="1">
            <a:spLocks/>
          </p:cNvSpPr>
          <p:nvPr/>
        </p:nvSpPr>
        <p:spPr>
          <a:xfrm>
            <a:off x="2617354" y="1851212"/>
            <a:ext cx="6957291" cy="11458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i-FI" sz="2000" b="1" dirty="0"/>
              <a:t>Lisätietoa:</a:t>
            </a:r>
          </a:p>
          <a:p>
            <a:pPr lvl="1" algn="ctr"/>
            <a:endParaRPr lang="fi-FI" sz="2000" dirty="0"/>
          </a:p>
          <a:p>
            <a:pPr lvl="1" algn="ctr"/>
            <a:endParaRPr lang="fi-FI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EED51B6A-4ACE-88F4-64C3-8C0620F6C13C}"/>
              </a:ext>
            </a:extLst>
          </p:cNvPr>
          <p:cNvSpPr txBox="1"/>
          <p:nvPr/>
        </p:nvSpPr>
        <p:spPr>
          <a:xfrm>
            <a:off x="5740474" y="2526990"/>
            <a:ext cx="346818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fi-FI" sz="1800" dirty="0"/>
              <a:t>Katja Mäkelä</a:t>
            </a:r>
          </a:p>
          <a:p>
            <a:pPr lvl="1" algn="ctr"/>
            <a:r>
              <a:rPr lang="fi-FI" dirty="0"/>
              <a:t>tuotekehityspäällikkö</a:t>
            </a:r>
            <a:endParaRPr lang="fi-FI" sz="1800" dirty="0"/>
          </a:p>
          <a:p>
            <a:pPr marL="457200" lvl="1" indent="0" algn="ctr">
              <a:buFont typeface="Arial" panose="020B0604020202020204" pitchFamily="34" charset="0"/>
              <a:buNone/>
            </a:pPr>
            <a:r>
              <a:rPr lang="fi-FI" sz="1800" u="sng" dirty="0">
                <a:solidFill>
                  <a:schemeClr val="accent1"/>
                </a:solidFill>
              </a:rPr>
              <a:t>katja.ma.makela@kaarea.fi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F82E458F-0FEC-CC94-F5F4-418211C0F830}"/>
              </a:ext>
            </a:extLst>
          </p:cNvPr>
          <p:cNvSpPr txBox="1"/>
          <p:nvPr/>
        </p:nvSpPr>
        <p:spPr>
          <a:xfrm>
            <a:off x="3015737" y="2526990"/>
            <a:ext cx="33481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fi-FI" dirty="0"/>
              <a:t>Ari Heikkilä</a:t>
            </a:r>
          </a:p>
          <a:p>
            <a:pPr marL="0" indent="0" algn="ctr">
              <a:buNone/>
            </a:pPr>
            <a:r>
              <a:rPr lang="fi-FI" dirty="0"/>
              <a:t>hankintapäällikkö</a:t>
            </a:r>
          </a:p>
          <a:p>
            <a:pPr marL="0" indent="0" algn="ctr">
              <a:buNone/>
            </a:pPr>
            <a:r>
              <a:rPr lang="fi-FI" u="sng" dirty="0">
                <a:solidFill>
                  <a:schemeClr val="accent1"/>
                </a:solidFill>
              </a:rPr>
              <a:t>ari.heikkila@kaarea.fi</a:t>
            </a:r>
          </a:p>
        </p:txBody>
      </p:sp>
    </p:spTree>
    <p:extLst>
      <p:ext uri="{BB962C8B-B14F-4D97-AF65-F5344CB8AC3E}">
        <p14:creationId xmlns:p14="http://schemas.microsoft.com/office/powerpoint/2010/main" val="355122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uva 16">
            <a:extLst>
              <a:ext uri="{FF2B5EF4-FFF2-40B4-BE49-F238E27FC236}">
                <a16:creationId xmlns:a16="http://schemas.microsoft.com/office/drawing/2014/main" id="{228DFCBF-F28A-767A-5B6D-5F040C3DC8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10200" y="1705868"/>
            <a:ext cx="1371600" cy="1151980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BA58241A-1B0D-BE74-A9A6-A5D04F385D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84019" y="4319000"/>
            <a:ext cx="3241256" cy="1422992"/>
          </a:xfrm>
          <a:prstGeom prst="rect">
            <a:avLst/>
          </a:prstGeom>
        </p:spPr>
      </p:pic>
      <p:grpSp>
        <p:nvGrpSpPr>
          <p:cNvPr id="14" name="Ryhmä 13">
            <a:extLst>
              <a:ext uri="{FF2B5EF4-FFF2-40B4-BE49-F238E27FC236}">
                <a16:creationId xmlns:a16="http://schemas.microsoft.com/office/drawing/2014/main" id="{80763154-6448-99F3-85C0-3384141E797F}"/>
              </a:ext>
            </a:extLst>
          </p:cNvPr>
          <p:cNvGrpSpPr/>
          <p:nvPr/>
        </p:nvGrpSpPr>
        <p:grpSpPr>
          <a:xfrm>
            <a:off x="4713346" y="4343226"/>
            <a:ext cx="2909372" cy="1323410"/>
            <a:chOff x="4713346" y="4286295"/>
            <a:chExt cx="2909372" cy="1323410"/>
          </a:xfrm>
        </p:grpSpPr>
        <p:sp>
          <p:nvSpPr>
            <p:cNvPr id="19" name="Tekstiruutu 18">
              <a:extLst>
                <a:ext uri="{FF2B5EF4-FFF2-40B4-BE49-F238E27FC236}">
                  <a16:creationId xmlns:a16="http://schemas.microsoft.com/office/drawing/2014/main" id="{4D7476E1-C299-869D-FFBA-8AB1BFC63857}"/>
                </a:ext>
              </a:extLst>
            </p:cNvPr>
            <p:cNvSpPr txBox="1"/>
            <p:nvPr/>
          </p:nvSpPr>
          <p:spPr>
            <a:xfrm>
              <a:off x="4713347" y="4286295"/>
              <a:ext cx="290937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2000" b="0" i="0" cap="all" spc="200" dirty="0">
                  <a:solidFill>
                    <a:schemeClr val="accent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Perustettu</a:t>
              </a:r>
              <a:endParaRPr lang="fi-FI" sz="2000" cap="all" spc="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kstiruutu 6">
              <a:extLst>
                <a:ext uri="{FF2B5EF4-FFF2-40B4-BE49-F238E27FC236}">
                  <a16:creationId xmlns:a16="http://schemas.microsoft.com/office/drawing/2014/main" id="{3F9EC4BF-E248-94D7-A063-0EA3A4E36F85}"/>
                </a:ext>
              </a:extLst>
            </p:cNvPr>
            <p:cNvSpPr txBox="1"/>
            <p:nvPr/>
          </p:nvSpPr>
          <p:spPr>
            <a:xfrm>
              <a:off x="4713346" y="4686375"/>
              <a:ext cx="290937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5400" b="1" i="0" cap="all" spc="200" dirty="0">
                  <a:solidFill>
                    <a:schemeClr val="accent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2019</a:t>
              </a:r>
              <a:endParaRPr lang="fi-FI" sz="5400" b="1" cap="all" spc="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Ryhmä 4">
            <a:extLst>
              <a:ext uri="{FF2B5EF4-FFF2-40B4-BE49-F238E27FC236}">
                <a16:creationId xmlns:a16="http://schemas.microsoft.com/office/drawing/2014/main" id="{9856598A-ED7B-8CC8-3993-190ADB88B8CD}"/>
              </a:ext>
            </a:extLst>
          </p:cNvPr>
          <p:cNvGrpSpPr/>
          <p:nvPr/>
        </p:nvGrpSpPr>
        <p:grpSpPr>
          <a:xfrm>
            <a:off x="8579486" y="920531"/>
            <a:ext cx="2909371" cy="1395314"/>
            <a:chOff x="8696326" y="906233"/>
            <a:chExt cx="2909371" cy="1395314"/>
          </a:xfrm>
        </p:grpSpPr>
        <p:sp>
          <p:nvSpPr>
            <p:cNvPr id="8" name="Tekstiruutu 7">
              <a:extLst>
                <a:ext uri="{FF2B5EF4-FFF2-40B4-BE49-F238E27FC236}">
                  <a16:creationId xmlns:a16="http://schemas.microsoft.com/office/drawing/2014/main" id="{023C7EC9-9B42-E248-9DA4-F95A618E42E2}"/>
                </a:ext>
              </a:extLst>
            </p:cNvPr>
            <p:cNvSpPr txBox="1"/>
            <p:nvPr/>
          </p:nvSpPr>
          <p:spPr>
            <a:xfrm>
              <a:off x="8696326" y="1901437"/>
              <a:ext cx="290937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2000" b="0" i="0" cap="all" spc="200" dirty="0">
                  <a:solidFill>
                    <a:schemeClr val="accent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työntekijää</a:t>
              </a:r>
              <a:endParaRPr lang="fi-FI" sz="2000" cap="all" spc="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kstiruutu 8">
              <a:extLst>
                <a:ext uri="{FF2B5EF4-FFF2-40B4-BE49-F238E27FC236}">
                  <a16:creationId xmlns:a16="http://schemas.microsoft.com/office/drawing/2014/main" id="{7B40AB68-AB2E-E5FC-57C5-5B5BFCC72D7C}"/>
                </a:ext>
              </a:extLst>
            </p:cNvPr>
            <p:cNvSpPr txBox="1"/>
            <p:nvPr/>
          </p:nvSpPr>
          <p:spPr>
            <a:xfrm>
              <a:off x="8696326" y="906233"/>
              <a:ext cx="290937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5400" b="1" i="0" cap="all" spc="200" dirty="0">
                  <a:solidFill>
                    <a:schemeClr val="accent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900+</a:t>
              </a:r>
              <a:endParaRPr lang="fi-FI" sz="5400" b="1" cap="all" spc="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Ryhmä 5">
            <a:extLst>
              <a:ext uri="{FF2B5EF4-FFF2-40B4-BE49-F238E27FC236}">
                <a16:creationId xmlns:a16="http://schemas.microsoft.com/office/drawing/2014/main" id="{AD1CB2AF-9D59-092B-B628-2DBDE0F78D46}"/>
              </a:ext>
            </a:extLst>
          </p:cNvPr>
          <p:cNvGrpSpPr/>
          <p:nvPr/>
        </p:nvGrpSpPr>
        <p:grpSpPr>
          <a:xfrm>
            <a:off x="711163" y="843876"/>
            <a:ext cx="2937946" cy="1767453"/>
            <a:chOff x="674568" y="971804"/>
            <a:chExt cx="2937946" cy="1767453"/>
          </a:xfrm>
        </p:grpSpPr>
        <p:sp>
          <p:nvSpPr>
            <p:cNvPr id="10" name="Tekstiruutu 9">
              <a:extLst>
                <a:ext uri="{FF2B5EF4-FFF2-40B4-BE49-F238E27FC236}">
                  <a16:creationId xmlns:a16="http://schemas.microsoft.com/office/drawing/2014/main" id="{DA112937-561B-29D6-A2BC-7FB2CDEE40D1}"/>
                </a:ext>
              </a:extLst>
            </p:cNvPr>
            <p:cNvSpPr txBox="1"/>
            <p:nvPr/>
          </p:nvSpPr>
          <p:spPr>
            <a:xfrm>
              <a:off x="674568" y="2031371"/>
              <a:ext cx="2909371" cy="707886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fi-FI" sz="2000" b="0" i="0" cap="all" spc="200" dirty="0">
                  <a:solidFill>
                    <a:schemeClr val="accent1"/>
                  </a:solidFill>
                  <a:effectLst/>
                  <a:latin typeface="Arial"/>
                  <a:cs typeface="Arial"/>
                </a:rPr>
                <a:t>Liikevaihto</a:t>
              </a:r>
              <a:br>
                <a:rPr lang="fi-FI" sz="2000" b="0" i="0" cap="all" spc="2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i-FI" sz="2000" cap="all" spc="200" dirty="0">
                  <a:solidFill>
                    <a:schemeClr val="accent1"/>
                  </a:solidFill>
                  <a:latin typeface="Arial"/>
                  <a:cs typeface="Arial"/>
                </a:rPr>
                <a:t>2023</a:t>
              </a:r>
              <a:endParaRPr lang="fi-FI" dirty="0">
                <a:solidFill>
                  <a:schemeClr val="accent1"/>
                </a:solidFill>
              </a:endParaRPr>
            </a:p>
          </p:txBody>
        </p:sp>
        <p:sp>
          <p:nvSpPr>
            <p:cNvPr id="11" name="Tekstiruutu 10">
              <a:extLst>
                <a:ext uri="{FF2B5EF4-FFF2-40B4-BE49-F238E27FC236}">
                  <a16:creationId xmlns:a16="http://schemas.microsoft.com/office/drawing/2014/main" id="{0A4FD96A-8B8E-F992-782E-DD71F30AD0D4}"/>
                </a:ext>
              </a:extLst>
            </p:cNvPr>
            <p:cNvSpPr txBox="1"/>
            <p:nvPr/>
          </p:nvSpPr>
          <p:spPr>
            <a:xfrm>
              <a:off x="703143" y="971804"/>
              <a:ext cx="2909371" cy="92333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fi-FI" sz="5400" b="1" cap="all" spc="200" dirty="0">
                  <a:solidFill>
                    <a:schemeClr val="accent1"/>
                  </a:solidFill>
                  <a:latin typeface="Arial"/>
                  <a:cs typeface="Arial"/>
                </a:rPr>
                <a:t>69 </a:t>
              </a:r>
              <a:r>
                <a:rPr lang="fi-FI" sz="4400" i="0" cap="all" spc="200" dirty="0">
                  <a:solidFill>
                    <a:schemeClr val="accent1"/>
                  </a:solidFill>
                  <a:effectLst/>
                  <a:latin typeface="Arial"/>
                  <a:cs typeface="Arial"/>
                </a:rPr>
                <a:t>m€</a:t>
              </a:r>
              <a:endParaRPr lang="fi-FI" sz="5400" cap="all" spc="200" dirty="0">
                <a:solidFill>
                  <a:schemeClr val="accent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2" name="Tekstiruutu 11">
            <a:extLst>
              <a:ext uri="{FF2B5EF4-FFF2-40B4-BE49-F238E27FC236}">
                <a16:creationId xmlns:a16="http://schemas.microsoft.com/office/drawing/2014/main" id="{822A260D-58F1-B4FC-15E9-FAA3358B2B20}"/>
              </a:ext>
            </a:extLst>
          </p:cNvPr>
          <p:cNvSpPr txBox="1"/>
          <p:nvPr/>
        </p:nvSpPr>
        <p:spPr>
          <a:xfrm>
            <a:off x="797710" y="4242928"/>
            <a:ext cx="2793425" cy="1703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i-FI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Ruokapalvelut</a:t>
            </a:r>
          </a:p>
          <a:p>
            <a:pPr algn="ctr">
              <a:lnSpc>
                <a:spcPct val="150000"/>
              </a:lnSpc>
            </a:pPr>
            <a:r>
              <a:rPr lang="fi-FI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Puhtauspalvelut</a:t>
            </a:r>
            <a:endParaRPr lang="fi-FI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fi-FI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Toimitilapalvelut</a:t>
            </a:r>
          </a:p>
          <a:p>
            <a:pPr algn="ctr">
              <a:lnSpc>
                <a:spcPct val="150000"/>
              </a:lnSpc>
            </a:pPr>
            <a:r>
              <a:rPr lang="fi-FI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Kiinteistöpalvelut</a:t>
            </a:r>
          </a:p>
        </p:txBody>
      </p:sp>
      <p:sp>
        <p:nvSpPr>
          <p:cNvPr id="26" name="Tekstiruutu 25">
            <a:extLst>
              <a:ext uri="{FF2B5EF4-FFF2-40B4-BE49-F238E27FC236}">
                <a16:creationId xmlns:a16="http://schemas.microsoft.com/office/drawing/2014/main" id="{AFE1B4A4-F93B-53D3-B72B-E368D7280B93}"/>
              </a:ext>
            </a:extLst>
          </p:cNvPr>
          <p:cNvSpPr txBox="1"/>
          <p:nvPr/>
        </p:nvSpPr>
        <p:spPr>
          <a:xfrm>
            <a:off x="4408739" y="1071434"/>
            <a:ext cx="3364061" cy="381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fi-FI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Varsinais-Suomi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B99BE59E-3549-888C-68C0-5E958C87D120}"/>
              </a:ext>
            </a:extLst>
          </p:cNvPr>
          <p:cNvSpPr txBox="1"/>
          <p:nvPr/>
        </p:nvSpPr>
        <p:spPr>
          <a:xfrm>
            <a:off x="4893544" y="715348"/>
            <a:ext cx="2394451" cy="381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fi-FI" sz="1800" b="0" i="0" cap="all" spc="200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Toiminta-alue</a:t>
            </a:r>
          </a:p>
        </p:txBody>
      </p:sp>
      <p:cxnSp>
        <p:nvCxnSpPr>
          <p:cNvPr id="25" name="Suora yhdysviiva 24">
            <a:extLst>
              <a:ext uri="{FF2B5EF4-FFF2-40B4-BE49-F238E27FC236}">
                <a16:creationId xmlns:a16="http://schemas.microsoft.com/office/drawing/2014/main" id="{7ECF91DF-2679-93F7-EBDA-C54771BBE6E0}"/>
              </a:ext>
            </a:extLst>
          </p:cNvPr>
          <p:cNvCxnSpPr>
            <a:cxnSpLocks/>
          </p:cNvCxnSpPr>
          <p:nvPr/>
        </p:nvCxnSpPr>
        <p:spPr>
          <a:xfrm flipH="1">
            <a:off x="8303120" y="3433618"/>
            <a:ext cx="3378573" cy="0"/>
          </a:xfrm>
          <a:prstGeom prst="line">
            <a:avLst/>
          </a:prstGeom>
          <a:ln w="38100" cap="rnd">
            <a:solidFill>
              <a:schemeClr val="accent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uora yhdysviiva 27">
            <a:extLst>
              <a:ext uri="{FF2B5EF4-FFF2-40B4-BE49-F238E27FC236}">
                <a16:creationId xmlns:a16="http://schemas.microsoft.com/office/drawing/2014/main" id="{6538FB9A-AAEB-E55A-EFF0-B678B05BEBE6}"/>
              </a:ext>
            </a:extLst>
          </p:cNvPr>
          <p:cNvCxnSpPr>
            <a:cxnSpLocks/>
          </p:cNvCxnSpPr>
          <p:nvPr/>
        </p:nvCxnSpPr>
        <p:spPr>
          <a:xfrm flipH="1">
            <a:off x="4260132" y="3433618"/>
            <a:ext cx="3650723" cy="0"/>
          </a:xfrm>
          <a:prstGeom prst="line">
            <a:avLst/>
          </a:prstGeom>
          <a:ln w="38100" cap="rnd">
            <a:solidFill>
              <a:schemeClr val="accent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uora yhdysviiva 29">
            <a:extLst>
              <a:ext uri="{FF2B5EF4-FFF2-40B4-BE49-F238E27FC236}">
                <a16:creationId xmlns:a16="http://schemas.microsoft.com/office/drawing/2014/main" id="{3997A6DB-DB2E-B98E-E79F-9769235F24DF}"/>
              </a:ext>
            </a:extLst>
          </p:cNvPr>
          <p:cNvCxnSpPr>
            <a:cxnSpLocks/>
          </p:cNvCxnSpPr>
          <p:nvPr/>
        </p:nvCxnSpPr>
        <p:spPr>
          <a:xfrm flipH="1">
            <a:off x="533400" y="3433618"/>
            <a:ext cx="3334467" cy="0"/>
          </a:xfrm>
          <a:prstGeom prst="line">
            <a:avLst/>
          </a:prstGeom>
          <a:ln w="38100" cap="rnd">
            <a:solidFill>
              <a:schemeClr val="accent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uora yhdysviiva 37">
            <a:extLst>
              <a:ext uri="{FF2B5EF4-FFF2-40B4-BE49-F238E27FC236}">
                <a16:creationId xmlns:a16="http://schemas.microsoft.com/office/drawing/2014/main" id="{0E0FA940-E700-32F9-7FD0-5B5A6DC479D4}"/>
              </a:ext>
            </a:extLst>
          </p:cNvPr>
          <p:cNvCxnSpPr>
            <a:cxnSpLocks/>
          </p:cNvCxnSpPr>
          <p:nvPr/>
        </p:nvCxnSpPr>
        <p:spPr>
          <a:xfrm>
            <a:off x="4096149" y="3622352"/>
            <a:ext cx="0" cy="2844000"/>
          </a:xfrm>
          <a:prstGeom prst="line">
            <a:avLst/>
          </a:prstGeom>
          <a:ln w="38100" cap="rnd">
            <a:solidFill>
              <a:schemeClr val="accent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uora yhdysviiva 41">
            <a:extLst>
              <a:ext uri="{FF2B5EF4-FFF2-40B4-BE49-F238E27FC236}">
                <a16:creationId xmlns:a16="http://schemas.microsoft.com/office/drawing/2014/main" id="{AF6A80FD-8605-6708-E7AC-A976AFB2DFBF}"/>
              </a:ext>
            </a:extLst>
          </p:cNvPr>
          <p:cNvCxnSpPr>
            <a:cxnSpLocks/>
          </p:cNvCxnSpPr>
          <p:nvPr/>
        </p:nvCxnSpPr>
        <p:spPr>
          <a:xfrm>
            <a:off x="8127562" y="3622352"/>
            <a:ext cx="0" cy="2844000"/>
          </a:xfrm>
          <a:prstGeom prst="line">
            <a:avLst/>
          </a:prstGeom>
          <a:ln w="38100" cap="rnd">
            <a:solidFill>
              <a:schemeClr val="accent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uora yhdysviiva 42">
            <a:extLst>
              <a:ext uri="{FF2B5EF4-FFF2-40B4-BE49-F238E27FC236}">
                <a16:creationId xmlns:a16="http://schemas.microsoft.com/office/drawing/2014/main" id="{81187015-95AE-B8F4-DDF5-F5F85EB08EBB}"/>
              </a:ext>
            </a:extLst>
          </p:cNvPr>
          <p:cNvCxnSpPr>
            <a:cxnSpLocks/>
          </p:cNvCxnSpPr>
          <p:nvPr/>
        </p:nvCxnSpPr>
        <p:spPr>
          <a:xfrm>
            <a:off x="4095971" y="481443"/>
            <a:ext cx="0" cy="2844000"/>
          </a:xfrm>
          <a:prstGeom prst="line">
            <a:avLst/>
          </a:prstGeom>
          <a:ln w="38100" cap="rnd">
            <a:solidFill>
              <a:schemeClr val="accent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uora yhdysviiva 43">
            <a:extLst>
              <a:ext uri="{FF2B5EF4-FFF2-40B4-BE49-F238E27FC236}">
                <a16:creationId xmlns:a16="http://schemas.microsoft.com/office/drawing/2014/main" id="{74BB417F-A2E0-0A63-13FD-401BB956E5E1}"/>
              </a:ext>
            </a:extLst>
          </p:cNvPr>
          <p:cNvCxnSpPr>
            <a:cxnSpLocks/>
          </p:cNvCxnSpPr>
          <p:nvPr/>
        </p:nvCxnSpPr>
        <p:spPr>
          <a:xfrm>
            <a:off x="8127562" y="452722"/>
            <a:ext cx="0" cy="2844000"/>
          </a:xfrm>
          <a:prstGeom prst="line">
            <a:avLst/>
          </a:prstGeom>
          <a:ln w="38100" cap="rnd">
            <a:solidFill>
              <a:schemeClr val="accent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244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idx="4294967295"/>
          </p:nvPr>
        </p:nvSpPr>
        <p:spPr>
          <a:xfrm>
            <a:off x="643788" y="455613"/>
            <a:ext cx="4842612" cy="795337"/>
          </a:xfrm>
        </p:spPr>
        <p:txBody>
          <a:bodyPr/>
          <a:lstStyle/>
          <a:p>
            <a:r>
              <a:rPr lang="fi-FI" sz="4000" dirty="0"/>
              <a:t>Omistaja-asiakkaat</a:t>
            </a:r>
            <a:r>
              <a:rPr lang="fi-FI" dirty="0"/>
              <a:t> 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21361284-5DB3-63CB-C0C3-DF8F51E5C0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-10905"/>
          <a:stretch/>
        </p:blipFill>
        <p:spPr>
          <a:xfrm>
            <a:off x="10073246" y="5937716"/>
            <a:ext cx="1718423" cy="569821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34A225A2-9926-43D7-7DBF-6F558A35892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776" y="1813394"/>
            <a:ext cx="1566024" cy="1566024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886E6361-85FB-8C5B-7E97-723CEEDEAD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7879" y="2150465"/>
            <a:ext cx="1612821" cy="89188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2C9CC3CC-73FA-491E-1E29-E6623FEB5A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6828" y="3856417"/>
            <a:ext cx="1794923" cy="1669111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D567CE03-B754-676D-BD1C-8117DBD387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8237" y="2067372"/>
            <a:ext cx="1692911" cy="1058069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447BC270-2439-D195-BD56-B57A9B98A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746" y="4313918"/>
            <a:ext cx="1875892" cy="75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2D99DA55-05F7-DA2C-2DC4-2C76C5ABAE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55377" y="3884561"/>
            <a:ext cx="1612822" cy="161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09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2">
            <a:extLst>
              <a:ext uri="{FF2B5EF4-FFF2-40B4-BE49-F238E27FC236}">
                <a16:creationId xmlns:a16="http://schemas.microsoft.com/office/drawing/2014/main" id="{114BF6CC-DB6A-C317-B35A-9D7210DA057A}"/>
              </a:ext>
            </a:extLst>
          </p:cNvPr>
          <p:cNvGrpSpPr/>
          <p:nvPr/>
        </p:nvGrpSpPr>
        <p:grpSpPr>
          <a:xfrm>
            <a:off x="1390112" y="1515191"/>
            <a:ext cx="9337888" cy="3674078"/>
            <a:chOff x="1412465" y="1403745"/>
            <a:chExt cx="9337888" cy="3674078"/>
          </a:xfrm>
        </p:grpSpPr>
        <p:sp>
          <p:nvSpPr>
            <p:cNvPr id="17" name="Suorakulmio: Pyöristetyt kulmat 16">
              <a:extLst>
                <a:ext uri="{FF2B5EF4-FFF2-40B4-BE49-F238E27FC236}">
                  <a16:creationId xmlns:a16="http://schemas.microsoft.com/office/drawing/2014/main" id="{7DBFEAA8-5DE1-7D36-6D52-E79C850AECA4}"/>
                </a:ext>
              </a:extLst>
            </p:cNvPr>
            <p:cNvSpPr/>
            <p:nvPr/>
          </p:nvSpPr>
          <p:spPr>
            <a:xfrm>
              <a:off x="4783009" y="1519995"/>
              <a:ext cx="2805343" cy="3557828"/>
            </a:xfrm>
            <a:prstGeom prst="roundRect">
              <a:avLst>
                <a:gd name="adj" fmla="val 10338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tIns="216000" rIns="216000" rtlCol="0" anchor="t"/>
            <a:lstStyle/>
            <a:p>
              <a:pPr algn="ctr"/>
              <a:r>
                <a:rPr lang="fi-FI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Paremmin</a:t>
              </a:r>
            </a:p>
            <a:p>
              <a:pPr algn="ctr"/>
              <a:endParaRPr lang="fi-FI" b="1" cap="all" dirty="0">
                <a:solidFill>
                  <a:srgbClr val="00979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/>
              <a:r>
                <a:rPr lang="fi-FI" sz="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Pyrimme löytämään tapoja tehdä asiat fiksummin ja yksinkertaisemmin.</a:t>
              </a:r>
            </a:p>
            <a:p>
              <a:pPr lvl="0" algn="ctr"/>
              <a:endParaRPr lang="fi-FI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/>
              <a:r>
                <a:rPr lang="fi-FI" sz="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Kehitämme toimintaamme.</a:t>
              </a:r>
            </a:p>
            <a:p>
              <a:pPr lvl="0" algn="ctr"/>
              <a:endParaRPr lang="fi-FI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/>
              <a:r>
                <a:rPr lang="fi-FI" sz="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Menestymme yhdessä asiakkaidemme kanssa.</a:t>
              </a:r>
            </a:p>
          </p:txBody>
        </p:sp>
        <p:sp>
          <p:nvSpPr>
            <p:cNvPr id="4" name="Suorakulmio: Pyöristetyt kulmat 3">
              <a:extLst>
                <a:ext uri="{FF2B5EF4-FFF2-40B4-BE49-F238E27FC236}">
                  <a16:creationId xmlns:a16="http://schemas.microsoft.com/office/drawing/2014/main" id="{9DBF2F5D-F542-89E8-3B37-4BDDBED27ED7}"/>
                </a:ext>
              </a:extLst>
            </p:cNvPr>
            <p:cNvSpPr/>
            <p:nvPr/>
          </p:nvSpPr>
          <p:spPr>
            <a:xfrm>
              <a:off x="1621008" y="1511825"/>
              <a:ext cx="2805343" cy="3557827"/>
            </a:xfrm>
            <a:prstGeom prst="roundRect">
              <a:avLst>
                <a:gd name="adj" fmla="val 10338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tIns="216000" rIns="216000" rtlCol="0" anchor="t"/>
            <a:lstStyle/>
            <a:p>
              <a:pPr algn="ctr"/>
              <a:r>
                <a:rPr lang="fi-FI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Yhdessä</a:t>
              </a:r>
            </a:p>
            <a:p>
              <a:pPr algn="ctr"/>
              <a:endParaRPr lang="fi-FI" b="1" cap="all" dirty="0">
                <a:solidFill>
                  <a:srgbClr val="00979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/>
              <a:r>
                <a:rPr lang="fi-FI" sz="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Yhdessä olemme taitavampia ja vahvempia.</a:t>
              </a:r>
              <a:br>
                <a:rPr lang="fi-FI" sz="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i-FI" sz="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lvl="0" algn="ctr"/>
              <a:r>
                <a:rPr lang="fi-FI" sz="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Autamme toinen toisiamme.</a:t>
              </a:r>
              <a:br>
                <a:rPr lang="fi-FI" sz="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fi-FI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/>
              <a:r>
                <a:rPr lang="fi-FI" sz="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Huolehdimme asiakkaistamme ja toisistamme.</a:t>
              </a:r>
            </a:p>
          </p:txBody>
        </p:sp>
        <p:sp>
          <p:nvSpPr>
            <p:cNvPr id="18" name="Suorakulmio: Pyöristetyt kulmat 17">
              <a:extLst>
                <a:ext uri="{FF2B5EF4-FFF2-40B4-BE49-F238E27FC236}">
                  <a16:creationId xmlns:a16="http://schemas.microsoft.com/office/drawing/2014/main" id="{9EF66108-945B-39FE-80FA-54536A06C40A}"/>
                </a:ext>
              </a:extLst>
            </p:cNvPr>
            <p:cNvSpPr/>
            <p:nvPr/>
          </p:nvSpPr>
          <p:spPr>
            <a:xfrm>
              <a:off x="7945010" y="1511824"/>
              <a:ext cx="2805343" cy="3557828"/>
            </a:xfrm>
            <a:prstGeom prst="roundRect">
              <a:avLst>
                <a:gd name="adj" fmla="val 10338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216000" rIns="144000" rtlCol="0" anchor="t"/>
            <a:lstStyle/>
            <a:p>
              <a:pPr algn="ctr"/>
              <a:r>
                <a:rPr lang="fi-FI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Sydämellä</a:t>
              </a:r>
            </a:p>
            <a:p>
              <a:pPr algn="ctr"/>
              <a:endParaRPr lang="fi-FI" b="1" cap="all" dirty="0">
                <a:solidFill>
                  <a:srgbClr val="00979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/>
              <a:r>
                <a:rPr lang="fi-FI" sz="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Arvostamme asiakkaitamme, toisiamme ja työnantajaamme. </a:t>
              </a:r>
            </a:p>
            <a:p>
              <a:pPr lvl="0" algn="ctr"/>
              <a:endParaRPr lang="fi-FI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/>
              <a:r>
                <a:rPr lang="fi-FI" sz="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Arvostamme omaa ja toistemme työtä.</a:t>
              </a:r>
            </a:p>
            <a:p>
              <a:pPr lvl="0" algn="ctr"/>
              <a:endParaRPr lang="fi-FI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/>
              <a:r>
                <a:rPr lang="fi-FI" sz="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Kannamme vastuun työstämme, työkavereistamme ja ympäristöstämme. </a:t>
              </a:r>
            </a:p>
          </p:txBody>
        </p:sp>
        <p:pic>
          <p:nvPicPr>
            <p:cNvPr id="16" name="Kuva 15">
              <a:extLst>
                <a:ext uri="{FF2B5EF4-FFF2-40B4-BE49-F238E27FC236}">
                  <a16:creationId xmlns:a16="http://schemas.microsoft.com/office/drawing/2014/main" id="{85ACF038-83A5-E1DD-C088-5585A8FA9A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26930" y="1403745"/>
              <a:ext cx="602364" cy="852048"/>
            </a:xfrm>
            <a:prstGeom prst="rect">
              <a:avLst/>
            </a:prstGeom>
          </p:spPr>
        </p:pic>
        <p:pic>
          <p:nvPicPr>
            <p:cNvPr id="20" name="Kuva 19">
              <a:extLst>
                <a:ext uri="{FF2B5EF4-FFF2-40B4-BE49-F238E27FC236}">
                  <a16:creationId xmlns:a16="http://schemas.microsoft.com/office/drawing/2014/main" id="{CA77E2C7-493D-3FD5-7B30-203CC7BF6E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811247" y="1620872"/>
              <a:ext cx="585756" cy="640384"/>
            </a:xfrm>
            <a:prstGeom prst="rect">
              <a:avLst/>
            </a:prstGeom>
          </p:spPr>
        </p:pic>
        <p:pic>
          <p:nvPicPr>
            <p:cNvPr id="24" name="Kuva 23">
              <a:extLst>
                <a:ext uri="{FF2B5EF4-FFF2-40B4-BE49-F238E27FC236}">
                  <a16:creationId xmlns:a16="http://schemas.microsoft.com/office/drawing/2014/main" id="{5A9D9C06-0755-36D3-8190-8063F7D3C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412465" y="1588370"/>
              <a:ext cx="802208" cy="640384"/>
            </a:xfrm>
            <a:prstGeom prst="rect">
              <a:avLst/>
            </a:prstGeom>
          </p:spPr>
        </p:pic>
      </p:grpSp>
      <p:sp>
        <p:nvSpPr>
          <p:cNvPr id="9" name="Otsikko 8">
            <a:extLst>
              <a:ext uri="{FF2B5EF4-FFF2-40B4-BE49-F238E27FC236}">
                <a16:creationId xmlns:a16="http://schemas.microsoft.com/office/drawing/2014/main" id="{D444C7DF-E677-F3C6-F9AB-B587D0B05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439" y="556780"/>
            <a:ext cx="10651361" cy="1179656"/>
          </a:xfrm>
        </p:spPr>
        <p:txBody>
          <a:bodyPr anchor="t" anchorCtr="0"/>
          <a:lstStyle/>
          <a:p>
            <a:r>
              <a:rPr lang="fi-FI" dirty="0"/>
              <a:t>Arvomme</a:t>
            </a:r>
          </a:p>
        </p:txBody>
      </p:sp>
    </p:spTree>
    <p:extLst>
      <p:ext uri="{BB962C8B-B14F-4D97-AF65-F5344CB8AC3E}">
        <p14:creationId xmlns:p14="http://schemas.microsoft.com/office/powerpoint/2010/main" val="160994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2E52E8-F0BC-2740-9DE2-77A8BB348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439" y="556780"/>
            <a:ext cx="10651361" cy="1179656"/>
          </a:xfrm>
        </p:spPr>
        <p:txBody>
          <a:bodyPr anchor="t"/>
          <a:lstStyle/>
          <a:p>
            <a:r>
              <a:rPr lang="fi-FI" dirty="0"/>
              <a:t>Vastuullisuus</a:t>
            </a:r>
          </a:p>
        </p:txBody>
      </p:sp>
      <p:grpSp>
        <p:nvGrpSpPr>
          <p:cNvPr id="19" name="Ryhmä 18">
            <a:extLst>
              <a:ext uri="{FF2B5EF4-FFF2-40B4-BE49-F238E27FC236}">
                <a16:creationId xmlns:a16="http://schemas.microsoft.com/office/drawing/2014/main" id="{CDE1C48A-85E1-93AE-7DF0-A530F04AB9DB}"/>
              </a:ext>
            </a:extLst>
          </p:cNvPr>
          <p:cNvGrpSpPr/>
          <p:nvPr/>
        </p:nvGrpSpPr>
        <p:grpSpPr>
          <a:xfrm>
            <a:off x="855692" y="1507965"/>
            <a:ext cx="9907975" cy="4183814"/>
            <a:chOff x="976058" y="1472955"/>
            <a:chExt cx="9907975" cy="4183814"/>
          </a:xfrm>
        </p:grpSpPr>
        <p:sp>
          <p:nvSpPr>
            <p:cNvPr id="17" name="Suorakulmio: Pyöristetyt kulmat 16">
              <a:extLst>
                <a:ext uri="{FF2B5EF4-FFF2-40B4-BE49-F238E27FC236}">
                  <a16:creationId xmlns:a16="http://schemas.microsoft.com/office/drawing/2014/main" id="{7DBFEAA8-5DE1-7D36-6D52-E79C850AECA4}"/>
                </a:ext>
              </a:extLst>
            </p:cNvPr>
            <p:cNvSpPr/>
            <p:nvPr/>
          </p:nvSpPr>
          <p:spPr>
            <a:xfrm>
              <a:off x="3504632" y="1481126"/>
              <a:ext cx="2322252" cy="3007083"/>
            </a:xfrm>
            <a:prstGeom prst="roundRect">
              <a:avLst>
                <a:gd name="adj" fmla="val 10338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44000" rIns="72000" rtlCol="0" anchor="t"/>
            <a:lstStyle/>
            <a:p>
              <a:pPr algn="ctr"/>
              <a:r>
                <a:rPr lang="fi-FI" sz="14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Sosiaalinen vastuu</a:t>
              </a:r>
            </a:p>
            <a:p>
              <a:pPr algn="ctr"/>
              <a:endParaRPr lang="fi-FI" sz="1400" b="1" cap="all" dirty="0">
                <a:solidFill>
                  <a:srgbClr val="00979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Työllistäminen suoraan ja alihankkijoiden kautta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Turvallinen ja terveellinen työpaikka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Harjoittelu- ja oppisopimus-mahdollisuudet</a:t>
              </a:r>
            </a:p>
          </p:txBody>
        </p:sp>
        <p:sp>
          <p:nvSpPr>
            <p:cNvPr id="4" name="Suorakulmio: Pyöristetyt kulmat 3">
              <a:extLst>
                <a:ext uri="{FF2B5EF4-FFF2-40B4-BE49-F238E27FC236}">
                  <a16:creationId xmlns:a16="http://schemas.microsoft.com/office/drawing/2014/main" id="{9DBF2F5D-F542-89E8-3B37-4BDDBED27ED7}"/>
                </a:ext>
              </a:extLst>
            </p:cNvPr>
            <p:cNvSpPr/>
            <p:nvPr/>
          </p:nvSpPr>
          <p:spPr>
            <a:xfrm>
              <a:off x="976058" y="1481126"/>
              <a:ext cx="2322252" cy="3007083"/>
            </a:xfrm>
            <a:prstGeom prst="roundRect">
              <a:avLst>
                <a:gd name="adj" fmla="val 10338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44000" rIns="72000" rtlCol="0" anchor="t"/>
            <a:lstStyle/>
            <a:p>
              <a:pPr algn="ctr"/>
              <a:r>
                <a:rPr lang="fi-FI" sz="14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Taloudellinen vastuu</a:t>
              </a:r>
            </a:p>
            <a:p>
              <a:pPr algn="ctr"/>
              <a:endParaRPr lang="fi-FI" sz="1400" b="1" cap="all" dirty="0">
                <a:solidFill>
                  <a:srgbClr val="00979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16000" lvl="0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fi-FI" sz="1200" b="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Verojalanjälki</a:t>
              </a:r>
            </a:p>
            <a:p>
              <a:pPr marL="216000" lvl="0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fi-FI" sz="1200" b="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Julkinen hankkija</a:t>
              </a:r>
            </a:p>
            <a:p>
              <a:pPr marL="216000" lvl="0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fi-FI" sz="1200" b="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Paikallinen yhtiö</a:t>
              </a:r>
            </a:p>
          </p:txBody>
        </p:sp>
        <p:sp>
          <p:nvSpPr>
            <p:cNvPr id="18" name="Suorakulmio: Pyöristetyt kulmat 17">
              <a:extLst>
                <a:ext uri="{FF2B5EF4-FFF2-40B4-BE49-F238E27FC236}">
                  <a16:creationId xmlns:a16="http://schemas.microsoft.com/office/drawing/2014/main" id="{9EF66108-945B-39FE-80FA-54536A06C40A}"/>
                </a:ext>
              </a:extLst>
            </p:cNvPr>
            <p:cNvSpPr/>
            <p:nvPr/>
          </p:nvSpPr>
          <p:spPr>
            <a:xfrm>
              <a:off x="6033206" y="1472955"/>
              <a:ext cx="2322252" cy="3007083"/>
            </a:xfrm>
            <a:prstGeom prst="roundRect">
              <a:avLst>
                <a:gd name="adj" fmla="val 10338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44000" rIns="72000" rtlCol="0" anchor="t"/>
            <a:lstStyle/>
            <a:p>
              <a:pPr algn="ctr"/>
              <a:r>
                <a:rPr lang="fi-FI" sz="14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Laatuvastuu</a:t>
              </a:r>
            </a:p>
            <a:p>
              <a:pPr algn="ctr"/>
              <a:endParaRPr lang="fi-FI" sz="1400" b="1" cap="all" dirty="0">
                <a:solidFill>
                  <a:srgbClr val="00979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Sopimusten mukaiset kustannustehokkaat palvelut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Turvalliset työolosuhteet ja asianmukaiset työvälineet 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Laadukkaat uudistuvat ja kehittyvät tukipalvelut</a:t>
              </a:r>
            </a:p>
          </p:txBody>
        </p:sp>
        <p:sp>
          <p:nvSpPr>
            <p:cNvPr id="3" name="Suorakulmio: Pyöristetyt kulmat 2">
              <a:extLst>
                <a:ext uri="{FF2B5EF4-FFF2-40B4-BE49-F238E27FC236}">
                  <a16:creationId xmlns:a16="http://schemas.microsoft.com/office/drawing/2014/main" id="{A3650528-09BE-A344-6D3C-8B934CB9960D}"/>
                </a:ext>
              </a:extLst>
            </p:cNvPr>
            <p:cNvSpPr/>
            <p:nvPr/>
          </p:nvSpPr>
          <p:spPr>
            <a:xfrm>
              <a:off x="8561781" y="1472955"/>
              <a:ext cx="2322252" cy="3007083"/>
            </a:xfrm>
            <a:prstGeom prst="roundRect">
              <a:avLst>
                <a:gd name="adj" fmla="val 10338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44000" rIns="72000" rtlCol="0" anchor="t"/>
            <a:lstStyle/>
            <a:p>
              <a:pPr algn="ctr"/>
              <a:r>
                <a:rPr lang="fi-FI" sz="14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Ympäristövastuu</a:t>
              </a:r>
            </a:p>
            <a:p>
              <a:pPr algn="ctr"/>
              <a:endParaRPr lang="fi-FI" sz="1400" b="1" cap="all" dirty="0">
                <a:solidFill>
                  <a:srgbClr val="00979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Ympäristövaikutusten seuranta ja vähentäminen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Hiilijalanjälkilaskennan kehittäminen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Hävikin hallinta 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Kierrätys ja jätemäärän vähentäminen</a:t>
              </a:r>
            </a:p>
          </p:txBody>
        </p:sp>
        <p:pic>
          <p:nvPicPr>
            <p:cNvPr id="5" name="Kuva 4" descr="Kolikot ääriviiva">
              <a:extLst>
                <a:ext uri="{FF2B5EF4-FFF2-40B4-BE49-F238E27FC236}">
                  <a16:creationId xmlns:a16="http://schemas.microsoft.com/office/drawing/2014/main" id="{43FB331D-94E6-C432-7646-92BB7D0573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793710" y="3583599"/>
              <a:ext cx="686947" cy="686947"/>
            </a:xfrm>
            <a:prstGeom prst="rect">
              <a:avLst/>
            </a:prstGeom>
          </p:spPr>
        </p:pic>
        <p:pic>
          <p:nvPicPr>
            <p:cNvPr id="7" name="Kuva 6" descr="Kasvi ääriviiva">
              <a:extLst>
                <a:ext uri="{FF2B5EF4-FFF2-40B4-BE49-F238E27FC236}">
                  <a16:creationId xmlns:a16="http://schemas.microsoft.com/office/drawing/2014/main" id="{CA8E3ED8-AF76-F4AE-EB92-4BF8E558DA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343113" y="3469872"/>
              <a:ext cx="914400" cy="914400"/>
            </a:xfrm>
            <a:prstGeom prst="rect">
              <a:avLst/>
            </a:prstGeom>
          </p:spPr>
        </p:pic>
        <p:pic>
          <p:nvPicPr>
            <p:cNvPr id="9" name="Kuva 8" descr="Arvostelu 3 tähteä ääriviiva">
              <a:extLst>
                <a:ext uri="{FF2B5EF4-FFF2-40B4-BE49-F238E27FC236}">
                  <a16:creationId xmlns:a16="http://schemas.microsoft.com/office/drawing/2014/main" id="{70779A15-916F-35E7-A4B3-BB821DA9BE8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737132" y="3469872"/>
              <a:ext cx="914400" cy="914400"/>
            </a:xfrm>
            <a:prstGeom prst="rect">
              <a:avLst/>
            </a:prstGeom>
          </p:spPr>
        </p:pic>
        <p:pic>
          <p:nvPicPr>
            <p:cNvPr id="10" name="Kuva 9" descr="Käyttäjät ääriviiva">
              <a:extLst>
                <a:ext uri="{FF2B5EF4-FFF2-40B4-BE49-F238E27FC236}">
                  <a16:creationId xmlns:a16="http://schemas.microsoft.com/office/drawing/2014/main" id="{E0A7E446-249B-FA3F-EE13-C5F5718948E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208558" y="3469872"/>
              <a:ext cx="914400" cy="914400"/>
            </a:xfrm>
            <a:prstGeom prst="rect">
              <a:avLst/>
            </a:prstGeom>
          </p:spPr>
        </p:pic>
        <p:sp>
          <p:nvSpPr>
            <p:cNvPr id="12" name="Suorakulmio: Pyöristetyt kulmat 11">
              <a:extLst>
                <a:ext uri="{FF2B5EF4-FFF2-40B4-BE49-F238E27FC236}">
                  <a16:creationId xmlns:a16="http://schemas.microsoft.com/office/drawing/2014/main" id="{F2AE494A-5F0E-199B-FAD9-AE73A4943120}"/>
                </a:ext>
              </a:extLst>
            </p:cNvPr>
            <p:cNvSpPr/>
            <p:nvPr/>
          </p:nvSpPr>
          <p:spPr>
            <a:xfrm>
              <a:off x="976059" y="4636979"/>
              <a:ext cx="9907974" cy="1019790"/>
            </a:xfrm>
            <a:prstGeom prst="roundRect">
              <a:avLst>
                <a:gd name="adj" fmla="val 17996"/>
              </a:avLst>
            </a:prstGeom>
            <a:solidFill>
              <a:schemeClr val="bg1">
                <a:lumMod val="95000"/>
              </a:schemeClr>
            </a:solidFill>
            <a:ln w="25400" cap="rnd">
              <a:solidFill>
                <a:schemeClr val="bg1">
                  <a:lumMod val="75000"/>
                </a:schemeClr>
              </a:soli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0" tIns="0" rIns="360000" bIns="0" rtlCol="0" anchor="ctr" anchorCtr="0"/>
            <a:lstStyle/>
            <a:p>
              <a:r>
                <a:rPr lang="fi-FI" sz="13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Kestävyysraportointi</a:t>
              </a:r>
            </a:p>
            <a:p>
              <a:pPr>
                <a:lnSpc>
                  <a:spcPct val="70000"/>
                </a:lnSpc>
              </a:pPr>
              <a:endParaRPr lang="fi-FI" sz="1400" b="1" cap="all" dirty="0">
                <a:solidFill>
                  <a:srgbClr val="00979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4550" lvl="0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200" b="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Kaarea on käynnistänyt EU:n CSRD-kestävyysraportoinnin mukaisen määritysprojektin helmikuussa 2024. Tavoitteemme on saada kestävyysraportointi osaksi jatkuvaa toimintaamme vuoden 2024 aikana.</a:t>
              </a:r>
            </a:p>
          </p:txBody>
        </p:sp>
        <p:pic>
          <p:nvPicPr>
            <p:cNvPr id="14" name="Kuva 13" descr="Maapallo: Afrikka ja Eurooppa tasaisella täytöllä">
              <a:extLst>
                <a:ext uri="{FF2B5EF4-FFF2-40B4-BE49-F238E27FC236}">
                  <a16:creationId xmlns:a16="http://schemas.microsoft.com/office/drawing/2014/main" id="{A82C212A-4B81-38B1-0337-6047CC7AA5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368409" y="4833409"/>
              <a:ext cx="694309" cy="6943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370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n paikkamerkki 6">
            <a:extLst>
              <a:ext uri="{FF2B5EF4-FFF2-40B4-BE49-F238E27FC236}">
                <a16:creationId xmlns:a16="http://schemas.microsoft.com/office/drawing/2014/main" id="{9924F690-6857-DBF5-A808-7701F83BB80D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4" name="Otsikko 3">
            <a:extLst>
              <a:ext uri="{FF2B5EF4-FFF2-40B4-BE49-F238E27FC236}">
                <a16:creationId xmlns:a16="http://schemas.microsoft.com/office/drawing/2014/main" id="{1AC708D0-E947-2E6C-2CFA-D12F457F5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998" y="2362540"/>
            <a:ext cx="8539702" cy="2132920"/>
          </a:xfrm>
        </p:spPr>
        <p:txBody>
          <a:bodyPr anchor="ctr" anchorCtr="0"/>
          <a:lstStyle/>
          <a:p>
            <a:r>
              <a:rPr lang="fi-FI" dirty="0">
                <a:solidFill>
                  <a:schemeClr val="bg1"/>
                </a:solidFill>
              </a:rPr>
              <a:t>Ruokapalvelut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114EB75F-8B2E-F402-6813-3E93B7343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078480" y="5969595"/>
            <a:ext cx="1793480" cy="52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03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 12">
            <a:extLst>
              <a:ext uri="{FF2B5EF4-FFF2-40B4-BE49-F238E27FC236}">
                <a16:creationId xmlns:a16="http://schemas.microsoft.com/office/drawing/2014/main" id="{A1DD56F6-BDC8-61AE-D11F-6BD91E06B3EA}"/>
              </a:ext>
            </a:extLst>
          </p:cNvPr>
          <p:cNvSpPr/>
          <p:nvPr/>
        </p:nvSpPr>
        <p:spPr>
          <a:xfrm rot="5400000" flipV="1">
            <a:off x="6714728" y="1378308"/>
            <a:ext cx="4316023" cy="6643363"/>
          </a:xfrm>
          <a:custGeom>
            <a:avLst/>
            <a:gdLst>
              <a:gd name="connsiteX0" fmla="*/ 184223 w 3821452"/>
              <a:gd name="connsiteY0" fmla="*/ 5882104 h 5882103"/>
              <a:gd name="connsiteX1" fmla="*/ 3821452 w 3821452"/>
              <a:gd name="connsiteY1" fmla="*/ 5882104 h 5882103"/>
              <a:gd name="connsiteX2" fmla="*/ 3821452 w 3821452"/>
              <a:gd name="connsiteY2" fmla="*/ 0 h 5882103"/>
              <a:gd name="connsiteX3" fmla="*/ 3821452 w 3821452"/>
              <a:gd name="connsiteY3" fmla="*/ 0 h 5882103"/>
              <a:gd name="connsiteX4" fmla="*/ 2993432 w 3821452"/>
              <a:gd name="connsiteY4" fmla="*/ 739779 h 5882103"/>
              <a:gd name="connsiteX5" fmla="*/ 3032465 w 3821452"/>
              <a:gd name="connsiteY5" fmla="*/ 2012747 h 5882103"/>
              <a:gd name="connsiteX6" fmla="*/ 2700261 w 3821452"/>
              <a:gd name="connsiteY6" fmla="*/ 3271804 h 5882103"/>
              <a:gd name="connsiteX7" fmla="*/ 1536090 w 3821452"/>
              <a:gd name="connsiteY7" fmla="*/ 3698894 h 5882103"/>
              <a:gd name="connsiteX8" fmla="*/ 154117 w 3821452"/>
              <a:gd name="connsiteY8" fmla="*/ 4424763 h 5882103"/>
              <a:gd name="connsiteX9" fmla="*/ 184016 w 3821452"/>
              <a:gd name="connsiteY9" fmla="*/ 5882104 h 5882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21452" h="5882103">
                <a:moveTo>
                  <a:pt x="184223" y="5882104"/>
                </a:moveTo>
                <a:lnTo>
                  <a:pt x="3821452" y="5882104"/>
                </a:lnTo>
                <a:lnTo>
                  <a:pt x="3821452" y="0"/>
                </a:lnTo>
                <a:lnTo>
                  <a:pt x="3821452" y="0"/>
                </a:lnTo>
                <a:cubicBezTo>
                  <a:pt x="3821452" y="0"/>
                  <a:pt x="3268539" y="155721"/>
                  <a:pt x="2993432" y="739779"/>
                </a:cubicBezTo>
                <a:cubicBezTo>
                  <a:pt x="2725384" y="1309303"/>
                  <a:pt x="2985126" y="1761517"/>
                  <a:pt x="3032465" y="2012747"/>
                </a:cubicBezTo>
                <a:cubicBezTo>
                  <a:pt x="3086449" y="2299066"/>
                  <a:pt x="3144169" y="2774949"/>
                  <a:pt x="2700261" y="3271804"/>
                </a:cubicBezTo>
                <a:cubicBezTo>
                  <a:pt x="2318848" y="3698894"/>
                  <a:pt x="1826562" y="3698894"/>
                  <a:pt x="1536090" y="3698894"/>
                </a:cubicBezTo>
                <a:cubicBezTo>
                  <a:pt x="1245618" y="3698894"/>
                  <a:pt x="574564" y="3665466"/>
                  <a:pt x="154117" y="4424763"/>
                </a:cubicBezTo>
                <a:cubicBezTo>
                  <a:pt x="-113931" y="4908951"/>
                  <a:pt x="15006" y="5458128"/>
                  <a:pt x="184016" y="5882104"/>
                </a:cubicBezTo>
              </a:path>
            </a:pathLst>
          </a:custGeom>
          <a:blipFill dpi="0" rotWithShape="0">
            <a:blip r:embed="rId3"/>
            <a:srcRect/>
            <a:stretch>
              <a:fillRect l="-15" t="-1330" r="36" b="1"/>
            </a:stretch>
          </a:blip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A2E27FF0-4714-A573-E10E-171430785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078480" y="5969595"/>
            <a:ext cx="1793480" cy="529012"/>
          </a:xfrm>
          <a:prstGeom prst="rect">
            <a:avLst/>
          </a:prstGeom>
        </p:spPr>
      </p:pic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38B1A620-6988-AC4C-0359-FEF481FFF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439" y="1769563"/>
            <a:ext cx="8912616" cy="4316023"/>
          </a:xfrm>
        </p:spPr>
        <p:txBody>
          <a:bodyPr/>
          <a:lstStyle/>
          <a:p>
            <a:r>
              <a:rPr lang="fi-FI" sz="2000" dirty="0"/>
              <a:t>Tarjoamme maukkaita ja ravitsevia sairaala-, hoiva-, koulu-, päiväkoti- ja henkilöstöaterioita</a:t>
            </a:r>
          </a:p>
          <a:p>
            <a:r>
              <a:rPr lang="fi-FI" sz="2000" dirty="0"/>
              <a:t>Valmistamme päivittäin lähes 60 000 annosta – tuttua ja konstailematonta ruokaa asiakaskunnan tarpeet ja tottumukset huomioiden​</a:t>
            </a:r>
          </a:p>
          <a:p>
            <a:r>
              <a:rPr lang="fi-FI" sz="2000" dirty="0"/>
              <a:t>Ravitsemuksen asiantuntijuus ja ammattitaito ovat vahvuuksiamme</a:t>
            </a:r>
          </a:p>
          <a:p>
            <a:r>
              <a:rPr lang="fi-FI" sz="2000" dirty="0"/>
              <a:t>Panostamme tuotekehitykseemme, jotta voimme tarjota asiakkaillemme ravitsemussuositusten mukaista, maistuvaa ja myös ympäristön hyvinvoinnin huomioivaa ruokaa</a:t>
            </a:r>
          </a:p>
          <a:p>
            <a:r>
              <a:rPr lang="fi-FI" sz="2000" dirty="0"/>
              <a:t>Kehitämme toimintaamme jatkuvasti yhdessä asiakkaidemme kanssa</a:t>
            </a:r>
          </a:p>
          <a:p>
            <a:r>
              <a:rPr lang="fi-FI" sz="2000" dirty="0"/>
              <a:t>Käytämme kotimaisia raaka-aineita aina kun mahdollista – </a:t>
            </a:r>
            <a:br>
              <a:rPr lang="fi-FI" sz="2000" dirty="0"/>
            </a:br>
            <a:r>
              <a:rPr lang="fi-FI" sz="2000" dirty="0"/>
              <a:t>valmistamamme ruoan kotimaisuusaste on n. 85 %*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A9B2A17-F552-8A29-1678-95D906AFC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439" y="794905"/>
            <a:ext cx="10651361" cy="1179656"/>
          </a:xfrm>
        </p:spPr>
        <p:txBody>
          <a:bodyPr anchor="t" anchorCtr="0"/>
          <a:lstStyle/>
          <a:p>
            <a:r>
              <a:rPr lang="fi-FI" dirty="0"/>
              <a:t>Kaarean ruokapalvelut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6335D657-F0B5-524A-8160-769474A42FC5}"/>
              </a:ext>
            </a:extLst>
          </p:cNvPr>
          <p:cNvSpPr txBox="1"/>
          <p:nvPr/>
        </p:nvSpPr>
        <p:spPr>
          <a:xfrm>
            <a:off x="702439" y="6314440"/>
            <a:ext cx="59452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*Laskennassa mukana Turun koulut ja päiväkodit ajanjaksolla 1–6/2023</a:t>
            </a:r>
          </a:p>
        </p:txBody>
      </p:sp>
    </p:spTree>
    <p:extLst>
      <p:ext uri="{BB962C8B-B14F-4D97-AF65-F5344CB8AC3E}">
        <p14:creationId xmlns:p14="http://schemas.microsoft.com/office/powerpoint/2010/main" val="287717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leipä, ruoka, uunipaistetut tuotteet, Taikinajuuri&#10;&#10;Kuvaus luotu automaattisesti">
            <a:extLst>
              <a:ext uri="{FF2B5EF4-FFF2-40B4-BE49-F238E27FC236}">
                <a16:creationId xmlns:a16="http://schemas.microsoft.com/office/drawing/2014/main" id="{327E0851-2229-2FC7-B0DC-4B75BD4241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058" y="2541978"/>
            <a:ext cx="6644640" cy="4317076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A2E27FF0-4714-A573-E10E-171430785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078480" y="5969595"/>
            <a:ext cx="1793480" cy="529012"/>
          </a:xfrm>
          <a:prstGeom prst="rect">
            <a:avLst/>
          </a:prstGeom>
        </p:spPr>
      </p:pic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90A0D951-AB8A-49C7-4ABA-8F46D40A6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439" y="1962275"/>
            <a:ext cx="8912616" cy="4018536"/>
          </a:xfrm>
        </p:spPr>
        <p:txBody>
          <a:bodyPr>
            <a:normAutofit/>
          </a:bodyPr>
          <a:lstStyle/>
          <a:p>
            <a:r>
              <a:rPr lang="fi-FI" dirty="0"/>
              <a:t>Sopimuksia tukkutoimittajien kanssa</a:t>
            </a:r>
          </a:p>
          <a:p>
            <a:r>
              <a:rPr lang="fi-FI" dirty="0"/>
              <a:t>Tuoreet leivät ja leipomotuotteet hankitaan lähitoimittajilta</a:t>
            </a:r>
          </a:p>
          <a:p>
            <a:r>
              <a:rPr lang="fi-FI" dirty="0"/>
              <a:t>Lähitoimittajilta muita hankintoja vähäisissä määrin</a:t>
            </a:r>
          </a:p>
          <a:p>
            <a:pPr lvl="1"/>
            <a:r>
              <a:rPr lang="fi-FI" dirty="0"/>
              <a:t>Kuorittu ja pilkottu peruna</a:t>
            </a:r>
          </a:p>
          <a:p>
            <a:pPr lvl="1"/>
            <a:r>
              <a:rPr lang="fi-FI" dirty="0"/>
              <a:t>Vihanneksia</a:t>
            </a:r>
          </a:p>
          <a:p>
            <a:pPr lvl="1"/>
            <a:r>
              <a:rPr lang="fi-FI" dirty="0"/>
              <a:t>Kananmunia</a:t>
            </a:r>
          </a:p>
          <a:p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A9B2A17-F552-8A29-1678-95D906AFC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439" y="556780"/>
            <a:ext cx="10651361" cy="1179656"/>
          </a:xfrm>
        </p:spPr>
        <p:txBody>
          <a:bodyPr anchor="ctr" anchorCtr="0"/>
          <a:lstStyle/>
          <a:p>
            <a:r>
              <a:rPr lang="fi-FI" dirty="0"/>
              <a:t>Elintarvikehankintojen nykytilanne</a:t>
            </a:r>
          </a:p>
        </p:txBody>
      </p:sp>
    </p:spTree>
    <p:extLst>
      <p:ext uri="{BB962C8B-B14F-4D97-AF65-F5344CB8AC3E}">
        <p14:creationId xmlns:p14="http://schemas.microsoft.com/office/powerpoint/2010/main" val="363467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A2E27FF0-4714-A573-E10E-171430785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078480" y="5969595"/>
            <a:ext cx="1793480" cy="529012"/>
          </a:xfrm>
          <a:prstGeom prst="rect">
            <a:avLst/>
          </a:prstGeom>
        </p:spPr>
      </p:pic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EF2703F0-DB85-809C-2384-80A9298FBB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Kasvattaa elintarvikehankintoja lähi- ja luomu- ja pientoimittajilta</a:t>
            </a:r>
          </a:p>
          <a:p>
            <a:r>
              <a:rPr lang="fi-FI" dirty="0"/>
              <a:t>Saada aikaiseksi avointa keskustelua oman alueen lähitoimittajien kanssa</a:t>
            </a:r>
          </a:p>
          <a:p>
            <a:r>
              <a:rPr lang="fi-FI" dirty="0"/>
              <a:t>Löytää ratkaisuja logistisiin haasteisiin</a:t>
            </a:r>
          </a:p>
          <a:p>
            <a:r>
              <a:rPr lang="fi-FI" dirty="0"/>
              <a:t>Lisätä satokausiajattelua ruokalistojen suunnittelussa</a:t>
            </a:r>
          </a:p>
          <a:p>
            <a:pPr lvl="1"/>
            <a:endParaRPr lang="fi-FI" dirty="0"/>
          </a:p>
          <a:p>
            <a:pPr marL="457200" lvl="1" indent="0">
              <a:buNone/>
            </a:pPr>
            <a:endParaRPr lang="fi-FI" dirty="0"/>
          </a:p>
          <a:p>
            <a:pPr lvl="1"/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A9B2A17-F552-8A29-1678-95D906AFC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fi-FI" dirty="0"/>
              <a:t>Elintarvikehankintojen tavoitetilanne</a:t>
            </a:r>
          </a:p>
        </p:txBody>
      </p:sp>
    </p:spTree>
    <p:extLst>
      <p:ext uri="{BB962C8B-B14F-4D97-AF65-F5344CB8AC3E}">
        <p14:creationId xmlns:p14="http://schemas.microsoft.com/office/powerpoint/2010/main" val="218850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Kaarea PPT">
  <a:themeElements>
    <a:clrScheme name="Kaarea värit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00838A"/>
      </a:accent1>
      <a:accent2>
        <a:srgbClr val="9CBC52"/>
      </a:accent2>
      <a:accent3>
        <a:srgbClr val="000000"/>
      </a:accent3>
      <a:accent4>
        <a:srgbClr val="F7A723"/>
      </a:accent4>
      <a:accent5>
        <a:srgbClr val="CC69A6"/>
      </a:accent5>
      <a:accent6>
        <a:srgbClr val="62B8E8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aarea ppt.potx" id="{03D1C445-12F9-4345-B30A-04FC2C4FAEF2}" vid="{199A8499-6832-49B4-9A69-E46F5215961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Kaarea värit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00838A"/>
    </a:accent1>
    <a:accent2>
      <a:srgbClr val="9CBC52"/>
    </a:accent2>
    <a:accent3>
      <a:srgbClr val="000000"/>
    </a:accent3>
    <a:accent4>
      <a:srgbClr val="F7A723"/>
    </a:accent4>
    <a:accent5>
      <a:srgbClr val="CC69A6"/>
    </a:accent5>
    <a:accent6>
      <a:srgbClr val="62B8E8"/>
    </a:accent6>
    <a:hlink>
      <a:srgbClr val="467886"/>
    </a:hlink>
    <a:folHlink>
      <a:srgbClr val="96607D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uokka xmlns="8274d7a1-a071-4e18-b678-a6aa7eee61f9" xsi:nil="true"/>
    <MediaLengthInSeconds xmlns="8274d7a1-a071-4e18-b678-a6aa7eee61f9" xsi:nil="true"/>
    <SharedWithUsers xmlns="0a697e63-b0ed-4250-a5cf-b4e94d27880b">
      <UserInfo>
        <DisplayName/>
        <AccountId xsi:nil="true"/>
        <AccountType/>
      </UserInfo>
    </SharedWithUsers>
    <lcf76f155ced4ddcb4097134ff3c332f xmlns="8274d7a1-a071-4e18-b678-a6aa7eee61f9">
      <Terms xmlns="http://schemas.microsoft.com/office/infopath/2007/PartnerControls"/>
    </lcf76f155ced4ddcb4097134ff3c332f>
    <TaxCatchAll xmlns="0a697e63-b0ed-4250-a5cf-b4e94d27880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E97942A8074374AA07030DE62E7BE57" ma:contentTypeVersion="11" ma:contentTypeDescription="Luo uusi asiakirja." ma:contentTypeScope="" ma:versionID="7b6ed0feb7a1a4c657183c2a1b1b2230">
  <xsd:schema xmlns:xsd="http://www.w3.org/2001/XMLSchema" xmlns:xs="http://www.w3.org/2001/XMLSchema" xmlns:p="http://schemas.microsoft.com/office/2006/metadata/properties" xmlns:ns2="8274d7a1-a071-4e18-b678-a6aa7eee61f9" xmlns:ns3="0a697e63-b0ed-4250-a5cf-b4e94d27880b" targetNamespace="http://schemas.microsoft.com/office/2006/metadata/properties" ma:root="true" ma:fieldsID="9ba368824be11b45f4bd2815428674ac" ns2:_="" ns3:_="">
    <xsd:import namespace="8274d7a1-a071-4e18-b678-a6aa7eee61f9"/>
    <xsd:import namespace="0a697e63-b0ed-4250-a5cf-b4e94d27880b"/>
    <xsd:element name="properties">
      <xsd:complexType>
        <xsd:sequence>
          <xsd:element name="documentManagement">
            <xsd:complexType>
              <xsd:all>
                <xsd:element ref="ns2:Luokk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74d7a1-a071-4e18-b678-a6aa7eee61f9" elementFormDefault="qualified">
    <xsd:import namespace="http://schemas.microsoft.com/office/2006/documentManagement/types"/>
    <xsd:import namespace="http://schemas.microsoft.com/office/infopath/2007/PartnerControls"/>
    <xsd:element name="Luokka" ma:index="8" nillable="true" ma:displayName="Luokka" ma:format="Dropdown" ma:internalName="Luokka">
      <xsd:simpleType>
        <xsd:restriction base="dms:Text">
          <xsd:maxLength value="255"/>
        </xsd:restriction>
      </xsd:simpleType>
    </xsd:element>
    <xsd:element name="MediaServiceAutoKeyPoints" ma:index="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Metadata" ma:index="1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4" nillable="true" ma:taxonomy="true" ma:internalName="lcf76f155ced4ddcb4097134ff3c332f" ma:taxonomyFieldName="MediaServiceImageTags" ma:displayName="Kuvien tunnisteet" ma:readOnly="false" ma:fieldId="{5cf76f15-5ced-4ddc-b409-7134ff3c332f}" ma:taxonomyMulti="true" ma:sspId="b1e32b68-1672-41d4-9223-6197b65f45d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697e63-b0ed-4250-a5cf-b4e94d27880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Luokituksen Kaikki-sarake" ma:hidden="true" ma:list="{2aee9a43-dd74-4b92-8037-ed53f4b56af6}" ma:internalName="TaxCatchAll" ma:showField="CatchAllData" ma:web="0a697e63-b0ed-4250-a5cf-b4e94d2788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BAE8435-E954-49B9-8F63-30945D96456A}">
  <ds:schemaRefs>
    <ds:schemaRef ds:uri="http://schemas.microsoft.com/office/2006/metadata/properties"/>
    <ds:schemaRef ds:uri="http://schemas.microsoft.com/office/infopath/2007/PartnerControls"/>
    <ds:schemaRef ds:uri="caebd4ce-078f-47b6-ba3a-78e7681a1961"/>
    <ds:schemaRef ds:uri="c0b20b4d-c123-44c8-84d9-c4e1dcf04f3d"/>
    <ds:schemaRef ds:uri="8d7e8dc2-a6ef-437d-914d-7a988e29b467"/>
    <ds:schemaRef ds:uri="a8f8a427-8c6f-4911-9b7f-ea8ab5e811a7"/>
    <ds:schemaRef ds:uri="8274d7a1-a071-4e18-b678-a6aa7eee61f9"/>
    <ds:schemaRef ds:uri="0a697e63-b0ed-4250-a5cf-b4e94d27880b"/>
  </ds:schemaRefs>
</ds:datastoreItem>
</file>

<file path=customXml/itemProps2.xml><?xml version="1.0" encoding="utf-8"?>
<ds:datastoreItem xmlns:ds="http://schemas.openxmlformats.org/officeDocument/2006/customXml" ds:itemID="{D8C88044-9354-46A7-A9F2-53A9DD4B77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74d7a1-a071-4e18-b678-a6aa7eee61f9"/>
    <ds:schemaRef ds:uri="0a697e63-b0ed-4250-a5cf-b4e94d2788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2484848-AB04-40AF-9629-DB5766A3B9F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948</TotalTime>
  <Words>787</Words>
  <Application>Microsoft Office PowerPoint</Application>
  <PresentationFormat>Laajakuva</PresentationFormat>
  <Paragraphs>158</Paragraphs>
  <Slides>16</Slides>
  <Notes>13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19" baseType="lpstr">
      <vt:lpstr>Aptos</vt:lpstr>
      <vt:lpstr>Arial</vt:lpstr>
      <vt:lpstr>1_Kaarea PPT</vt:lpstr>
      <vt:lpstr>Yhdessä kaikki on paremmin</vt:lpstr>
      <vt:lpstr>PowerPoint-esitys</vt:lpstr>
      <vt:lpstr>Omistaja-asiakkaat </vt:lpstr>
      <vt:lpstr>Arvomme</vt:lpstr>
      <vt:lpstr>Vastuullisuus</vt:lpstr>
      <vt:lpstr>Ruokapalvelut</vt:lpstr>
      <vt:lpstr>Kaarean ruokapalvelut</vt:lpstr>
      <vt:lpstr>Elintarvikehankintojen nykytilanne</vt:lpstr>
      <vt:lpstr>Elintarvikehankintojen tavoitetilanne</vt:lpstr>
      <vt:lpstr>Lähi-, luomu ja pientuottajien elintarvikkeet DPS</vt:lpstr>
      <vt:lpstr>Lähi-, luomu ja pientuottajien elintarvikkeet DPS</vt:lpstr>
      <vt:lpstr>Lähi-, luomu ja pientuottajien elintarvikkeet DPS</vt:lpstr>
      <vt:lpstr>Lähi-, luomu ja pientuottajien elintarvikkeet DPS</vt:lpstr>
      <vt:lpstr>Lähi-, luomu ja pientuottajien elintarvikkeet DPS</vt:lpstr>
      <vt:lpstr>Lähi-, luomu ja pientuottajien elintarvikkeet DPS</vt:lpstr>
      <vt:lpstr>Kiitos!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cp:lastModifiedBy>Heikkilä Ari</cp:lastModifiedBy>
  <cp:revision>17</cp:revision>
  <dcterms:created xsi:type="dcterms:W3CDTF">2024-05-20T05:23:47Z</dcterms:created>
  <dcterms:modified xsi:type="dcterms:W3CDTF">2024-10-10T11:14:15Z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0x0101008E97942A8074374AA07030DE62E7BE57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bool>false</vt:bool>
  </property>
  <property fmtid="{D5CDD505-2E9C-101B-9397-08002B2CF9AE}" pid="10" name="GUID">
    <vt:lpwstr>71406bdf-b66b-4321-aa51-7f0d734ebb36</vt:lpwstr>
  </property>
  <property fmtid="{D5CDD505-2E9C-101B-9397-08002B2CF9AE}" pid="11" name="MSIP_Label_defa4170-0d19-0005-0004-bc88714345d2_Enabled">
    <vt:lpwstr>true</vt:lpwstr>
  </property>
  <property fmtid="{D5CDD505-2E9C-101B-9397-08002B2CF9AE}" pid="12" name="MSIP_Label_defa4170-0d19-0005-0004-bc88714345d2_SetDate">
    <vt:lpwstr>2024-10-07T06:41:09Z</vt:lpwstr>
  </property>
  <property fmtid="{D5CDD505-2E9C-101B-9397-08002B2CF9AE}" pid="13" name="MSIP_Label_defa4170-0d19-0005-0004-bc88714345d2_Method">
    <vt:lpwstr>Standard</vt:lpwstr>
  </property>
  <property fmtid="{D5CDD505-2E9C-101B-9397-08002B2CF9AE}" pid="14" name="MSIP_Label_defa4170-0d19-0005-0004-bc88714345d2_Name">
    <vt:lpwstr>defa4170-0d19-0005-0004-bc88714345d2</vt:lpwstr>
  </property>
  <property fmtid="{D5CDD505-2E9C-101B-9397-08002B2CF9AE}" pid="15" name="MSIP_Label_defa4170-0d19-0005-0004-bc88714345d2_SiteId">
    <vt:lpwstr>0df2eee9-9404-471a-8a7b-20619c508d0b</vt:lpwstr>
  </property>
  <property fmtid="{D5CDD505-2E9C-101B-9397-08002B2CF9AE}" pid="16" name="MSIP_Label_defa4170-0d19-0005-0004-bc88714345d2_ActionId">
    <vt:lpwstr>531e837e-15b0-47e2-828c-a41e83defaef</vt:lpwstr>
  </property>
  <property fmtid="{D5CDD505-2E9C-101B-9397-08002B2CF9AE}" pid="17" name="MSIP_Label_defa4170-0d19-0005-0004-bc88714345d2_ContentBits">
    <vt:lpwstr>0</vt:lpwstr>
  </property>
</Properties>
</file>