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3" r:id="rId31"/>
    <p:sldId id="282" r:id="rId32"/>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FFF8"/>
    <a:srgbClr val="188573"/>
    <a:srgbClr val="2E5C6B"/>
    <a:srgbClr val="8CF28C"/>
    <a:srgbClr val="50ABBF"/>
    <a:srgbClr val="49BF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954" autoAdjust="0"/>
  </p:normalViewPr>
  <p:slideViewPr>
    <p:cSldViewPr snapToGrid="0">
      <p:cViewPr varScale="1">
        <p:scale>
          <a:sx n="69" d="100"/>
          <a:sy n="69" d="100"/>
        </p:scale>
        <p:origin x="21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li-Matti Virtanen" userId="1ecc827b-d42d-4a35-9b74-61f5afcf55b8" providerId="ADAL" clId="{CD884D2A-D94B-4C85-ACAE-50AB31EEF7A4}"/>
    <pc:docChg chg="undo custSel modSld">
      <pc:chgData name="Veli-Matti Virtanen" userId="1ecc827b-d42d-4a35-9b74-61f5afcf55b8" providerId="ADAL" clId="{CD884D2A-D94B-4C85-ACAE-50AB31EEF7A4}" dt="2024-06-18T14:47:33.544" v="16709" actId="20577"/>
      <pc:docMkLst>
        <pc:docMk/>
      </pc:docMkLst>
      <pc:sldChg chg="modNotesTx">
        <pc:chgData name="Veli-Matti Virtanen" userId="1ecc827b-d42d-4a35-9b74-61f5afcf55b8" providerId="ADAL" clId="{CD884D2A-D94B-4C85-ACAE-50AB31EEF7A4}" dt="2024-06-18T13:46:48.140" v="14604" actId="20577"/>
        <pc:sldMkLst>
          <pc:docMk/>
          <pc:sldMk cId="4057908351" sldId="261"/>
        </pc:sldMkLst>
      </pc:sldChg>
      <pc:sldChg chg="modNotesTx">
        <pc:chgData name="Veli-Matti Virtanen" userId="1ecc827b-d42d-4a35-9b74-61f5afcf55b8" providerId="ADAL" clId="{CD884D2A-D94B-4C85-ACAE-50AB31EEF7A4}" dt="2024-06-18T13:50:35.435" v="14879" actId="20577"/>
        <pc:sldMkLst>
          <pc:docMk/>
          <pc:sldMk cId="4074067000" sldId="262"/>
        </pc:sldMkLst>
      </pc:sldChg>
      <pc:sldChg chg="modNotesTx">
        <pc:chgData name="Veli-Matti Virtanen" userId="1ecc827b-d42d-4a35-9b74-61f5afcf55b8" providerId="ADAL" clId="{CD884D2A-D94B-4C85-ACAE-50AB31EEF7A4}" dt="2024-06-14T13:47:54.203" v="7774" actId="20577"/>
        <pc:sldMkLst>
          <pc:docMk/>
          <pc:sldMk cId="2952536193" sldId="266"/>
        </pc:sldMkLst>
      </pc:sldChg>
      <pc:sldChg chg="modNotesTx">
        <pc:chgData name="Veli-Matti Virtanen" userId="1ecc827b-d42d-4a35-9b74-61f5afcf55b8" providerId="ADAL" clId="{CD884D2A-D94B-4C85-ACAE-50AB31EEF7A4}" dt="2024-06-18T13:54:31.274" v="15056" actId="20577"/>
        <pc:sldMkLst>
          <pc:docMk/>
          <pc:sldMk cId="4159369634" sldId="267"/>
        </pc:sldMkLst>
      </pc:sldChg>
      <pc:sldChg chg="modNotesTx">
        <pc:chgData name="Veli-Matti Virtanen" userId="1ecc827b-d42d-4a35-9b74-61f5afcf55b8" providerId="ADAL" clId="{CD884D2A-D94B-4C85-ACAE-50AB31EEF7A4}" dt="2024-06-18T13:55:16.922" v="15155" actId="20577"/>
        <pc:sldMkLst>
          <pc:docMk/>
          <pc:sldMk cId="370345770" sldId="268"/>
        </pc:sldMkLst>
      </pc:sldChg>
      <pc:sldChg chg="modNotesTx">
        <pc:chgData name="Veli-Matti Virtanen" userId="1ecc827b-d42d-4a35-9b74-61f5afcf55b8" providerId="ADAL" clId="{CD884D2A-D94B-4C85-ACAE-50AB31EEF7A4}" dt="2024-06-18T13:57:20.187" v="15403" actId="20577"/>
        <pc:sldMkLst>
          <pc:docMk/>
          <pc:sldMk cId="3147039058" sldId="269"/>
        </pc:sldMkLst>
      </pc:sldChg>
      <pc:sldChg chg="modSp mod modNotesTx">
        <pc:chgData name="Veli-Matti Virtanen" userId="1ecc827b-d42d-4a35-9b74-61f5afcf55b8" providerId="ADAL" clId="{CD884D2A-D94B-4C85-ACAE-50AB31EEF7A4}" dt="2024-06-18T13:59:38.570" v="15567" actId="6549"/>
        <pc:sldMkLst>
          <pc:docMk/>
          <pc:sldMk cId="1952746678" sldId="270"/>
        </pc:sldMkLst>
        <pc:spChg chg="mod">
          <ac:chgData name="Veli-Matti Virtanen" userId="1ecc827b-d42d-4a35-9b74-61f5afcf55b8" providerId="ADAL" clId="{CD884D2A-D94B-4C85-ACAE-50AB31EEF7A4}" dt="2024-06-14T13:20:54.599" v="4795" actId="20577"/>
          <ac:spMkLst>
            <pc:docMk/>
            <pc:sldMk cId="1952746678" sldId="270"/>
            <ac:spMk id="5" creationId="{897FB1DA-95BA-5D0E-8E7E-EDB30688DCA6}"/>
          </ac:spMkLst>
        </pc:spChg>
      </pc:sldChg>
      <pc:sldChg chg="modNotesTx">
        <pc:chgData name="Veli-Matti Virtanen" userId="1ecc827b-d42d-4a35-9b74-61f5afcf55b8" providerId="ADAL" clId="{CD884D2A-D94B-4C85-ACAE-50AB31EEF7A4}" dt="2024-06-18T14:37:30.127" v="15835" actId="6549"/>
        <pc:sldMkLst>
          <pc:docMk/>
          <pc:sldMk cId="3871029945" sldId="272"/>
        </pc:sldMkLst>
      </pc:sldChg>
      <pc:sldChg chg="modSp mod modNotesTx">
        <pc:chgData name="Veli-Matti Virtanen" userId="1ecc827b-d42d-4a35-9b74-61f5afcf55b8" providerId="ADAL" clId="{CD884D2A-D94B-4C85-ACAE-50AB31EEF7A4}" dt="2024-06-18T14:41:59.791" v="16116" actId="20577"/>
        <pc:sldMkLst>
          <pc:docMk/>
          <pc:sldMk cId="3364298769" sldId="273"/>
        </pc:sldMkLst>
        <pc:spChg chg="mod">
          <ac:chgData name="Veli-Matti Virtanen" userId="1ecc827b-d42d-4a35-9b74-61f5afcf55b8" providerId="ADAL" clId="{CD884D2A-D94B-4C85-ACAE-50AB31EEF7A4}" dt="2024-06-17T11:35:06.761" v="9544" actId="20577"/>
          <ac:spMkLst>
            <pc:docMk/>
            <pc:sldMk cId="3364298769" sldId="273"/>
            <ac:spMk id="2" creationId="{6757D844-4ABC-6D4C-6669-ACA6FC757082}"/>
          </ac:spMkLst>
        </pc:spChg>
      </pc:sldChg>
      <pc:sldChg chg="modNotesTx">
        <pc:chgData name="Veli-Matti Virtanen" userId="1ecc827b-d42d-4a35-9b74-61f5afcf55b8" providerId="ADAL" clId="{CD884D2A-D94B-4C85-ACAE-50AB31EEF7A4}" dt="2024-06-18T14:45:55.568" v="16601" actId="20577"/>
        <pc:sldMkLst>
          <pc:docMk/>
          <pc:sldMk cId="4244594506" sldId="275"/>
        </pc:sldMkLst>
      </pc:sldChg>
      <pc:sldChg chg="modNotesTx">
        <pc:chgData name="Veli-Matti Virtanen" userId="1ecc827b-d42d-4a35-9b74-61f5afcf55b8" providerId="ADAL" clId="{CD884D2A-D94B-4C85-ACAE-50AB31EEF7A4}" dt="2024-06-18T14:47:33.544" v="16709" actId="20577"/>
        <pc:sldMkLst>
          <pc:docMk/>
          <pc:sldMk cId="4004693480" sldId="277"/>
        </pc:sldMkLst>
      </pc:sldChg>
      <pc:sldChg chg="modNotesTx">
        <pc:chgData name="Veli-Matti Virtanen" userId="1ecc827b-d42d-4a35-9b74-61f5afcf55b8" providerId="ADAL" clId="{CD884D2A-D94B-4C85-ACAE-50AB31EEF7A4}" dt="2024-06-17T13:18:05.008" v="13269" actId="20577"/>
        <pc:sldMkLst>
          <pc:docMk/>
          <pc:sldMk cId="3750241743" sldId="278"/>
        </pc:sldMkLst>
      </pc:sldChg>
      <pc:sldChg chg="modNotesTx">
        <pc:chgData name="Veli-Matti Virtanen" userId="1ecc827b-d42d-4a35-9b74-61f5afcf55b8" providerId="ADAL" clId="{CD884D2A-D94B-4C85-ACAE-50AB31EEF7A4}" dt="2024-06-17T13:18:37.088" v="13304" actId="20577"/>
        <pc:sldMkLst>
          <pc:docMk/>
          <pc:sldMk cId="616102818" sldId="279"/>
        </pc:sldMkLst>
      </pc:sldChg>
    </pc:docChg>
  </pc:docChgLst>
  <pc:docChgLst>
    <pc:chgData name="Leila Timonen" userId="4aaca63a-9d1e-4379-8cf6-c1a748bb81a1" providerId="ADAL" clId="{C23117DE-787F-43F9-9BA5-4373613815BF}"/>
    <pc:docChg chg="undo custSel modSld">
      <pc:chgData name="Leila Timonen" userId="4aaca63a-9d1e-4379-8cf6-c1a748bb81a1" providerId="ADAL" clId="{C23117DE-787F-43F9-9BA5-4373613815BF}" dt="2024-08-19T12:05:51.315" v="1868" actId="20577"/>
      <pc:docMkLst>
        <pc:docMk/>
      </pc:docMkLst>
      <pc:sldChg chg="modNotesTx">
        <pc:chgData name="Leila Timonen" userId="4aaca63a-9d1e-4379-8cf6-c1a748bb81a1" providerId="ADAL" clId="{C23117DE-787F-43F9-9BA5-4373613815BF}" dt="2024-08-19T12:05:51.315" v="1868" actId="20577"/>
        <pc:sldMkLst>
          <pc:docMk/>
          <pc:sldMk cId="2219382926" sldId="256"/>
        </pc:sldMkLst>
      </pc:sldChg>
    </pc:docChg>
  </pc:docChgLst>
  <pc:docChgLst>
    <pc:chgData name="Päivi Suur-Uski" userId="82b9f16b-cb26-4d8c-9d99-702d93511f9b" providerId="ADAL" clId="{A73C7B36-3F54-4BF0-8EF9-F30761D70799}"/>
    <pc:docChg chg="undo custSel modSld">
      <pc:chgData name="Päivi Suur-Uski" userId="82b9f16b-cb26-4d8c-9d99-702d93511f9b" providerId="ADAL" clId="{A73C7B36-3F54-4BF0-8EF9-F30761D70799}" dt="2024-05-08T05:50:05.812" v="1002" actId="20577"/>
      <pc:docMkLst>
        <pc:docMk/>
      </pc:docMkLst>
      <pc:sldChg chg="modNotesTx">
        <pc:chgData name="Päivi Suur-Uski" userId="82b9f16b-cb26-4d8c-9d99-702d93511f9b" providerId="ADAL" clId="{A73C7B36-3F54-4BF0-8EF9-F30761D70799}" dt="2024-05-08T05:33:31.795" v="217" actId="20577"/>
        <pc:sldMkLst>
          <pc:docMk/>
          <pc:sldMk cId="1648305919" sldId="260"/>
        </pc:sldMkLst>
      </pc:sldChg>
      <pc:sldChg chg="modNotesTx">
        <pc:chgData name="Päivi Suur-Uski" userId="82b9f16b-cb26-4d8c-9d99-702d93511f9b" providerId="ADAL" clId="{A73C7B36-3F54-4BF0-8EF9-F30761D70799}" dt="2024-05-02T05:25:26.244" v="166" actId="6549"/>
        <pc:sldMkLst>
          <pc:docMk/>
          <pc:sldMk cId="3802576256" sldId="263"/>
        </pc:sldMkLst>
      </pc:sldChg>
      <pc:sldChg chg="modNotesTx">
        <pc:chgData name="Päivi Suur-Uski" userId="82b9f16b-cb26-4d8c-9d99-702d93511f9b" providerId="ADAL" clId="{A73C7B36-3F54-4BF0-8EF9-F30761D70799}" dt="2024-05-08T05:36:30.279" v="237" actId="20577"/>
        <pc:sldMkLst>
          <pc:docMk/>
          <pc:sldMk cId="65596937" sldId="265"/>
        </pc:sldMkLst>
      </pc:sldChg>
      <pc:sldChg chg="modSp mod">
        <pc:chgData name="Päivi Suur-Uski" userId="82b9f16b-cb26-4d8c-9d99-702d93511f9b" providerId="ADAL" clId="{A73C7B36-3F54-4BF0-8EF9-F30761D70799}" dt="2024-05-02T10:40:28.742" v="193" actId="20577"/>
        <pc:sldMkLst>
          <pc:docMk/>
          <pc:sldMk cId="1952746678" sldId="270"/>
        </pc:sldMkLst>
        <pc:spChg chg="mod">
          <ac:chgData name="Päivi Suur-Uski" userId="82b9f16b-cb26-4d8c-9d99-702d93511f9b" providerId="ADAL" clId="{A73C7B36-3F54-4BF0-8EF9-F30761D70799}" dt="2024-05-02T10:40:28.742" v="193" actId="20577"/>
          <ac:spMkLst>
            <pc:docMk/>
            <pc:sldMk cId="1952746678" sldId="270"/>
            <ac:spMk id="4" creationId="{E9DAD71D-E40C-ECA3-517B-A6961D3910AC}"/>
          </ac:spMkLst>
        </pc:spChg>
        <pc:spChg chg="mod">
          <ac:chgData name="Päivi Suur-Uski" userId="82b9f16b-cb26-4d8c-9d99-702d93511f9b" providerId="ADAL" clId="{A73C7B36-3F54-4BF0-8EF9-F30761D70799}" dt="2024-05-02T10:39:47.740" v="184" actId="20577"/>
          <ac:spMkLst>
            <pc:docMk/>
            <pc:sldMk cId="1952746678" sldId="270"/>
            <ac:spMk id="5" creationId="{897FB1DA-95BA-5D0E-8E7E-EDB30688DCA6}"/>
          </ac:spMkLst>
        </pc:spChg>
      </pc:sldChg>
      <pc:sldChg chg="modNotesTx">
        <pc:chgData name="Päivi Suur-Uski" userId="82b9f16b-cb26-4d8c-9d99-702d93511f9b" providerId="ADAL" clId="{A73C7B36-3F54-4BF0-8EF9-F30761D70799}" dt="2024-05-08T05:39:59.876" v="238"/>
        <pc:sldMkLst>
          <pc:docMk/>
          <pc:sldMk cId="2751394656" sldId="274"/>
        </pc:sldMkLst>
      </pc:sldChg>
      <pc:sldChg chg="modNotesTx">
        <pc:chgData name="Päivi Suur-Uski" userId="82b9f16b-cb26-4d8c-9d99-702d93511f9b" providerId="ADAL" clId="{A73C7B36-3F54-4BF0-8EF9-F30761D70799}" dt="2024-05-08T05:43:03.689" v="401" actId="20577"/>
        <pc:sldMkLst>
          <pc:docMk/>
          <pc:sldMk cId="4244594506" sldId="275"/>
        </pc:sldMkLst>
      </pc:sldChg>
      <pc:sldChg chg="modNotesTx">
        <pc:chgData name="Päivi Suur-Uski" userId="82b9f16b-cb26-4d8c-9d99-702d93511f9b" providerId="ADAL" clId="{A73C7B36-3F54-4BF0-8EF9-F30761D70799}" dt="2024-05-08T05:41:59.034" v="282" actId="20577"/>
        <pc:sldMkLst>
          <pc:docMk/>
          <pc:sldMk cId="3830321664" sldId="276"/>
        </pc:sldMkLst>
      </pc:sldChg>
      <pc:sldChg chg="modNotesTx">
        <pc:chgData name="Päivi Suur-Uski" userId="82b9f16b-cb26-4d8c-9d99-702d93511f9b" providerId="ADAL" clId="{A73C7B36-3F54-4BF0-8EF9-F30761D70799}" dt="2024-05-08T05:50:05.812" v="1002" actId="20577"/>
        <pc:sldMkLst>
          <pc:docMk/>
          <pc:sldMk cId="3750241743" sldId="278"/>
        </pc:sldMkLst>
      </pc:sldChg>
      <pc:sldChg chg="modNotesTx">
        <pc:chgData name="Päivi Suur-Uski" userId="82b9f16b-cb26-4d8c-9d99-702d93511f9b" providerId="ADAL" clId="{A73C7B36-3F54-4BF0-8EF9-F30761D70799}" dt="2024-05-08T05:47:20.330" v="923" actId="20577"/>
        <pc:sldMkLst>
          <pc:docMk/>
          <pc:sldMk cId="616102818" sldId="279"/>
        </pc:sldMkLst>
      </pc:sldChg>
    </pc:docChg>
  </pc:docChgLst>
  <pc:docChgLst>
    <pc:chgData name="Päivi Suur-Uski" userId="82b9f16b-cb26-4d8c-9d99-702d93511f9b" providerId="ADAL" clId="{40BA6035-68A4-49CF-A51F-F46FC7354880}"/>
    <pc:docChg chg="undo custSel modSld">
      <pc:chgData name="Päivi Suur-Uski" userId="82b9f16b-cb26-4d8c-9d99-702d93511f9b" providerId="ADAL" clId="{40BA6035-68A4-49CF-A51F-F46FC7354880}" dt="2024-06-18T08:51:12.551" v="486" actId="20577"/>
      <pc:docMkLst>
        <pc:docMk/>
      </pc:docMkLst>
      <pc:sldChg chg="modNotesTx">
        <pc:chgData name="Päivi Suur-Uski" userId="82b9f16b-cb26-4d8c-9d99-702d93511f9b" providerId="ADAL" clId="{40BA6035-68A4-49CF-A51F-F46FC7354880}" dt="2024-06-18T08:43:20.866" v="349" actId="6549"/>
        <pc:sldMkLst>
          <pc:docMk/>
          <pc:sldMk cId="1648305919" sldId="260"/>
        </pc:sldMkLst>
      </pc:sldChg>
      <pc:sldChg chg="modNotesTx">
        <pc:chgData name="Päivi Suur-Uski" userId="82b9f16b-cb26-4d8c-9d99-702d93511f9b" providerId="ADAL" clId="{40BA6035-68A4-49CF-A51F-F46FC7354880}" dt="2024-06-18T08:44:03.849" v="359" actId="6549"/>
        <pc:sldMkLst>
          <pc:docMk/>
          <pc:sldMk cId="4057908351" sldId="261"/>
        </pc:sldMkLst>
      </pc:sldChg>
      <pc:sldChg chg="modSp mod">
        <pc:chgData name="Päivi Suur-Uski" userId="82b9f16b-cb26-4d8c-9d99-702d93511f9b" providerId="ADAL" clId="{40BA6035-68A4-49CF-A51F-F46FC7354880}" dt="2024-05-08T06:25:43.711" v="337" actId="20577"/>
        <pc:sldMkLst>
          <pc:docMk/>
          <pc:sldMk cId="3147039058" sldId="269"/>
        </pc:sldMkLst>
        <pc:spChg chg="mod">
          <ac:chgData name="Päivi Suur-Uski" userId="82b9f16b-cb26-4d8c-9d99-702d93511f9b" providerId="ADAL" clId="{40BA6035-68A4-49CF-A51F-F46FC7354880}" dt="2024-05-08T06:25:43.711" v="337" actId="20577"/>
          <ac:spMkLst>
            <pc:docMk/>
            <pc:sldMk cId="3147039058" sldId="269"/>
            <ac:spMk id="4" creationId="{6595F460-92F6-89C7-5968-F726DA6EB69D}"/>
          </ac:spMkLst>
        </pc:spChg>
      </pc:sldChg>
      <pc:sldChg chg="modNotesTx">
        <pc:chgData name="Päivi Suur-Uski" userId="82b9f16b-cb26-4d8c-9d99-702d93511f9b" providerId="ADAL" clId="{40BA6035-68A4-49CF-A51F-F46FC7354880}" dt="2024-06-18T08:51:12.551" v="486" actId="20577"/>
        <pc:sldMkLst>
          <pc:docMk/>
          <pc:sldMk cId="3364298769"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DD7146-BC94-41A0-8AEC-A3DECFD0941E}" type="datetimeFigureOut">
              <a:rPr lang="fi-FI" smtClean="0"/>
              <a:t>19.8.2024</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E74022-F29C-4A07-B7E2-616BF4F143F0}" type="slidenum">
              <a:rPr lang="fi-FI" smtClean="0"/>
              <a:t>‹#›</a:t>
            </a:fld>
            <a:endParaRPr lang="fi-FI"/>
          </a:p>
        </p:txBody>
      </p:sp>
    </p:spTree>
    <p:extLst>
      <p:ext uri="{BB962C8B-B14F-4D97-AF65-F5344CB8AC3E}">
        <p14:creationId xmlns:p14="http://schemas.microsoft.com/office/powerpoint/2010/main" val="2511096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udiovisual.ec.europa.eu/en/event/57612"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ea.europa.eu/fi/themes/climat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Tietoa Onko energiaa? –aineistosta:</a:t>
            </a:r>
          </a:p>
          <a:p>
            <a:pPr marL="171450" indent="-171450">
              <a:buFontTx/>
              <a:buChar char="-"/>
            </a:pPr>
            <a:r>
              <a:rPr lang="fi-FI" dirty="0"/>
              <a:t>Tämä on laadittu nuorille, joille itsenäinen asuminen on tulossa ajankohtaiseksi sekä jo ensimmäiseen omaan kotiin muuttaneille.</a:t>
            </a:r>
          </a:p>
          <a:p>
            <a:pPr marL="171450" indent="-171450">
              <a:buFontTx/>
              <a:buChar char="-"/>
            </a:pPr>
            <a:r>
              <a:rPr lang="fi-FI" dirty="0"/>
              <a:t>Aineisto ohjaa pohtimaan omia energiankulutustottumuksia:</a:t>
            </a:r>
          </a:p>
          <a:p>
            <a:pPr marL="628650" lvl="1" indent="-171450">
              <a:buFontTx/>
              <a:buChar char="-"/>
            </a:pPr>
            <a:r>
              <a:rPr lang="fi-FI" dirty="0"/>
              <a:t>hahmottamaan, kuinka paljon erilaiset kodin laitteet kuluttavat sähköä</a:t>
            </a:r>
          </a:p>
          <a:p>
            <a:pPr marL="628650" lvl="1" indent="-171450">
              <a:buFontTx/>
              <a:buChar char="-"/>
            </a:pPr>
            <a:r>
              <a:rPr lang="fi-FI" dirty="0"/>
              <a:t>miten energiaa voi säästää ja miksi se on tärkeää</a:t>
            </a:r>
          </a:p>
          <a:p>
            <a:pPr marL="628650" lvl="1" indent="-171450">
              <a:buFontTx/>
              <a:buChar char="-"/>
            </a:pPr>
            <a:r>
              <a:rPr lang="fi-FI" dirty="0"/>
              <a:t>mistä sähkölasku koostuu ja millaisia sopimustyyppejä on tarjolla</a:t>
            </a:r>
          </a:p>
          <a:p>
            <a:pPr marL="628650" lvl="1" indent="-171450">
              <a:buFontTx/>
              <a:buChar char="-"/>
            </a:pPr>
            <a:endParaRPr lang="fi-FI" dirty="0"/>
          </a:p>
          <a:p>
            <a:pPr marL="0" lvl="0" indent="0">
              <a:buFontTx/>
              <a:buNone/>
            </a:pPr>
            <a:r>
              <a:rPr lang="fi-FI" dirty="0"/>
              <a:t>Aineistoa voi hyödyntää mm. opetuksessa, kestävän kehityksen ja energiansäästön tietoiskuissa esimerkiksi opiskelijajärjestöjen koulutuksissa tai harrastustoiminnassa, nuorten itsenäisen asumisen ja talouden </a:t>
            </a:r>
            <a:r>
              <a:rPr lang="fi-FI"/>
              <a:t>hallinnan ohjauksessa.</a:t>
            </a:r>
          </a:p>
          <a:p>
            <a:pPr marL="0" lvl="0" indent="0">
              <a:buFontTx/>
              <a:buNone/>
            </a:pPr>
            <a:r>
              <a:rPr lang="fi-FI"/>
              <a:t>  </a:t>
            </a:r>
            <a:endParaRPr lang="fi-FI" dirty="0"/>
          </a:p>
          <a:p>
            <a:pPr marL="0" lvl="0" indent="0">
              <a:buFontTx/>
              <a:buNone/>
            </a:pPr>
            <a:r>
              <a:rPr lang="fi-FI" dirty="0"/>
              <a:t>Aineiston on laatinut valtion kestävän kehityksen yhtiö Motiva, ja sen on rahoittanut kuluttajien energianeuvontaa rahoittava Energiavirasto.</a:t>
            </a:r>
          </a:p>
          <a:p>
            <a:pPr marL="0" lvl="0" indent="0">
              <a:buFontTx/>
              <a:buNone/>
            </a:pPr>
            <a:r>
              <a:rPr lang="fi-FI" dirty="0"/>
              <a:t>Maksutonta energianeuvontaa saa Motivasta ja alueellisilta energianeuvojilta: www.motiva.fi/energianeuvonta</a:t>
            </a:r>
          </a:p>
          <a:p>
            <a:pPr marL="0" lvl="0" indent="0">
              <a:buFontTx/>
              <a:buNone/>
            </a:pPr>
            <a:endParaRPr lang="fi-FI" dirty="0"/>
          </a:p>
        </p:txBody>
      </p:sp>
      <p:sp>
        <p:nvSpPr>
          <p:cNvPr id="4" name="Dian numeron paikkamerkki 3"/>
          <p:cNvSpPr>
            <a:spLocks noGrp="1"/>
          </p:cNvSpPr>
          <p:nvPr>
            <p:ph type="sldNum" sz="quarter" idx="5"/>
          </p:nvPr>
        </p:nvSpPr>
        <p:spPr/>
        <p:txBody>
          <a:bodyPr/>
          <a:lstStyle/>
          <a:p>
            <a:fld id="{DFE74022-F29C-4A07-B7E2-616BF4F143F0}" type="slidenum">
              <a:rPr lang="fi-FI" smtClean="0"/>
              <a:t>1</a:t>
            </a:fld>
            <a:endParaRPr lang="fi-FI"/>
          </a:p>
        </p:txBody>
      </p:sp>
    </p:spTree>
    <p:extLst>
      <p:ext uri="{BB962C8B-B14F-4D97-AF65-F5344CB8AC3E}">
        <p14:creationId xmlns:p14="http://schemas.microsoft.com/office/powerpoint/2010/main" val="2207355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Sähkön kulutus on suurinta arkena aamuisin, kun ihmiset heräävät ja valmistautuvat töihin tai kouluun lähtöön, sekä iltaisin, kun ihmiset ovat palanneet kotiin ja aloittavat kodin askareet kuten ruuan laiton ja kodinhoidon.</a:t>
            </a:r>
          </a:p>
          <a:p>
            <a:endParaRPr lang="fi-FI" dirty="0"/>
          </a:p>
          <a:p>
            <a:r>
              <a:rPr lang="fi-FI" dirty="0"/>
              <a:t>Näinä korkean sähkönkulutuksen hetkinä myös sähkön hinta on kaikkein kalleinta. Edullisinta sähkö on vastaavasti öisin ja viikonloppuisin, kun sähkön kulutus on pienempää. </a:t>
            </a:r>
          </a:p>
          <a:p>
            <a:endParaRPr lang="fi-FI" dirty="0"/>
          </a:p>
          <a:p>
            <a:r>
              <a:rPr lang="fi-FI" dirty="0"/>
              <a:t>Sähkönkulutuksen siirtäminen pois huippukulutustunneilta on monella tapaa järkevää. Sähkön kuluttuja saa sähköä halvempaan hintaan, ja tällä on positiivinen vaikutus myös energian tuotantoon ja jakeluun. </a:t>
            </a:r>
          </a:p>
          <a:p>
            <a:endParaRPr lang="fi-FI" dirty="0"/>
          </a:p>
          <a:p>
            <a:r>
              <a:rPr lang="fi-FI" dirty="0"/>
              <a:t>Sähkön hinnan seuranta on helppoa, ja siihen on tarjolla useita vaihtoehtoja. Sähkön hintaa voidaan tarkastella tuntitasolla esimerkiksi </a:t>
            </a:r>
            <a:r>
              <a:rPr lang="fi-FI" dirty="0" err="1"/>
              <a:t>Fingridin</a:t>
            </a:r>
            <a:r>
              <a:rPr lang="fi-FI" dirty="0"/>
              <a:t> Tuntihinta-sovelluksesta tai sähköyhtiön tarjoamista palveluista. </a:t>
            </a:r>
          </a:p>
        </p:txBody>
      </p:sp>
      <p:sp>
        <p:nvSpPr>
          <p:cNvPr id="4" name="Slide Number Placeholder 3"/>
          <p:cNvSpPr>
            <a:spLocks noGrp="1"/>
          </p:cNvSpPr>
          <p:nvPr>
            <p:ph type="sldNum" sz="quarter" idx="5"/>
          </p:nvPr>
        </p:nvSpPr>
        <p:spPr/>
        <p:txBody>
          <a:bodyPr/>
          <a:lstStyle/>
          <a:p>
            <a:fld id="{DFE74022-F29C-4A07-B7E2-616BF4F143F0}" type="slidenum">
              <a:rPr lang="fi-FI" smtClean="0"/>
              <a:t>12</a:t>
            </a:fld>
            <a:endParaRPr lang="fi-FI"/>
          </a:p>
        </p:txBody>
      </p:sp>
    </p:spTree>
    <p:extLst>
      <p:ext uri="{BB962C8B-B14F-4D97-AF65-F5344CB8AC3E}">
        <p14:creationId xmlns:p14="http://schemas.microsoft.com/office/powerpoint/2010/main" val="1953194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Sähkönkäytön siirtäminen pois näiltä korkean kulutuksen tunneilta ei tarkoita sitä, että arjen pitäisi hankaloitua:</a:t>
            </a:r>
          </a:p>
          <a:p>
            <a:r>
              <a:rPr lang="fi-FI" dirty="0"/>
              <a:t>Kodinkoneissa on poikkeuksetta tarjolla erilaisia ajastustoimenpiteitä, minkä avulla laitteiden käynnistämistä voidaan ajoittaa.</a:t>
            </a:r>
          </a:p>
          <a:p>
            <a:r>
              <a:rPr lang="fi-FI" dirty="0"/>
              <a:t>Modernit kodinkoneet tai lämmityslaitteet osaavat lukea pörssisähkön hintaa, ja ajoittaa sähkönkulutusta automaattisesti edullisimmille, eli kaikkein pienimmän kulutuksen tunneille.</a:t>
            </a:r>
          </a:p>
          <a:p>
            <a:endParaRPr lang="fi-FI" b="1" dirty="0"/>
          </a:p>
          <a:p>
            <a:r>
              <a:rPr lang="fi-FI" b="0" dirty="0"/>
              <a:t>Oppilaat voivat pohtia tai tarkastella, mitä laitteita oppilaiden kotona voidaan ajastaa? Hyödynnetäänkö laitteiden ajastustoimintoja arjessa?</a:t>
            </a:r>
          </a:p>
        </p:txBody>
      </p:sp>
      <p:sp>
        <p:nvSpPr>
          <p:cNvPr id="4" name="Slide Number Placeholder 3"/>
          <p:cNvSpPr>
            <a:spLocks noGrp="1"/>
          </p:cNvSpPr>
          <p:nvPr>
            <p:ph type="sldNum" sz="quarter" idx="5"/>
          </p:nvPr>
        </p:nvSpPr>
        <p:spPr/>
        <p:txBody>
          <a:bodyPr/>
          <a:lstStyle/>
          <a:p>
            <a:fld id="{DFE74022-F29C-4A07-B7E2-616BF4F143F0}" type="slidenum">
              <a:rPr lang="fi-FI" smtClean="0"/>
              <a:t>13</a:t>
            </a:fld>
            <a:endParaRPr lang="fi-FI"/>
          </a:p>
        </p:txBody>
      </p:sp>
    </p:spTree>
    <p:extLst>
      <p:ext uri="{BB962C8B-B14F-4D97-AF65-F5344CB8AC3E}">
        <p14:creationId xmlns:p14="http://schemas.microsoft.com/office/powerpoint/2010/main" val="2427283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Jokaisessa kodissa pitää olla sähkösopimus. Joissain vuokrakodeissa tai opiskelija-asuntoloissa sähkö maksetaan osana vuokraa.</a:t>
            </a:r>
          </a:p>
          <a:p>
            <a:endParaRPr lang="fi-FI" dirty="0"/>
          </a:p>
          <a:p>
            <a:r>
              <a:rPr lang="fi-FI" dirty="0"/>
              <a:t>Suomessa on perinteisesti tarjottu kolmea erilaista sähkösopimusmallia:</a:t>
            </a:r>
          </a:p>
          <a:p>
            <a:r>
              <a:rPr lang="fi-FI" b="1" dirty="0"/>
              <a:t>Pörssisähkösopimuksessa</a:t>
            </a:r>
            <a:r>
              <a:rPr lang="fi-FI" dirty="0"/>
              <a:t> hinta vaihtelee joka tunnilla, mikä mahdollistaa kulutuksen siirtämisen edullisimmille tunneille. </a:t>
            </a:r>
          </a:p>
          <a:p>
            <a:endParaRPr lang="fi-FI" b="1" dirty="0"/>
          </a:p>
          <a:p>
            <a:r>
              <a:rPr lang="fi-FI" b="1" dirty="0"/>
              <a:t>Kiinteähintaisessa sähkösopimuksessa </a:t>
            </a:r>
            <a:r>
              <a:rPr lang="fi-FI" dirty="0"/>
              <a:t>sähkön hinta pysyy koko samana koko sopimusjakson ajan, mikä on tyypillisesti yhden tai kaksi vuotta. Tämä </a:t>
            </a:r>
            <a:r>
              <a:rPr lang="fi-FI" dirty="0" err="1"/>
              <a:t>sopmus</a:t>
            </a:r>
            <a:r>
              <a:rPr lang="fi-FI" dirty="0"/>
              <a:t> on kuluttajan näkökulmasta helppo vaihtoehto, koska sähkön hinta on aina sama, mutta kiinteähintaiset sähkösopimukset ovat tyypillisesti pörssisähkösopimusta kalliimpia.</a:t>
            </a:r>
          </a:p>
          <a:p>
            <a:endParaRPr lang="fi-FI" b="1" dirty="0"/>
          </a:p>
          <a:p>
            <a:r>
              <a:rPr lang="fi-FI" b="1" dirty="0"/>
              <a:t>Toistaiseksi voimassa olevassa sähkösopimuksessa </a:t>
            </a:r>
            <a:r>
              <a:rPr lang="fi-FI" dirty="0"/>
              <a:t>sähkön hinta pysyy samana, mutta sähkön myyjä voi muuttaa sähkön hintaa kuukauden varoitusajalla. Sähkön hinta voi muuttua esimerkiksi neljä kertaa vuodessa. </a:t>
            </a:r>
          </a:p>
          <a:p>
            <a:endParaRPr lang="fi-FI" b="0" dirty="0"/>
          </a:p>
          <a:p>
            <a:r>
              <a:rPr lang="fi-FI" b="0" dirty="0"/>
              <a:t>Voit kysyä oppilailta vastaamaan viittaamalla, kuinka moni tietää millainen sähkösopimus heidän kotonaan on käytössä?</a:t>
            </a:r>
          </a:p>
        </p:txBody>
      </p:sp>
      <p:sp>
        <p:nvSpPr>
          <p:cNvPr id="4" name="Slide Number Placeholder 3"/>
          <p:cNvSpPr>
            <a:spLocks noGrp="1"/>
          </p:cNvSpPr>
          <p:nvPr>
            <p:ph type="sldNum" sz="quarter" idx="5"/>
          </p:nvPr>
        </p:nvSpPr>
        <p:spPr/>
        <p:txBody>
          <a:bodyPr/>
          <a:lstStyle/>
          <a:p>
            <a:fld id="{DFE74022-F29C-4A07-B7E2-616BF4F143F0}" type="slidenum">
              <a:rPr lang="fi-FI" smtClean="0"/>
              <a:t>14</a:t>
            </a:fld>
            <a:endParaRPr lang="fi-FI"/>
          </a:p>
        </p:txBody>
      </p:sp>
    </p:spTree>
    <p:extLst>
      <p:ext uri="{BB962C8B-B14F-4D97-AF65-F5344CB8AC3E}">
        <p14:creationId xmlns:p14="http://schemas.microsoft.com/office/powerpoint/2010/main" val="3919105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Kotitaloudet saavat kotiinsa kaksi sähkölaskua. </a:t>
            </a:r>
          </a:p>
          <a:p>
            <a:endParaRPr lang="fi-FI" b="1"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b="1" dirty="0"/>
              <a:t>Sähkönmyyntilasku </a:t>
            </a:r>
            <a:r>
              <a:rPr lang="fi-FI" dirty="0"/>
              <a:t>koostuu kiinteästä kuukausimaksusta sekä sähköenergian hinnasta, mikä määräytyy sähkön kulutuksen sekä voimassa olevan sähkösopimuksen perusteella. </a:t>
            </a:r>
          </a:p>
          <a:p>
            <a:pPr marL="0" marR="0" lvl="0" indent="0" algn="l" defTabSz="914400" rtl="0" eaLnBrk="1" fontAlgn="auto" latinLnBrk="0" hangingPunct="1">
              <a:lnSpc>
                <a:spcPct val="100000"/>
              </a:lnSpc>
              <a:spcBef>
                <a:spcPts val="0"/>
              </a:spcBef>
              <a:spcAft>
                <a:spcPts val="0"/>
              </a:spcAft>
              <a:buClrTx/>
              <a:buSzTx/>
              <a:buFontTx/>
              <a:buNone/>
              <a:tabLst/>
              <a:defRPr/>
            </a:pPr>
            <a:r>
              <a:rPr lang="fi-FI" dirty="0"/>
              <a:t>Tarjolla olevia sähkösopimuksia sekä sähkön toimittajia voi kilpailuttaa vapaasti, eli kotitaloudet voivat itse valita haluamansa sähkösopimuksen, kuten pörssisähkösopimuksen tai määräaikaisen sähkösopimuksen, haluamaltaan toimijalta. </a:t>
            </a:r>
          </a:p>
          <a:p>
            <a:endParaRPr lang="fi-FI" dirty="0"/>
          </a:p>
          <a:p>
            <a:r>
              <a:rPr lang="fi-FI" b="1" dirty="0"/>
              <a:t>Sähkönsiirtolasku</a:t>
            </a:r>
            <a:r>
              <a:rPr lang="fi-FI" dirty="0"/>
              <a:t> sisältää kiinteän perusmaksun, sekä kulutuksen perusteella laskutettavan siirtomaksun ja sähköveron. Perusmaksu ja siirtomaksu pysyvät samanhintaisena, eli ne ovat ennalta määrätyn suuruisia. </a:t>
            </a:r>
          </a:p>
          <a:p>
            <a:r>
              <a:rPr lang="fi-FI" dirty="0"/>
              <a:t>Hinnoittelusta vastaa paikallisten sähköverkkojen haltija, eli jakeluverkkoyhtiö. Jakeluverkkoyhtiö määräytyy asuinpaikan perusteella, eikä sitä voi kilpailuttaa. </a:t>
            </a:r>
          </a:p>
          <a:p>
            <a:endParaRPr lang="fi-FI" dirty="0"/>
          </a:p>
        </p:txBody>
      </p:sp>
      <p:sp>
        <p:nvSpPr>
          <p:cNvPr id="4" name="Slide Number Placeholder 3"/>
          <p:cNvSpPr>
            <a:spLocks noGrp="1"/>
          </p:cNvSpPr>
          <p:nvPr>
            <p:ph type="sldNum" sz="quarter" idx="5"/>
          </p:nvPr>
        </p:nvSpPr>
        <p:spPr/>
        <p:txBody>
          <a:bodyPr/>
          <a:lstStyle/>
          <a:p>
            <a:fld id="{DFE74022-F29C-4A07-B7E2-616BF4F143F0}" type="slidenum">
              <a:rPr lang="fi-FI" smtClean="0"/>
              <a:t>15</a:t>
            </a:fld>
            <a:endParaRPr lang="fi-FI"/>
          </a:p>
        </p:txBody>
      </p:sp>
    </p:spTree>
    <p:extLst>
      <p:ext uri="{BB962C8B-B14F-4D97-AF65-F5344CB8AC3E}">
        <p14:creationId xmlns:p14="http://schemas.microsoft.com/office/powerpoint/2010/main" val="162630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Mitä vähemmän kulutat energiaa, sitä vähemmän siitä myös maksat. </a:t>
            </a:r>
          </a:p>
          <a:p>
            <a:r>
              <a:rPr lang="fi-FI" dirty="0"/>
              <a:t>Energian kulutus maksaa aina, vaikka sähkön hinta olisi ajoittain halpaa. Sähkön siirtomaksut ja verot maksavat aina saman verran.</a:t>
            </a:r>
          </a:p>
          <a:p>
            <a:endParaRPr lang="fi-FI" dirty="0"/>
          </a:p>
          <a:p>
            <a:r>
              <a:rPr lang="fi-FI" dirty="0"/>
              <a:t>Energiansäästö on myös ympäristöteko. Säästämällä energiaa ihmiset voivat pienentää omaa ympäristövaikutustaan, sekä hiilijalanjälkeään.</a:t>
            </a:r>
          </a:p>
          <a:p>
            <a:endParaRPr lang="fi-FI" dirty="0"/>
          </a:p>
          <a:p>
            <a:r>
              <a:rPr lang="fi-FI" dirty="0"/>
              <a:t>Ottamalla selvää siitä, paljon kulutat energiaa, ja mistä kaikesta energiakäyttösi muodostuu, voit vaikuttaa energiankulutukseesi ja asettaa sille tavoitteita.</a:t>
            </a:r>
          </a:p>
          <a:p>
            <a:endParaRPr lang="fi-FI" dirty="0"/>
          </a:p>
          <a:p>
            <a:r>
              <a:rPr lang="fi-FI" dirty="0"/>
              <a:t>Vaikka energiamaksut kuuluisivatkin asunnon vuokraan, sen kustannukset katetaan loppujen lopuksi aina vuokrien maksuissa. Tämän vuoksi kohtuullisuus energiankulutuksessa vaikuttaa myös vuokranmaksun suuruuteen.</a:t>
            </a:r>
          </a:p>
        </p:txBody>
      </p:sp>
      <p:sp>
        <p:nvSpPr>
          <p:cNvPr id="4" name="Slide Number Placeholder 3"/>
          <p:cNvSpPr>
            <a:spLocks noGrp="1"/>
          </p:cNvSpPr>
          <p:nvPr>
            <p:ph type="sldNum" sz="quarter" idx="5"/>
          </p:nvPr>
        </p:nvSpPr>
        <p:spPr/>
        <p:txBody>
          <a:bodyPr/>
          <a:lstStyle/>
          <a:p>
            <a:fld id="{DFE74022-F29C-4A07-B7E2-616BF4F143F0}" type="slidenum">
              <a:rPr lang="fi-FI" smtClean="0"/>
              <a:t>17</a:t>
            </a:fld>
            <a:endParaRPr lang="fi-FI"/>
          </a:p>
        </p:txBody>
      </p:sp>
    </p:spTree>
    <p:extLst>
      <p:ext uri="{BB962C8B-B14F-4D97-AF65-F5344CB8AC3E}">
        <p14:creationId xmlns:p14="http://schemas.microsoft.com/office/powerpoint/2010/main" val="233113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Miksi energian säästäminen on ekologista ja kestävää? </a:t>
            </a:r>
          </a:p>
          <a:p>
            <a:endParaRPr lang="fi-FI" dirty="0"/>
          </a:p>
          <a:p>
            <a:r>
              <a:rPr lang="fi-FI" dirty="0"/>
              <a:t>Energian tuottaminen sekä jakelu vaativat aina resursseja sekä luonnonvaroja. Vaikka energia tuotettaisiin uusiutuvalla energialla, niiden tuotantolaitosten rakentaminen kuluttaa luonnonvaroja sekä tuottaa päästöjä.</a:t>
            </a:r>
          </a:p>
          <a:p>
            <a:r>
              <a:rPr lang="fi-FI" dirty="0"/>
              <a:t>Energian siirtoverkkojen ylläpito ja rakentaminen aiheuttavat myös ympäristövaikutuksia.</a:t>
            </a:r>
          </a:p>
          <a:p>
            <a:endParaRPr lang="fi-FI" dirty="0"/>
          </a:p>
          <a:p>
            <a:r>
              <a:rPr lang="fi-FI" dirty="0"/>
              <a:t>Yhteiskunta on sähköistymässä kovaa vauhtia, ja mikä lisää puhtaan sähköntuotannon tarvetta. Sähköistyminen pienentää kokonaisenergiantarvetta, ja mahdollistaa energian käytön ajoittamisen parhaisiin hetkiin. </a:t>
            </a:r>
          </a:p>
          <a:p>
            <a:r>
              <a:rPr lang="fi-FI" dirty="0"/>
              <a:t>Oikea-aikainen sähkönkäyttö pienentää uusien tuotantolaitosten tai siirtoverkon vahvistumisen tarvetta!</a:t>
            </a:r>
          </a:p>
          <a:p>
            <a:endParaRPr lang="fi-FI"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u="sng" dirty="0"/>
              <a:t>On kuitenkin muistettava, että kaikkein parasta energiaa on käyttämättä jäänyt energia! </a:t>
            </a:r>
          </a:p>
          <a:p>
            <a:endParaRPr lang="fi-FI" dirty="0"/>
          </a:p>
        </p:txBody>
      </p:sp>
      <p:sp>
        <p:nvSpPr>
          <p:cNvPr id="4" name="Slide Number Placeholder 3"/>
          <p:cNvSpPr>
            <a:spLocks noGrp="1"/>
          </p:cNvSpPr>
          <p:nvPr>
            <p:ph type="sldNum" sz="quarter" idx="5"/>
          </p:nvPr>
        </p:nvSpPr>
        <p:spPr/>
        <p:txBody>
          <a:bodyPr/>
          <a:lstStyle/>
          <a:p>
            <a:fld id="{DFE74022-F29C-4A07-B7E2-616BF4F143F0}" type="slidenum">
              <a:rPr lang="fi-FI" smtClean="0"/>
              <a:t>18</a:t>
            </a:fld>
            <a:endParaRPr lang="fi-FI"/>
          </a:p>
        </p:txBody>
      </p:sp>
    </p:spTree>
    <p:extLst>
      <p:ext uri="{BB962C8B-B14F-4D97-AF65-F5344CB8AC3E}">
        <p14:creationId xmlns:p14="http://schemas.microsoft.com/office/powerpoint/2010/main" val="1198426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dirty="0"/>
              <a:t>Pohditaan seuraavaksi millä eri tavoilla voitte omassa toiminnassanne säästää energiaa. Onko jotain laitteita, joita voitte käyttää vähemmän tai riittäisikö lyhyempi suihku? Valitkaa ryhmässänne 1-2 sellaista energiansäästökeinoa, joita voisitte itse toteuttaa.</a:t>
            </a:r>
          </a:p>
          <a:p>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19</a:t>
            </a:fld>
            <a:endParaRPr lang="fi-FI"/>
          </a:p>
        </p:txBody>
      </p:sp>
    </p:spTree>
    <p:extLst>
      <p:ext uri="{BB962C8B-B14F-4D97-AF65-F5344CB8AC3E}">
        <p14:creationId xmlns:p14="http://schemas.microsoft.com/office/powerpoint/2010/main" val="1359908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Oletko</a:t>
            </a:r>
            <a:r>
              <a:rPr lang="en-US" dirty="0"/>
              <a:t> </a:t>
            </a:r>
            <a:r>
              <a:rPr lang="en-US" dirty="0" err="1"/>
              <a:t>miettinyt</a:t>
            </a:r>
            <a:r>
              <a:rPr lang="en-US" dirty="0"/>
              <a:t>, että </a:t>
            </a:r>
            <a:r>
              <a:rPr lang="en-US" dirty="0" err="1"/>
              <a:t>voisit</a:t>
            </a:r>
            <a:r>
              <a:rPr lang="en-US" dirty="0"/>
              <a:t> tehdä energiaa </a:t>
            </a:r>
            <a:r>
              <a:rPr lang="fi-FI" noProof="0" dirty="0"/>
              <a:t>säästäviä</a:t>
            </a:r>
            <a:r>
              <a:rPr lang="en-US" dirty="0"/>
              <a:t> valintoja myös </a:t>
            </a:r>
            <a:r>
              <a:rPr lang="en-US" dirty="0" err="1"/>
              <a:t>vapaa-ajalla</a:t>
            </a:r>
            <a:r>
              <a:rPr lang="en-US" dirty="0"/>
              <a:t> </a:t>
            </a:r>
            <a:r>
              <a:rPr lang="en-US" dirty="0" err="1"/>
              <a:t>kodin</a:t>
            </a:r>
            <a:r>
              <a:rPr lang="en-US" dirty="0"/>
              <a:t> </a:t>
            </a:r>
            <a:r>
              <a:rPr lang="en-US" dirty="0" err="1"/>
              <a:t>ulkopuolella</a:t>
            </a:r>
            <a:r>
              <a:rPr lang="en-US" dirty="0"/>
              <a:t>? </a:t>
            </a:r>
          </a:p>
          <a:p>
            <a:endParaRPr lang="en-US" dirty="0"/>
          </a:p>
          <a:p>
            <a:r>
              <a:rPr lang="en-US" dirty="0" err="1"/>
              <a:t>Vaatteiden</a:t>
            </a:r>
            <a:r>
              <a:rPr lang="en-US" dirty="0"/>
              <a:t>, </a:t>
            </a:r>
            <a:r>
              <a:rPr lang="en-US" dirty="0" err="1"/>
              <a:t>ruuan</a:t>
            </a:r>
            <a:r>
              <a:rPr lang="en-US" dirty="0"/>
              <a:t> ja </a:t>
            </a:r>
            <a:r>
              <a:rPr lang="en-US" dirty="0" err="1"/>
              <a:t>tavaroiden</a:t>
            </a:r>
            <a:r>
              <a:rPr lang="en-US" dirty="0"/>
              <a:t> </a:t>
            </a:r>
            <a:r>
              <a:rPr lang="en-US" dirty="0" err="1"/>
              <a:t>valmistus</a:t>
            </a:r>
            <a:r>
              <a:rPr lang="en-US" dirty="0"/>
              <a:t> ja </a:t>
            </a:r>
            <a:r>
              <a:rPr lang="en-US" dirty="0" err="1"/>
              <a:t>kuljetus</a:t>
            </a:r>
            <a:r>
              <a:rPr lang="en-US" dirty="0"/>
              <a:t> </a:t>
            </a:r>
            <a:r>
              <a:rPr lang="en-US" dirty="0" err="1"/>
              <a:t>kuluttavat</a:t>
            </a:r>
            <a:r>
              <a:rPr lang="en-US" dirty="0"/>
              <a:t> </a:t>
            </a:r>
            <a:r>
              <a:rPr lang="en-US" dirty="0" err="1"/>
              <a:t>huomattavan</a:t>
            </a:r>
            <a:r>
              <a:rPr lang="en-US" dirty="0"/>
              <a:t> määrän energiaa.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Kulutuksen </a:t>
            </a:r>
            <a:r>
              <a:rPr lang="en-US" dirty="0" err="1"/>
              <a:t>pienentäminen</a:t>
            </a:r>
            <a:r>
              <a:rPr lang="en-US" dirty="0"/>
              <a:t>, </a:t>
            </a:r>
            <a:r>
              <a:rPr lang="en-US" dirty="0" err="1"/>
              <a:t>jätteen</a:t>
            </a:r>
            <a:r>
              <a:rPr lang="en-US" dirty="0"/>
              <a:t> ja </a:t>
            </a:r>
            <a:r>
              <a:rPr lang="en-US" dirty="0" err="1"/>
              <a:t>hävikin</a:t>
            </a:r>
            <a:r>
              <a:rPr lang="en-US" dirty="0"/>
              <a:t> </a:t>
            </a:r>
            <a:r>
              <a:rPr lang="en-US" dirty="0" err="1"/>
              <a:t>vähentäminen</a:t>
            </a:r>
            <a:r>
              <a:rPr lang="en-US" dirty="0"/>
              <a:t> sekä </a:t>
            </a:r>
            <a:r>
              <a:rPr lang="en-US" dirty="0" err="1"/>
              <a:t>oikeanlainen</a:t>
            </a:r>
            <a:r>
              <a:rPr lang="en-US" dirty="0"/>
              <a:t> kierrätys </a:t>
            </a:r>
            <a:r>
              <a:rPr lang="en-US" dirty="0" err="1"/>
              <a:t>pienentävät</a:t>
            </a:r>
            <a:r>
              <a:rPr lang="en-US" dirty="0"/>
              <a:t> </a:t>
            </a:r>
            <a:r>
              <a:rPr lang="en-US" dirty="0" err="1"/>
              <a:t>energiankulutusta</a:t>
            </a:r>
            <a:r>
              <a:rPr lang="en-US" dirty="0"/>
              <a:t>! </a:t>
            </a:r>
          </a:p>
          <a:p>
            <a:endParaRPr lang="en-US" dirty="0"/>
          </a:p>
          <a:p>
            <a:r>
              <a:rPr lang="en-US" dirty="0" err="1"/>
              <a:t>Oletteko</a:t>
            </a:r>
            <a:r>
              <a:rPr lang="en-US" dirty="0"/>
              <a:t> </a:t>
            </a:r>
            <a:r>
              <a:rPr lang="en-US" dirty="0" err="1"/>
              <a:t>harkinneet</a:t>
            </a:r>
            <a:r>
              <a:rPr lang="en-US" dirty="0"/>
              <a:t> esimerkiksi </a:t>
            </a:r>
            <a:r>
              <a:rPr lang="en-US" dirty="0" err="1"/>
              <a:t>käytetyn</a:t>
            </a:r>
            <a:r>
              <a:rPr lang="en-US" dirty="0"/>
              <a:t> tai </a:t>
            </a:r>
            <a:r>
              <a:rPr lang="en-US" dirty="0" err="1"/>
              <a:t>kunnostetun</a:t>
            </a:r>
            <a:r>
              <a:rPr lang="en-US" dirty="0"/>
              <a:t> </a:t>
            </a:r>
            <a:r>
              <a:rPr lang="en-US" dirty="0" err="1"/>
              <a:t>elekroniikan</a:t>
            </a:r>
            <a:r>
              <a:rPr lang="en-US" dirty="0"/>
              <a:t> </a:t>
            </a:r>
            <a:r>
              <a:rPr lang="en-US" dirty="0" err="1"/>
              <a:t>ostamista</a:t>
            </a:r>
            <a:r>
              <a:rPr lang="en-US" dirty="0"/>
              <a:t>? </a:t>
            </a:r>
          </a:p>
        </p:txBody>
      </p:sp>
      <p:sp>
        <p:nvSpPr>
          <p:cNvPr id="4" name="Slide Number Placeholder 3"/>
          <p:cNvSpPr>
            <a:spLocks noGrp="1"/>
          </p:cNvSpPr>
          <p:nvPr>
            <p:ph type="sldNum" sz="quarter" idx="5"/>
          </p:nvPr>
        </p:nvSpPr>
        <p:spPr/>
        <p:txBody>
          <a:bodyPr/>
          <a:lstStyle/>
          <a:p>
            <a:fld id="{DFE74022-F29C-4A07-B7E2-616BF4F143F0}" type="slidenum">
              <a:rPr lang="fi-FI" smtClean="0"/>
              <a:t>20</a:t>
            </a:fld>
            <a:endParaRPr lang="fi-FI"/>
          </a:p>
        </p:txBody>
      </p:sp>
    </p:spTree>
    <p:extLst>
      <p:ext uri="{BB962C8B-B14F-4D97-AF65-F5344CB8AC3E}">
        <p14:creationId xmlns:p14="http://schemas.microsoft.com/office/powerpoint/2010/main" val="1848423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a:t>Miten on mahdollista säästää koulussa energiaa? Voitko itse vaikuttaa omilla toimilla?</a:t>
            </a:r>
          </a:p>
          <a:p>
            <a:endParaRPr lang="en-FI"/>
          </a:p>
        </p:txBody>
      </p:sp>
      <p:sp>
        <p:nvSpPr>
          <p:cNvPr id="4" name="Slide Number Placeholder 3"/>
          <p:cNvSpPr>
            <a:spLocks noGrp="1"/>
          </p:cNvSpPr>
          <p:nvPr>
            <p:ph type="sldNum" sz="quarter" idx="5"/>
          </p:nvPr>
        </p:nvSpPr>
        <p:spPr/>
        <p:txBody>
          <a:bodyPr/>
          <a:lstStyle/>
          <a:p>
            <a:fld id="{DFE74022-F29C-4A07-B7E2-616BF4F143F0}" type="slidenum">
              <a:rPr lang="fi-FI" smtClean="0"/>
              <a:t>21</a:t>
            </a:fld>
            <a:endParaRPr lang="fi-FI"/>
          </a:p>
        </p:txBody>
      </p:sp>
    </p:spTree>
    <p:extLst>
      <p:ext uri="{BB962C8B-B14F-4D97-AF65-F5344CB8AC3E}">
        <p14:creationId xmlns:p14="http://schemas.microsoft.com/office/powerpoint/2010/main" val="1547168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Energiafiksussa yhteiskunnassa uusiutuvan energian osuus energiantuotannosta kasvaa jatkuvasti, ja fossiiliset polttoaineet väistyvät niin energiantuotannon kuin liikkumisenkin polttoaineena.</a:t>
            </a:r>
          </a:p>
          <a:p>
            <a:endParaRPr lang="fi-FI"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dirty="0"/>
              <a:t>Remonttien yhteydessä talojen energiatehokkuus paranee, ja niitä lämmitetään energiatehokkaammilla ja uusiutuvaa energiaa hyödyntävillä lämmitysmuodoilla. Kotitalouksiin asennetaan aurinkopaneeleita tai muita sähkön pientuotantolaitoksia.</a:t>
            </a:r>
          </a:p>
          <a:p>
            <a:pPr marL="0" marR="0" lvl="0" indent="0" algn="l" defTabSz="914400" rtl="0" eaLnBrk="1" fontAlgn="auto" latinLnBrk="0" hangingPunct="1">
              <a:lnSpc>
                <a:spcPct val="100000"/>
              </a:lnSpc>
              <a:spcBef>
                <a:spcPts val="0"/>
              </a:spcBef>
              <a:spcAft>
                <a:spcPts val="0"/>
              </a:spcAft>
              <a:buClrTx/>
              <a:buSzTx/>
              <a:buFontTx/>
              <a:buNone/>
              <a:tabLst/>
              <a:defRPr/>
            </a:pPr>
            <a:r>
              <a:rPr lang="fi-FI" dirty="0"/>
              <a:t>Kodin energiankulutus pienenee ja energiaa kulutetaan fiksuun aikaan automaattisesti, automatiikan ja laitteiden sisältämän älyn avulla. </a:t>
            </a:r>
          </a:p>
          <a:p>
            <a:endParaRPr lang="fi-FI" dirty="0"/>
          </a:p>
          <a:p>
            <a:r>
              <a:rPr lang="fi-FI" dirty="0"/>
              <a:t>Kotitalouksien lisäksi myös muun yhteiskunnan, kuten kuntien, kaupunkien </a:t>
            </a:r>
            <a:r>
              <a:rPr lang="fi-FI"/>
              <a:t>sekä yritysten </a:t>
            </a:r>
            <a:r>
              <a:rPr lang="fi-FI" dirty="0"/>
              <a:t>olisi tärkeää panostaa energiansäästöön sekä ympäristövaikutustensa pienentämiseen. </a:t>
            </a:r>
          </a:p>
        </p:txBody>
      </p:sp>
      <p:sp>
        <p:nvSpPr>
          <p:cNvPr id="4" name="Slide Number Placeholder 3"/>
          <p:cNvSpPr>
            <a:spLocks noGrp="1"/>
          </p:cNvSpPr>
          <p:nvPr>
            <p:ph type="sldNum" sz="quarter" idx="5"/>
          </p:nvPr>
        </p:nvSpPr>
        <p:spPr/>
        <p:txBody>
          <a:bodyPr/>
          <a:lstStyle/>
          <a:p>
            <a:fld id="{DFE74022-F29C-4A07-B7E2-616BF4F143F0}" type="slidenum">
              <a:rPr lang="fi-FI" smtClean="0"/>
              <a:t>22</a:t>
            </a:fld>
            <a:endParaRPr lang="fi-FI"/>
          </a:p>
        </p:txBody>
      </p:sp>
    </p:spTree>
    <p:extLst>
      <p:ext uri="{BB962C8B-B14F-4D97-AF65-F5344CB8AC3E}">
        <p14:creationId xmlns:p14="http://schemas.microsoft.com/office/powerpoint/2010/main" val="1563511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a:t>Kuten ehkä jo esittelystä saatoitte päätellä, niin tänään aiheena on energia! Kerron teille, millä eri tavoilla energiaa tuotetaan, mihin kaikkialle sitä kuluu sekä miksi energian järkevä käyttö on tärkeää. Energiantuotantoon liittyy ongelmia, mutta on olemassa myöskin monia ratkaisuja. Pääsette myös keskustelemaan ja miettimään omaa energiankäyttöänne sekä miten voitte säästää energiaa niin kotona kuin koulussa. </a:t>
            </a:r>
          </a:p>
          <a:p>
            <a:endParaRPr lang="fi-FI"/>
          </a:p>
          <a:p>
            <a:r>
              <a:rPr lang="fi-FI"/>
              <a:t>Kysymyksiä saa esittää missä vaiheessa vain. </a:t>
            </a:r>
          </a:p>
          <a:p>
            <a:endParaRPr lang="en-FI"/>
          </a:p>
        </p:txBody>
      </p:sp>
      <p:sp>
        <p:nvSpPr>
          <p:cNvPr id="4" name="Slide Number Placeholder 3"/>
          <p:cNvSpPr>
            <a:spLocks noGrp="1"/>
          </p:cNvSpPr>
          <p:nvPr>
            <p:ph type="sldNum" sz="quarter" idx="5"/>
          </p:nvPr>
        </p:nvSpPr>
        <p:spPr/>
        <p:txBody>
          <a:bodyPr/>
          <a:lstStyle/>
          <a:p>
            <a:fld id="{DFE74022-F29C-4A07-B7E2-616BF4F143F0}" type="slidenum">
              <a:rPr lang="fi-FI" smtClean="0"/>
              <a:t>2</a:t>
            </a:fld>
            <a:endParaRPr lang="fi-FI"/>
          </a:p>
        </p:txBody>
      </p:sp>
    </p:spTree>
    <p:extLst>
      <p:ext uri="{BB962C8B-B14F-4D97-AF65-F5344CB8AC3E}">
        <p14:creationId xmlns:p14="http://schemas.microsoft.com/office/powerpoint/2010/main" val="3387870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Kestävä</a:t>
            </a:r>
            <a:r>
              <a:rPr lang="en-US" dirty="0"/>
              <a:t> </a:t>
            </a:r>
            <a:r>
              <a:rPr lang="en-US" dirty="0" err="1"/>
              <a:t>energiankäyttö</a:t>
            </a:r>
            <a:r>
              <a:rPr lang="en-US" dirty="0"/>
              <a:t> </a:t>
            </a:r>
            <a:r>
              <a:rPr lang="en-US" dirty="0" err="1"/>
              <a:t>lähtee</a:t>
            </a:r>
            <a:r>
              <a:rPr lang="en-US" dirty="0"/>
              <a:t> siitä, että tietää </a:t>
            </a:r>
            <a:r>
              <a:rPr lang="en-US" dirty="0" err="1"/>
              <a:t>paljonko</a:t>
            </a:r>
            <a:r>
              <a:rPr lang="en-US" dirty="0"/>
              <a:t> energiaa </a:t>
            </a:r>
            <a:r>
              <a:rPr lang="en-US" dirty="0" err="1"/>
              <a:t>kuluu</a:t>
            </a:r>
            <a:r>
              <a:rPr lang="en-US" dirty="0"/>
              <a:t> ja </a:t>
            </a:r>
            <a:r>
              <a:rPr lang="en-US" dirty="0" err="1"/>
              <a:t>mihin</a:t>
            </a:r>
            <a:r>
              <a:rPr lang="en-US" dirty="0"/>
              <a:t> sitä </a:t>
            </a:r>
            <a:r>
              <a:rPr lang="en-US" dirty="0" err="1"/>
              <a:t>kuluu</a:t>
            </a:r>
            <a:r>
              <a:rPr lang="en-US" dirty="0"/>
              <a:t>. </a:t>
            </a:r>
            <a:r>
              <a:rPr lang="en-US" dirty="0" err="1"/>
              <a:t>Selvitä</a:t>
            </a:r>
            <a:r>
              <a:rPr lang="en-US" dirty="0"/>
              <a:t> </a:t>
            </a:r>
            <a:r>
              <a:rPr lang="en-US" dirty="0" err="1"/>
              <a:t>kotisi</a:t>
            </a:r>
            <a:r>
              <a:rPr lang="en-US" dirty="0"/>
              <a:t> </a:t>
            </a:r>
            <a:r>
              <a:rPr lang="en-US" dirty="0" err="1"/>
              <a:t>sähkönkulutus</a:t>
            </a:r>
            <a:r>
              <a:rPr lang="en-US" dirty="0"/>
              <a:t> ja mitkä ovat </a:t>
            </a:r>
            <a:r>
              <a:rPr lang="en-US" dirty="0" err="1"/>
              <a:t>eniten</a:t>
            </a:r>
            <a:r>
              <a:rPr lang="en-US" dirty="0"/>
              <a:t> energiaa </a:t>
            </a:r>
            <a:r>
              <a:rPr lang="en-US" dirty="0" err="1"/>
              <a:t>kuluttavia</a:t>
            </a:r>
            <a:r>
              <a:rPr lang="en-US" dirty="0"/>
              <a:t> laitteita. </a:t>
            </a:r>
          </a:p>
          <a:p>
            <a:r>
              <a:rPr lang="en-US" dirty="0" err="1"/>
              <a:t>Mieti</a:t>
            </a:r>
            <a:r>
              <a:rPr lang="en-US" dirty="0"/>
              <a:t> miten </a:t>
            </a:r>
            <a:r>
              <a:rPr lang="en-US" dirty="0" err="1"/>
              <a:t>voisit</a:t>
            </a:r>
            <a:r>
              <a:rPr lang="en-US" dirty="0"/>
              <a:t> </a:t>
            </a:r>
            <a:r>
              <a:rPr lang="en-US" dirty="0" err="1"/>
              <a:t>vähentää</a:t>
            </a:r>
            <a:r>
              <a:rPr lang="en-US" dirty="0"/>
              <a:t> käyttää tai </a:t>
            </a:r>
            <a:r>
              <a:rPr lang="en-US" dirty="0" err="1"/>
              <a:t>ajoittaa</a:t>
            </a:r>
            <a:r>
              <a:rPr lang="en-US" dirty="0"/>
              <a:t> sitä niihin </a:t>
            </a:r>
            <a:r>
              <a:rPr lang="en-US" dirty="0" err="1"/>
              <a:t>hetkiin</a:t>
            </a:r>
            <a:r>
              <a:rPr lang="en-US" dirty="0"/>
              <a:t>, </a:t>
            </a:r>
            <a:r>
              <a:rPr lang="en-US" dirty="0" err="1"/>
              <a:t>kun</a:t>
            </a:r>
            <a:r>
              <a:rPr lang="en-US" dirty="0"/>
              <a:t> sähkö on </a:t>
            </a:r>
            <a:r>
              <a:rPr lang="en-US" dirty="0" err="1"/>
              <a:t>edullista</a:t>
            </a:r>
            <a:r>
              <a:rPr lang="en-US" dirty="0"/>
              <a:t> ja </a:t>
            </a:r>
            <a:r>
              <a:rPr lang="en-US" dirty="0" err="1"/>
              <a:t>sen</a:t>
            </a:r>
            <a:r>
              <a:rPr lang="en-US" dirty="0"/>
              <a:t> </a:t>
            </a:r>
            <a:r>
              <a:rPr lang="en-US" dirty="0" err="1"/>
              <a:t>tarjonta</a:t>
            </a:r>
            <a:r>
              <a:rPr lang="en-US" dirty="0"/>
              <a:t> on hyvä. </a:t>
            </a:r>
            <a:r>
              <a:rPr lang="en-US" dirty="0" err="1"/>
              <a:t>Hyödynnetäänkö</a:t>
            </a:r>
            <a:r>
              <a:rPr lang="en-US" dirty="0"/>
              <a:t> teidän </a:t>
            </a:r>
            <a:r>
              <a:rPr lang="en-US" dirty="0" err="1"/>
              <a:t>kotona</a:t>
            </a:r>
            <a:r>
              <a:rPr lang="en-US" dirty="0"/>
              <a:t> </a:t>
            </a:r>
            <a:r>
              <a:rPr lang="en-US" dirty="0" err="1"/>
              <a:t>sähkölaitteiden</a:t>
            </a:r>
            <a:r>
              <a:rPr lang="en-US" dirty="0"/>
              <a:t> </a:t>
            </a:r>
            <a:r>
              <a:rPr lang="en-US" dirty="0" err="1"/>
              <a:t>ajastusta</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i-FI"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b="0" dirty="0"/>
              <a:t>Sähkönkulutuksen voit selvittää </a:t>
            </a:r>
            <a:r>
              <a:rPr lang="fi-FI" b="0" dirty="0" err="1"/>
              <a:t>Fingridin</a:t>
            </a:r>
            <a:r>
              <a:rPr lang="fi-FI" b="0" dirty="0"/>
              <a:t> </a:t>
            </a:r>
            <a:r>
              <a:rPr lang="fi-FI" b="0" dirty="0" err="1"/>
              <a:t>Datahub</a:t>
            </a:r>
            <a:r>
              <a:rPr lang="fi-FI" b="0" dirty="0"/>
              <a:t> –palvelusta tai sähköyhtiösi palvelusta. Vertaa nykykulutusta edellisen vuoden kulutukseen. Pohdi, mitä kotona voisi tehdä sähkön säästämiseksi ja laske paljonko 5 %:n säästö pienentää sähkölaskua.</a:t>
            </a:r>
          </a:p>
          <a:p>
            <a:pPr marL="0" marR="0" lvl="0" indent="0" algn="l" defTabSz="914400" rtl="0" eaLnBrk="1" fontAlgn="auto" latinLnBrk="0" hangingPunct="1">
              <a:lnSpc>
                <a:spcPct val="100000"/>
              </a:lnSpc>
              <a:spcBef>
                <a:spcPts val="0"/>
              </a:spcBef>
              <a:spcAft>
                <a:spcPts val="0"/>
              </a:spcAft>
              <a:buClrTx/>
              <a:buSzTx/>
              <a:buFontTx/>
              <a:buNone/>
              <a:tabLst/>
              <a:defRPr/>
            </a:pPr>
            <a:br>
              <a:rPr lang="fi-FI" b="0" dirty="0"/>
            </a:br>
            <a:r>
              <a:rPr lang="fi-FI" b="0" dirty="0"/>
              <a:t>https://www.fingrid.fi/sahkomarkkinat/datahub/kirjautuminen-datahubin-asiakasportaaliin/</a:t>
            </a:r>
            <a:br>
              <a:rPr lang="fi-FI" b="1" dirty="0"/>
            </a:br>
            <a:br>
              <a:rPr lang="fi-FI" b="1" dirty="0"/>
            </a:br>
            <a:r>
              <a:rPr lang="fi-FI" b="0" dirty="0"/>
              <a:t>Vaihtoehtoisesti kulutusta voi verrata </a:t>
            </a:r>
            <a:r>
              <a:rPr lang="fi-FI" b="1" dirty="0"/>
              <a:t>yleisiin tietoihin</a:t>
            </a:r>
            <a:r>
              <a:rPr lang="fi-FI"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fi-FI" b="0" dirty="0"/>
              <a:t>https://www.motiva.fi/koti_ja_asuminen/remontoi_ja_huolla/energiatehokas_sahkolammitys</a:t>
            </a:r>
            <a:br>
              <a:rPr lang="fi-FI" b="0" dirty="0"/>
            </a:br>
            <a:r>
              <a:rPr lang="fi-FI" b="0" dirty="0"/>
              <a:t>https://yhdessa.fortum.fi/sahkonkulutus</a:t>
            </a:r>
            <a:br>
              <a:rPr lang="fi-FI" b="0" dirty="0"/>
            </a:br>
            <a:r>
              <a:rPr lang="fi-FI" b="0" dirty="0"/>
              <a:t>https://www.vertaaensin.fi/sahko/sahkonkulutus</a:t>
            </a:r>
            <a:endParaRPr lang="en-GB" b="0" dirty="0"/>
          </a:p>
          <a:p>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23</a:t>
            </a:fld>
            <a:endParaRPr lang="fi-FI"/>
          </a:p>
        </p:txBody>
      </p:sp>
    </p:spTree>
    <p:extLst>
      <p:ext uri="{BB962C8B-B14F-4D97-AF65-F5344CB8AC3E}">
        <p14:creationId xmlns:p14="http://schemas.microsoft.com/office/powerpoint/2010/main" val="2070297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Muista</a:t>
            </a:r>
            <a:r>
              <a:rPr lang="en-US" dirty="0"/>
              <a:t>, että </a:t>
            </a:r>
            <a:r>
              <a:rPr lang="en-US" dirty="0" err="1"/>
              <a:t>voit</a:t>
            </a:r>
            <a:r>
              <a:rPr lang="en-US" dirty="0"/>
              <a:t> vaikuttaa </a:t>
            </a:r>
            <a:r>
              <a:rPr lang="en-US" dirty="0" err="1"/>
              <a:t>energiankäyttöön</a:t>
            </a:r>
            <a:r>
              <a:rPr lang="en-US" dirty="0"/>
              <a:t> myös </a:t>
            </a:r>
            <a:r>
              <a:rPr lang="en-US" dirty="0" err="1"/>
              <a:t>kotisi</a:t>
            </a:r>
            <a:r>
              <a:rPr lang="en-US" dirty="0"/>
              <a:t> </a:t>
            </a:r>
            <a:r>
              <a:rPr lang="en-US" dirty="0" err="1"/>
              <a:t>ulkopuolella</a:t>
            </a:r>
            <a:r>
              <a:rPr lang="en-US" dirty="0"/>
              <a:t>. Miten </a:t>
            </a:r>
            <a:r>
              <a:rPr lang="en-US" dirty="0" err="1"/>
              <a:t>voit</a:t>
            </a:r>
            <a:r>
              <a:rPr lang="en-US" dirty="0"/>
              <a:t> tehdä </a:t>
            </a:r>
            <a:r>
              <a:rPr lang="en-US" dirty="0" err="1"/>
              <a:t>kestäviä</a:t>
            </a:r>
            <a:r>
              <a:rPr lang="en-US" dirty="0"/>
              <a:t> valintoja ja </a:t>
            </a:r>
            <a:r>
              <a:rPr lang="en-US" dirty="0" err="1"/>
              <a:t>minkälaisilla</a:t>
            </a:r>
            <a:r>
              <a:rPr lang="en-US" dirty="0"/>
              <a:t> </a:t>
            </a:r>
            <a:r>
              <a:rPr lang="en-US" dirty="0" err="1"/>
              <a:t>toimilla</a:t>
            </a:r>
            <a:r>
              <a:rPr lang="en-US" dirty="0"/>
              <a:t>?</a:t>
            </a:r>
          </a:p>
          <a:p>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24</a:t>
            </a:fld>
            <a:endParaRPr lang="fi-FI"/>
          </a:p>
        </p:txBody>
      </p:sp>
    </p:spTree>
    <p:extLst>
      <p:ext uri="{BB962C8B-B14F-4D97-AF65-F5344CB8AC3E}">
        <p14:creationId xmlns:p14="http://schemas.microsoft.com/office/powerpoint/2010/main" val="2685329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fld id="{DFE74022-F29C-4A07-B7E2-616BF4F143F0}" type="slidenum">
              <a:rPr lang="fi-FI" smtClean="0"/>
              <a:t>26</a:t>
            </a:fld>
            <a:endParaRPr lang="fi-FI"/>
          </a:p>
        </p:txBody>
      </p:sp>
    </p:spTree>
    <p:extLst>
      <p:ext uri="{BB962C8B-B14F-4D97-AF65-F5344CB8AC3E}">
        <p14:creationId xmlns:p14="http://schemas.microsoft.com/office/powerpoint/2010/main" val="3732126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a:t>Ennen kuin perehdytään energiantuotantoon, niin pääsette pohtimaan itse mihin kaikkeen päivän aikana teillä kuluu energiaa. Ottakaa pari tai menkää pienryhmiin ja jutelkaa mihin kaikkeen teillä on tänään kulunut energiaa: </a:t>
            </a:r>
          </a:p>
          <a:p>
            <a:pPr marL="228600" indent="-228600">
              <a:buAutoNum type="arabicPeriod"/>
            </a:pPr>
            <a:r>
              <a:rPr lang="fi-FI"/>
              <a:t>ennen kouluun lähtöä, </a:t>
            </a:r>
          </a:p>
          <a:p>
            <a:pPr marL="228600" indent="-228600">
              <a:buAutoNum type="arabicPeriod"/>
            </a:pPr>
            <a:r>
              <a:rPr lang="fi-FI"/>
              <a:t>koulussa, </a:t>
            </a:r>
          </a:p>
          <a:p>
            <a:pPr marL="228600" indent="-228600">
              <a:buAutoNum type="arabicPeriod"/>
            </a:pPr>
            <a:r>
              <a:rPr lang="fi-FI"/>
              <a:t>koulun jälkeen. </a:t>
            </a:r>
          </a:p>
          <a:p>
            <a:pPr marL="0" indent="0">
              <a:buNone/>
            </a:pPr>
            <a:r>
              <a:rPr lang="fi-FI"/>
              <a:t>Entä eroaako viikonloppu arjesta jollain tapaa? </a:t>
            </a:r>
          </a:p>
          <a:p>
            <a:pPr marL="0" indent="0">
              <a:buNone/>
            </a:pPr>
            <a:endParaRPr lang="fi-FI"/>
          </a:p>
          <a:p>
            <a:pPr marL="0" indent="0">
              <a:buNone/>
            </a:pPr>
            <a:r>
              <a:rPr lang="fi-FI" i="1"/>
              <a:t>Varaa pohdinnalle 5 minuuttia ja purkuun 5 minuuttia. Pyydä jokaista ryhmää kertomaan mitkä ovat kaksi yleisintä asiaa mihin energiaa ryhmäläisillä kului. Voit myös jakaa ryhmille teemat, eli yksi ryhmä pohtii mihin energiaa kuluu ennen koulupäivää, yksi pohtii energiankäyttöä koulussa, jne. </a:t>
            </a:r>
            <a:r>
              <a:rPr lang="fi-FI" b="1" i="1"/>
              <a:t>Tehtävän on tarkoitus olla päivän aiheeseen herättelevä, joten siksi aika on rajattu.</a:t>
            </a:r>
          </a:p>
          <a:p>
            <a:endParaRPr lang="en-FI"/>
          </a:p>
        </p:txBody>
      </p:sp>
      <p:sp>
        <p:nvSpPr>
          <p:cNvPr id="4" name="Slide Number Placeholder 3"/>
          <p:cNvSpPr>
            <a:spLocks noGrp="1"/>
          </p:cNvSpPr>
          <p:nvPr>
            <p:ph type="sldNum" sz="quarter" idx="5"/>
          </p:nvPr>
        </p:nvSpPr>
        <p:spPr/>
        <p:txBody>
          <a:bodyPr/>
          <a:lstStyle/>
          <a:p>
            <a:fld id="{DFE74022-F29C-4A07-B7E2-616BF4F143F0}" type="slidenum">
              <a:rPr lang="fi-FI" smtClean="0"/>
              <a:t>4</a:t>
            </a:fld>
            <a:endParaRPr lang="fi-FI"/>
          </a:p>
        </p:txBody>
      </p:sp>
    </p:spTree>
    <p:extLst>
      <p:ext uri="{BB962C8B-B14F-4D97-AF65-F5344CB8AC3E}">
        <p14:creationId xmlns:p14="http://schemas.microsoft.com/office/powerpoint/2010/main" val="3653373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Energiaa on monenlaista: liike-energiaa, valoenergiaa, sähkö- ja lämpöenergiaa. Tänään keskitytään sähkö- ja lämpöenergiaan, joita käytämme arjessa. Mietittekin yhdessä jo, että mihin kaikkeen energiaa kuluu ja käydään seuraavaksi läpi mistä energiaa saadaan. </a:t>
            </a:r>
          </a:p>
          <a:p>
            <a:endParaRPr lang="en-GB" sz="1200" dirty="0"/>
          </a:p>
          <a:p>
            <a:r>
              <a:rPr lang="en-GB" sz="1200" dirty="0" err="1"/>
              <a:t>Tyypillisesti</a:t>
            </a:r>
            <a:r>
              <a:rPr lang="en-GB" sz="1200" dirty="0"/>
              <a:t> </a:t>
            </a:r>
            <a:r>
              <a:rPr lang="en-GB" sz="1200" dirty="0" err="1"/>
              <a:t>energiaa</a:t>
            </a:r>
            <a:r>
              <a:rPr lang="en-GB" sz="1200" dirty="0"/>
              <a:t> </a:t>
            </a:r>
            <a:r>
              <a:rPr lang="en-GB" sz="1200" dirty="0" err="1"/>
              <a:t>tuotetaan</a:t>
            </a:r>
            <a:r>
              <a:rPr lang="en-GB" sz="1200" dirty="0"/>
              <a:t> </a:t>
            </a:r>
            <a:r>
              <a:rPr lang="en-GB" sz="1200" dirty="0" err="1"/>
              <a:t>voimalaitoksissa</a:t>
            </a:r>
            <a:r>
              <a:rPr lang="en-GB" sz="1200" dirty="0"/>
              <a:t>. </a:t>
            </a:r>
            <a:r>
              <a:rPr lang="en-GB" sz="1200" dirty="0" err="1"/>
              <a:t>Sähköä</a:t>
            </a:r>
            <a:r>
              <a:rPr lang="en-GB" sz="1200" dirty="0"/>
              <a:t> ja </a:t>
            </a:r>
            <a:r>
              <a:rPr lang="en-GB" sz="1200" dirty="0" err="1"/>
              <a:t>lämpöä</a:t>
            </a:r>
            <a:r>
              <a:rPr lang="en-GB" sz="1200" dirty="0"/>
              <a:t> </a:t>
            </a:r>
            <a:r>
              <a:rPr lang="en-GB" sz="1200" dirty="0" err="1"/>
              <a:t>voidaan</a:t>
            </a:r>
            <a:r>
              <a:rPr lang="en-GB" sz="1200" dirty="0"/>
              <a:t> </a:t>
            </a:r>
            <a:r>
              <a:rPr lang="en-GB" sz="1200" dirty="0" err="1"/>
              <a:t>tuottaa</a:t>
            </a:r>
            <a:r>
              <a:rPr lang="en-GB" sz="1200" dirty="0"/>
              <a:t> </a:t>
            </a:r>
            <a:r>
              <a:rPr lang="en-GB" sz="1200" dirty="0" err="1"/>
              <a:t>myös</a:t>
            </a:r>
            <a:r>
              <a:rPr lang="en-GB" sz="1200" dirty="0"/>
              <a:t> </a:t>
            </a:r>
            <a:r>
              <a:rPr lang="en-GB" sz="1200" dirty="0" err="1"/>
              <a:t>paikallisesti</a:t>
            </a:r>
            <a:r>
              <a:rPr lang="en-GB" sz="1200" dirty="0"/>
              <a:t>. </a:t>
            </a:r>
            <a:r>
              <a:rPr lang="en-GB" sz="1200" dirty="0" err="1"/>
              <a:t>Paikallisesti</a:t>
            </a:r>
            <a:r>
              <a:rPr lang="en-GB" sz="1200" dirty="0"/>
              <a:t> </a:t>
            </a:r>
            <a:r>
              <a:rPr lang="en-GB" sz="1200" dirty="0" err="1"/>
              <a:t>energiaa</a:t>
            </a:r>
            <a:r>
              <a:rPr lang="en-GB" sz="1200" dirty="0"/>
              <a:t> </a:t>
            </a:r>
            <a:r>
              <a:rPr lang="en-GB" sz="1200" dirty="0" err="1"/>
              <a:t>voidaan</a:t>
            </a:r>
            <a:r>
              <a:rPr lang="en-GB" sz="1200" dirty="0"/>
              <a:t> </a:t>
            </a:r>
            <a:r>
              <a:rPr lang="en-GB" sz="1200" dirty="0" err="1"/>
              <a:t>tuottaa</a:t>
            </a:r>
            <a:r>
              <a:rPr lang="en-GB" sz="1200" dirty="0"/>
              <a:t> </a:t>
            </a:r>
            <a:r>
              <a:rPr lang="en-GB" sz="1200" dirty="0" err="1"/>
              <a:t>esimerkiksi</a:t>
            </a:r>
            <a:r>
              <a:rPr lang="en-GB" sz="1200" dirty="0"/>
              <a:t> </a:t>
            </a:r>
            <a:r>
              <a:rPr lang="en-GB" sz="1200" dirty="0" err="1"/>
              <a:t>omakotitaloon</a:t>
            </a:r>
            <a:r>
              <a:rPr lang="en-GB" sz="1200" dirty="0"/>
              <a:t> </a:t>
            </a:r>
            <a:r>
              <a:rPr lang="en-GB" sz="1200" dirty="0" err="1"/>
              <a:t>lämmittämällä</a:t>
            </a:r>
            <a:r>
              <a:rPr lang="en-GB" sz="1200" dirty="0"/>
              <a:t> </a:t>
            </a:r>
            <a:r>
              <a:rPr lang="en-GB" sz="1200" dirty="0" err="1"/>
              <a:t>puunpoltolla</a:t>
            </a:r>
            <a:r>
              <a:rPr lang="en-GB" sz="1200" dirty="0"/>
              <a:t> (</a:t>
            </a:r>
            <a:r>
              <a:rPr lang="en-GB" sz="1200" dirty="0" err="1"/>
              <a:t>takka</a:t>
            </a:r>
            <a:r>
              <a:rPr lang="en-GB" sz="1200" dirty="0"/>
              <a:t>, </a:t>
            </a:r>
            <a:r>
              <a:rPr lang="en-GB" sz="1200" dirty="0" err="1"/>
              <a:t>puukattila</a:t>
            </a:r>
            <a:r>
              <a:rPr lang="en-GB" sz="1200" dirty="0"/>
              <a:t>) tai </a:t>
            </a:r>
            <a:r>
              <a:rPr lang="en-GB" sz="1200" dirty="0" err="1"/>
              <a:t>osa</a:t>
            </a:r>
            <a:r>
              <a:rPr lang="en-GB" sz="1200" dirty="0"/>
              <a:t> </a:t>
            </a:r>
            <a:r>
              <a:rPr lang="en-GB" sz="1200" dirty="0" err="1"/>
              <a:t>tarvittavasta</a:t>
            </a:r>
            <a:r>
              <a:rPr lang="en-GB" sz="1200" dirty="0"/>
              <a:t> </a:t>
            </a:r>
            <a:r>
              <a:rPr lang="en-GB" sz="1200" dirty="0" err="1"/>
              <a:t>sähköstä</a:t>
            </a:r>
            <a:r>
              <a:rPr lang="en-GB" sz="1200" dirty="0"/>
              <a:t> </a:t>
            </a:r>
            <a:r>
              <a:rPr lang="en-GB" sz="1200" dirty="0" err="1"/>
              <a:t>voidaan</a:t>
            </a:r>
            <a:r>
              <a:rPr lang="en-GB" sz="1200" dirty="0"/>
              <a:t> </a:t>
            </a:r>
            <a:r>
              <a:rPr lang="en-GB" sz="1200" dirty="0" err="1"/>
              <a:t>tuottaa</a:t>
            </a:r>
            <a:r>
              <a:rPr lang="en-GB" sz="1200" dirty="0"/>
              <a:t> </a:t>
            </a:r>
            <a:r>
              <a:rPr lang="en-GB" sz="1200" dirty="0" err="1"/>
              <a:t>aurinkopaneeleilla</a:t>
            </a:r>
            <a:endParaRPr lang="fi-FI"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err="1"/>
              <a:t>Tiedättekö</a:t>
            </a:r>
            <a:r>
              <a:rPr lang="en-GB" sz="1200" dirty="0"/>
              <a:t> </a:t>
            </a:r>
            <a:r>
              <a:rPr lang="en-GB" sz="1200" dirty="0" err="1"/>
              <a:t>termin</a:t>
            </a:r>
            <a:r>
              <a:rPr lang="en-GB" sz="1200" dirty="0"/>
              <a:t> CHP? </a:t>
            </a:r>
            <a:r>
              <a:rPr lang="en-GB" sz="1200" dirty="0" err="1"/>
              <a:t>Sillä</a:t>
            </a:r>
            <a:r>
              <a:rPr lang="en-GB" sz="1200" dirty="0"/>
              <a:t> </a:t>
            </a:r>
            <a:r>
              <a:rPr lang="en-GB" sz="1200" dirty="0" err="1"/>
              <a:t>tarkoitetaan</a:t>
            </a:r>
            <a:r>
              <a:rPr lang="en-GB" sz="1200" dirty="0"/>
              <a:t> </a:t>
            </a:r>
            <a:r>
              <a:rPr lang="en-GB" sz="1200" dirty="0" err="1"/>
              <a:t>voimalaitosta</a:t>
            </a:r>
            <a:r>
              <a:rPr lang="en-GB" sz="1200" dirty="0"/>
              <a:t>, </a:t>
            </a:r>
            <a:r>
              <a:rPr lang="en-GB" sz="1200" dirty="0" err="1"/>
              <a:t>jossa</a:t>
            </a:r>
            <a:r>
              <a:rPr lang="en-GB" sz="1200" dirty="0"/>
              <a:t> </a:t>
            </a:r>
            <a:r>
              <a:rPr lang="en-GB" sz="1200" dirty="0" err="1"/>
              <a:t>samaan</a:t>
            </a:r>
            <a:r>
              <a:rPr lang="en-GB" sz="1200" dirty="0"/>
              <a:t> </a:t>
            </a:r>
            <a:r>
              <a:rPr lang="en-GB" sz="1200" dirty="0" err="1"/>
              <a:t>aikaan</a:t>
            </a:r>
            <a:r>
              <a:rPr lang="en-GB" sz="1200" dirty="0"/>
              <a:t> </a:t>
            </a:r>
            <a:r>
              <a:rPr lang="en-GB" sz="1200" dirty="0" err="1"/>
              <a:t>tuotetaan</a:t>
            </a:r>
            <a:r>
              <a:rPr lang="en-GB" sz="1200" dirty="0"/>
              <a:t> </a:t>
            </a:r>
            <a:r>
              <a:rPr lang="en-GB" sz="1200" dirty="0" err="1"/>
              <a:t>lämpöä</a:t>
            </a:r>
            <a:r>
              <a:rPr lang="en-GB" sz="1200" dirty="0"/>
              <a:t> ja </a:t>
            </a:r>
            <a:r>
              <a:rPr lang="en-GB" sz="1200" dirty="0" err="1"/>
              <a:t>sähköä</a:t>
            </a:r>
            <a:r>
              <a:rPr lang="en-GB" sz="1200" dirty="0"/>
              <a:t>. </a:t>
            </a:r>
          </a:p>
          <a:p>
            <a:endParaRPr lang="en-GB" sz="1200" dirty="0"/>
          </a:p>
          <a:p>
            <a:r>
              <a:rPr lang="en-GB" sz="1200" b="1" dirty="0" err="1">
                <a:cs typeface="Calibri"/>
              </a:rPr>
              <a:t>Lisätietoa</a:t>
            </a:r>
            <a:r>
              <a:rPr lang="en-GB" sz="1200" b="1" dirty="0">
                <a:cs typeface="Calibri"/>
              </a:rPr>
              <a:t>:</a:t>
            </a:r>
          </a:p>
          <a:p>
            <a:r>
              <a:rPr lang="en-GB" sz="1200" dirty="0">
                <a:cs typeface="Calibri"/>
              </a:rPr>
              <a:t>CHP = Combined Heat and Power, </a:t>
            </a:r>
            <a:r>
              <a:rPr lang="en-GB" sz="1200" dirty="0" err="1">
                <a:cs typeface="Calibri"/>
              </a:rPr>
              <a:t>yhdistetty</a:t>
            </a:r>
            <a:r>
              <a:rPr lang="en-GB" sz="1200" dirty="0">
                <a:cs typeface="Calibri"/>
              </a:rPr>
              <a:t> </a:t>
            </a:r>
            <a:r>
              <a:rPr lang="en-GB" sz="1200" dirty="0" err="1">
                <a:cs typeface="Calibri"/>
              </a:rPr>
              <a:t>lämmön</a:t>
            </a:r>
            <a:r>
              <a:rPr lang="en-GB" sz="1200" dirty="0">
                <a:cs typeface="Calibri"/>
              </a:rPr>
              <a:t> ja </a:t>
            </a:r>
            <a:r>
              <a:rPr lang="en-GB" sz="1200" dirty="0" err="1">
                <a:cs typeface="Calibri"/>
              </a:rPr>
              <a:t>sähköntuotanto</a:t>
            </a:r>
            <a:r>
              <a:rPr lang="en-GB" sz="1200" dirty="0">
                <a:cs typeface="Calibri"/>
              </a:rPr>
              <a:t>, </a:t>
            </a:r>
            <a:r>
              <a:rPr lang="en-GB" sz="1200" dirty="0" err="1">
                <a:cs typeface="Calibri"/>
              </a:rPr>
              <a:t>voidaan</a:t>
            </a:r>
            <a:r>
              <a:rPr lang="en-GB" sz="1200" dirty="0">
                <a:cs typeface="Calibri"/>
              </a:rPr>
              <a:t> </a:t>
            </a:r>
            <a:r>
              <a:rPr lang="en-GB" sz="1200" dirty="0" err="1">
                <a:cs typeface="Calibri"/>
              </a:rPr>
              <a:t>tuottaa</a:t>
            </a:r>
            <a:r>
              <a:rPr lang="en-GB" sz="1200" dirty="0">
                <a:cs typeface="Calibri"/>
              </a:rPr>
              <a:t> </a:t>
            </a:r>
            <a:r>
              <a:rPr lang="en-GB" sz="1200" dirty="0" err="1">
                <a:cs typeface="Calibri"/>
              </a:rPr>
              <a:t>hiilellä</a:t>
            </a:r>
            <a:r>
              <a:rPr lang="en-GB" sz="1200" dirty="0">
                <a:cs typeface="Calibri"/>
              </a:rPr>
              <a:t>, </a:t>
            </a:r>
            <a:r>
              <a:rPr lang="en-GB" sz="1200" dirty="0" err="1">
                <a:cs typeface="Calibri"/>
              </a:rPr>
              <a:t>öljyllä</a:t>
            </a:r>
            <a:r>
              <a:rPr lang="en-GB" sz="1200" dirty="0">
                <a:cs typeface="Calibri"/>
              </a:rPr>
              <a:t>, </a:t>
            </a:r>
            <a:r>
              <a:rPr lang="en-GB" sz="1200" dirty="0" err="1">
                <a:cs typeface="Calibri"/>
              </a:rPr>
              <a:t>hakkeella</a:t>
            </a:r>
            <a:r>
              <a:rPr lang="en-GB" sz="1200" dirty="0">
                <a:cs typeface="Calibri"/>
              </a:rPr>
              <a:t>, </a:t>
            </a:r>
            <a:r>
              <a:rPr lang="en-GB" sz="1200" dirty="0" err="1">
                <a:cs typeface="Calibri"/>
              </a:rPr>
              <a:t>puulla</a:t>
            </a:r>
            <a:r>
              <a:rPr lang="en-GB" sz="1200" dirty="0">
                <a:cs typeface="Calibri"/>
              </a:rPr>
              <a:t>, </a:t>
            </a:r>
            <a:r>
              <a:rPr lang="en-GB" sz="1200" dirty="0" err="1">
                <a:cs typeface="Calibri"/>
              </a:rPr>
              <a:t>maakaasulla</a:t>
            </a:r>
            <a:r>
              <a:rPr lang="en-GB" sz="1200" dirty="0">
                <a:cs typeface="Calibri"/>
              </a:rPr>
              <a:t>, </a:t>
            </a:r>
            <a:r>
              <a:rPr lang="en-GB" sz="1200" dirty="0" err="1">
                <a:cs typeface="Calibri"/>
              </a:rPr>
              <a:t>biokaasulla</a:t>
            </a:r>
            <a:r>
              <a:rPr lang="en-GB" sz="1200" dirty="0">
                <a:cs typeface="Calibri"/>
              </a:rPr>
              <a:t>, </a:t>
            </a:r>
            <a:r>
              <a:rPr lang="en-GB" sz="1200" dirty="0" err="1">
                <a:cs typeface="Calibri"/>
              </a:rPr>
              <a:t>jätteellä</a:t>
            </a:r>
            <a:endParaRPr lang="en-GB" sz="1200" dirty="0">
              <a:cs typeface="Calibri"/>
            </a:endParaRPr>
          </a:p>
          <a:p>
            <a:endParaRPr lang="en-GB" sz="120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fi-FI" sz="1200" dirty="0">
                <a:latin typeface="Calibri" panose="020F0502020204030204" pitchFamily="34" charset="0"/>
                <a:cs typeface="Calibri" panose="020F0502020204030204" pitchFamily="34" charset="0"/>
              </a:rPr>
            </a:br>
            <a:r>
              <a:rPr lang="fi-FI" sz="1200" b="1" dirty="0">
                <a:effectLst/>
                <a:latin typeface="Calibri" panose="020F0502020204030204" pitchFamily="34" charset="0"/>
                <a:cs typeface="Calibri" panose="020F0502020204030204" pitchFamily="34" charset="0"/>
              </a:rPr>
              <a:t>*T</a:t>
            </a:r>
            <a:r>
              <a:rPr lang="fi-FI" sz="1200" b="1" dirty="0">
                <a:effectLst/>
                <a:latin typeface="Segoe UI" panose="020B0502040204020203" pitchFamily="34" charset="0"/>
              </a:rPr>
              <a:t>ilaisuuden vetäjä tutustuu paikalliseen energiantuotantoon yleisellä tasolla, että voi nostaa esille paikallista tuotantoa, kuten "teillä kaukolämpöä tuotetaan uusiutuvalla energialla tai teillä on tuulivoimapuisto". Oppilaille jää asiat paremmin mieleen ja yleisetkin osiot tuntuvat ymmärrettäviltä, kun ne sitoutetaan omaan toimintaympäristöön</a:t>
            </a:r>
            <a:endParaRPr lang="en-FI" dirty="0"/>
          </a:p>
          <a:p>
            <a:endParaRPr lang="en-GB" dirty="0">
              <a:cs typeface="Calibri"/>
            </a:endParaRPr>
          </a:p>
          <a:p>
            <a:endParaRPr lang="en-GB" dirty="0">
              <a:cs typeface="Calibri"/>
            </a:endParaRPr>
          </a:p>
          <a:p>
            <a:r>
              <a:rPr lang="en-GB" b="1" dirty="0" err="1">
                <a:cs typeface="Calibri"/>
              </a:rPr>
              <a:t>Lisätietoa</a:t>
            </a:r>
            <a:r>
              <a:rPr lang="en-GB" b="1" dirty="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latin typeface="Calibri" panose="020F0502020204030204" pitchFamily="34" charset="0"/>
                <a:cs typeface="Calibri" panose="020F0502020204030204" pitchFamily="34" charset="0"/>
              </a:rPr>
              <a:t>Lämpöenergian käyttötarkoitukset: lämmitys, mekaanisen energian muuttaminen [autojen polttomoottorit], sähköenergian muunnos</a:t>
            </a:r>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dirty="0">
                <a:latin typeface="Calibri" panose="020F0502020204030204" pitchFamily="34" charset="0"/>
                <a:cs typeface="Calibri" panose="020F0502020204030204" pitchFamily="34" charset="0"/>
              </a:rPr>
              <a:t>Sähköenergian käyttötarkoituksen: liike, valo, lämpö</a:t>
            </a:r>
          </a:p>
          <a:p>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5</a:t>
            </a:fld>
            <a:endParaRPr lang="fi-FI"/>
          </a:p>
        </p:txBody>
      </p:sp>
    </p:spTree>
    <p:extLst>
      <p:ext uri="{BB962C8B-B14F-4D97-AF65-F5344CB8AC3E}">
        <p14:creationId xmlns:p14="http://schemas.microsoft.com/office/powerpoint/2010/main" val="823022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Energiaa</a:t>
            </a:r>
            <a:r>
              <a:rPr lang="en-GB" dirty="0"/>
              <a:t> </a:t>
            </a:r>
            <a:r>
              <a:rPr lang="en-GB" dirty="0" err="1"/>
              <a:t>voidaan</a:t>
            </a:r>
            <a:r>
              <a:rPr lang="en-GB" dirty="0"/>
              <a:t> </a:t>
            </a:r>
            <a:r>
              <a:rPr lang="en-GB" dirty="0" err="1"/>
              <a:t>tuottaa</a:t>
            </a:r>
            <a:r>
              <a:rPr lang="en-GB" dirty="0"/>
              <a:t> </a:t>
            </a:r>
            <a:r>
              <a:rPr lang="en-GB" dirty="0" err="1"/>
              <a:t>niin</a:t>
            </a:r>
            <a:r>
              <a:rPr lang="en-GB" dirty="0"/>
              <a:t> </a:t>
            </a:r>
            <a:r>
              <a:rPr lang="en-GB" dirty="0" err="1"/>
              <a:t>uusiutuvilla</a:t>
            </a:r>
            <a:r>
              <a:rPr lang="en-GB" dirty="0"/>
              <a:t> </a:t>
            </a:r>
            <a:r>
              <a:rPr lang="en-GB" dirty="0" err="1"/>
              <a:t>kuin</a:t>
            </a:r>
            <a:r>
              <a:rPr lang="en-GB" dirty="0"/>
              <a:t> </a:t>
            </a:r>
            <a:r>
              <a:rPr lang="en-GB" dirty="0" err="1"/>
              <a:t>uusiutumattomilla</a:t>
            </a:r>
            <a:r>
              <a:rPr lang="en-GB" dirty="0"/>
              <a:t> </a:t>
            </a:r>
            <a:r>
              <a:rPr lang="en-GB" dirty="0" err="1"/>
              <a:t>luonnonvaroilla</a:t>
            </a:r>
            <a:r>
              <a:rPr lang="en-GB" dirty="0"/>
              <a:t>. </a:t>
            </a:r>
            <a:r>
              <a:rPr lang="en-GB" dirty="0" err="1"/>
              <a:t>Uusiutuvalla</a:t>
            </a:r>
            <a:r>
              <a:rPr lang="en-GB" dirty="0"/>
              <a:t> </a:t>
            </a:r>
            <a:r>
              <a:rPr lang="en-GB" dirty="0" err="1"/>
              <a:t>energialla</a:t>
            </a:r>
            <a:r>
              <a:rPr lang="en-GB" dirty="0"/>
              <a:t> </a:t>
            </a:r>
            <a:r>
              <a:rPr lang="en-GB" dirty="0" err="1"/>
              <a:t>tarkoitetaan</a:t>
            </a:r>
            <a:r>
              <a:rPr lang="en-GB" dirty="0"/>
              <a:t> </a:t>
            </a:r>
            <a:r>
              <a:rPr lang="en-GB" dirty="0" err="1"/>
              <a:t>auringosta</a:t>
            </a:r>
            <a:r>
              <a:rPr lang="en-GB" dirty="0"/>
              <a:t>, </a:t>
            </a:r>
            <a:r>
              <a:rPr lang="en-GB" dirty="0" err="1"/>
              <a:t>tuulesta</a:t>
            </a:r>
            <a:r>
              <a:rPr lang="en-GB" dirty="0"/>
              <a:t>, </a:t>
            </a:r>
            <a:r>
              <a:rPr lang="en-GB" dirty="0" err="1"/>
              <a:t>maaperästä</a:t>
            </a:r>
            <a:r>
              <a:rPr lang="en-GB" dirty="0"/>
              <a:t>, </a:t>
            </a:r>
            <a:r>
              <a:rPr lang="en-GB" dirty="0" err="1"/>
              <a:t>vesistöistä</a:t>
            </a:r>
            <a:r>
              <a:rPr lang="en-GB" dirty="0"/>
              <a:t> ja </a:t>
            </a:r>
            <a:r>
              <a:rPr lang="en-GB" dirty="0" err="1"/>
              <a:t>biopolttoaineista</a:t>
            </a:r>
            <a:r>
              <a:rPr lang="en-GB" dirty="0"/>
              <a:t> </a:t>
            </a:r>
            <a:r>
              <a:rPr lang="en-GB" dirty="0" err="1"/>
              <a:t>saatavaa</a:t>
            </a:r>
            <a:r>
              <a:rPr lang="en-GB" dirty="0"/>
              <a:t> </a:t>
            </a:r>
            <a:r>
              <a:rPr lang="en-GB" dirty="0" err="1"/>
              <a:t>energiaa</a:t>
            </a:r>
            <a:r>
              <a:rPr lang="en-GB" dirty="0"/>
              <a:t>. </a:t>
            </a:r>
            <a:r>
              <a:rPr lang="en-GB" dirty="0" err="1"/>
              <a:t>Sähköä</a:t>
            </a:r>
            <a:r>
              <a:rPr lang="en-GB" dirty="0"/>
              <a:t> </a:t>
            </a:r>
            <a:r>
              <a:rPr lang="en-GB" dirty="0" err="1"/>
              <a:t>voidaan</a:t>
            </a:r>
            <a:r>
              <a:rPr lang="en-GB" dirty="0"/>
              <a:t> </a:t>
            </a:r>
            <a:r>
              <a:rPr lang="en-GB" dirty="0" err="1"/>
              <a:t>tuottaa</a:t>
            </a:r>
            <a:r>
              <a:rPr lang="en-GB" dirty="0"/>
              <a:t> </a:t>
            </a:r>
            <a:r>
              <a:rPr lang="en-GB" dirty="0" err="1"/>
              <a:t>esimerkiksi</a:t>
            </a:r>
            <a:r>
              <a:rPr lang="en-GB" dirty="0"/>
              <a:t> </a:t>
            </a:r>
            <a:r>
              <a:rPr lang="en-GB" dirty="0" err="1"/>
              <a:t>aurinkopaneeleilla</a:t>
            </a:r>
            <a:r>
              <a:rPr lang="en-GB" dirty="0"/>
              <a:t> tai </a:t>
            </a:r>
            <a:r>
              <a:rPr lang="en-GB" dirty="0" err="1"/>
              <a:t>tuulivoimaloissa</a:t>
            </a:r>
            <a:r>
              <a:rPr lang="en-GB" dirty="0"/>
              <a:t>. </a:t>
            </a: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r>
              <a:rPr lang="en-GB" dirty="0" err="1"/>
              <a:t>Jäte</a:t>
            </a:r>
            <a:r>
              <a:rPr lang="en-GB" dirty="0"/>
              <a:t> </a:t>
            </a:r>
            <a:r>
              <a:rPr lang="en-GB" dirty="0" err="1"/>
              <a:t>voi</a:t>
            </a:r>
            <a:r>
              <a:rPr lang="en-GB" dirty="0"/>
              <a:t> olla </a:t>
            </a:r>
            <a:r>
              <a:rPr lang="en-GB" dirty="0" err="1"/>
              <a:t>uusiutuvaa</a:t>
            </a:r>
            <a:r>
              <a:rPr lang="en-GB" dirty="0"/>
              <a:t> tai </a:t>
            </a:r>
            <a:r>
              <a:rPr lang="en-GB" dirty="0" err="1"/>
              <a:t>uusiutumatonta</a:t>
            </a:r>
            <a:r>
              <a:rPr lang="en-GB" dirty="0"/>
              <a:t> </a:t>
            </a:r>
            <a:r>
              <a:rPr lang="en-GB" dirty="0" err="1"/>
              <a:t>energiaa</a:t>
            </a:r>
            <a:r>
              <a:rPr lang="en-GB" dirty="0"/>
              <a:t>. </a:t>
            </a:r>
            <a:r>
              <a:rPr lang="fi-FI" b="1" i="0" dirty="0">
                <a:solidFill>
                  <a:srgbClr val="202124"/>
                </a:solidFill>
                <a:effectLst/>
                <a:latin typeface="arial"/>
                <a:cs typeface="arial"/>
              </a:rPr>
              <a:t>Jätteenpoltto on uusiutuvaa energiaa ainoastaan silloin, kun poltettava jäte on peräisin uusiutuvasta lähteestä</a:t>
            </a:r>
            <a:r>
              <a:rPr lang="fi-FI" b="0" i="0" dirty="0">
                <a:solidFill>
                  <a:srgbClr val="202124"/>
                </a:solidFill>
                <a:effectLst/>
                <a:latin typeface="arial"/>
                <a:cs typeface="arial"/>
              </a:rPr>
              <a:t>.</a:t>
            </a:r>
            <a:r>
              <a:rPr lang="fi-FI" dirty="0">
                <a:solidFill>
                  <a:srgbClr val="202124"/>
                </a:solidFill>
                <a:latin typeface="arial"/>
                <a:cs typeface="arial"/>
              </a:rPr>
              <a:t> Esimerkiksi talonrakentamisesta syntyvät puujäte on uusiutuvaa ja muovijäte uusiutumatonta.</a:t>
            </a:r>
            <a:endParaRPr lang="fi-FI" b="0" i="0" dirty="0">
              <a:solidFill>
                <a:srgbClr val="202124"/>
              </a:solidFill>
              <a:effectLst/>
              <a:latin typeface="arial" panose="020B0604020202020204" pitchFamily="34" charset="0"/>
              <a:cs typeface="arial"/>
            </a:endParaRPr>
          </a:p>
          <a:p>
            <a:endParaRPr lang="fi-FI" b="0" i="0" dirty="0">
              <a:solidFill>
                <a:srgbClr val="202124"/>
              </a:solidFill>
              <a:effectLst/>
              <a:latin typeface="arial" panose="020B0604020202020204" pitchFamily="34" charset="0"/>
            </a:endParaRPr>
          </a:p>
          <a:p>
            <a:r>
              <a:rPr lang="fi-FI" b="0" i="0" dirty="0">
                <a:solidFill>
                  <a:srgbClr val="3E4044"/>
                </a:solidFill>
                <a:effectLst/>
                <a:latin typeface="Arvo"/>
              </a:rPr>
              <a:t>Suomen tavoitteena on olla vuoteen 2035 mennessä ensimmäinen fossiilivapaa hyvinvointiyhteiskunta maailmassa. </a:t>
            </a:r>
            <a:r>
              <a:rPr lang="en-GB" dirty="0" err="1"/>
              <a:t>Olemme</a:t>
            </a:r>
            <a:r>
              <a:rPr lang="en-GB" dirty="0"/>
              <a:t> </a:t>
            </a:r>
            <a:r>
              <a:rPr lang="en-GB" dirty="0" err="1"/>
              <a:t>pyrkimässä</a:t>
            </a:r>
            <a:r>
              <a:rPr lang="en-GB" dirty="0"/>
              <a:t> </a:t>
            </a:r>
            <a:r>
              <a:rPr lang="en-GB" dirty="0" err="1"/>
              <a:t>eroon</a:t>
            </a:r>
            <a:r>
              <a:rPr lang="en-GB" dirty="0"/>
              <a:t> </a:t>
            </a:r>
            <a:r>
              <a:rPr lang="en-GB" dirty="0" err="1"/>
              <a:t>uusiutumattomien</a:t>
            </a:r>
            <a:r>
              <a:rPr lang="en-GB" dirty="0"/>
              <a:t> </a:t>
            </a:r>
            <a:r>
              <a:rPr lang="en-GB" dirty="0" err="1"/>
              <a:t>luonnonvarojen</a:t>
            </a:r>
            <a:r>
              <a:rPr lang="en-GB" dirty="0"/>
              <a:t> </a:t>
            </a:r>
            <a:r>
              <a:rPr lang="en-GB" dirty="0" err="1"/>
              <a:t>käytöstä</a:t>
            </a:r>
            <a:r>
              <a:rPr lang="en-GB" dirty="0"/>
              <a:t>.</a:t>
            </a:r>
            <a:endParaRPr lang="en-GB" dirty="0">
              <a:cs typeface="Calibri"/>
            </a:endParaRPr>
          </a:p>
          <a:p>
            <a:endParaRPr lang="en-GB" dirty="0">
              <a:cs typeface="Calibri"/>
            </a:endParaRPr>
          </a:p>
          <a:p>
            <a:r>
              <a:rPr lang="en-GB" b="1" dirty="0" err="1">
                <a:cs typeface="Calibri"/>
              </a:rPr>
              <a:t>Lisämateriaalia</a:t>
            </a:r>
            <a:r>
              <a:rPr lang="en-GB" b="1" dirty="0">
                <a:cs typeface="Calibri"/>
              </a:rPr>
              <a:t>:</a:t>
            </a:r>
          </a:p>
          <a:p>
            <a:pPr marL="342900" indent="-342900">
              <a:buFont typeface="Arial"/>
              <a:buChar char="•"/>
            </a:pPr>
            <a:r>
              <a:rPr lang="fi-FI" sz="1200" dirty="0">
                <a:latin typeface="Calibri"/>
                <a:cs typeface="Calibri"/>
                <a:hlinkClick r:id="rId3"/>
              </a:rPr>
              <a:t>https://audiovisual.ec.europa.eu/en/event/57612</a:t>
            </a:r>
            <a:r>
              <a:rPr lang="fi-FI" sz="1200" dirty="0">
                <a:latin typeface="Calibri"/>
                <a:cs typeface="Calibri"/>
              </a:rPr>
              <a:t> , erityisesti </a:t>
            </a:r>
            <a:r>
              <a:rPr lang="fi-FI" sz="1200" dirty="0" err="1">
                <a:latin typeface="Calibri"/>
                <a:cs typeface="Calibri"/>
              </a:rPr>
              <a:t>What</a:t>
            </a:r>
            <a:r>
              <a:rPr lang="fi-FI" sz="1200" dirty="0">
                <a:latin typeface="Calibri"/>
                <a:cs typeface="Calibri"/>
              </a:rPr>
              <a:t> is </a:t>
            </a:r>
            <a:r>
              <a:rPr lang="fi-FI" sz="1200" dirty="0" err="1">
                <a:latin typeface="Calibri"/>
                <a:cs typeface="Calibri"/>
              </a:rPr>
              <a:t>renewable</a:t>
            </a:r>
            <a:r>
              <a:rPr lang="fi-FI" sz="1200" dirty="0">
                <a:latin typeface="Calibri"/>
                <a:cs typeface="Calibri"/>
              </a:rPr>
              <a:t> </a:t>
            </a:r>
            <a:r>
              <a:rPr lang="fi-FI" sz="1200" dirty="0" err="1">
                <a:latin typeface="Calibri"/>
                <a:cs typeface="Calibri"/>
              </a:rPr>
              <a:t>energy</a:t>
            </a:r>
            <a:r>
              <a:rPr lang="fi-FI" sz="1200" dirty="0">
                <a:latin typeface="Calibri"/>
                <a:cs typeface="Calibri"/>
              </a:rPr>
              <a:t>? Kaikkiin videoihin saa valittua tekstityksen videon sivussa olevasta Language –valikosta.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6</a:t>
            </a:fld>
            <a:endParaRPr lang="fi-FI"/>
          </a:p>
        </p:txBody>
      </p:sp>
    </p:spTree>
    <p:extLst>
      <p:ext uri="{BB962C8B-B14F-4D97-AF65-F5344CB8AC3E}">
        <p14:creationId xmlns:p14="http://schemas.microsoft.com/office/powerpoint/2010/main" val="3504248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Energiaa</a:t>
            </a:r>
            <a:r>
              <a:rPr lang="en-GB" dirty="0"/>
              <a:t> </a:t>
            </a:r>
            <a:r>
              <a:rPr lang="en-GB" dirty="0" err="1"/>
              <a:t>voidaan</a:t>
            </a:r>
            <a:r>
              <a:rPr lang="en-GB" dirty="0"/>
              <a:t> </a:t>
            </a:r>
            <a:r>
              <a:rPr lang="en-GB" dirty="0" err="1"/>
              <a:t>tuottaa</a:t>
            </a:r>
            <a:r>
              <a:rPr lang="en-GB" dirty="0"/>
              <a:t> </a:t>
            </a:r>
            <a:r>
              <a:rPr lang="en-GB" dirty="0" err="1"/>
              <a:t>niin</a:t>
            </a:r>
            <a:r>
              <a:rPr lang="en-GB" dirty="0"/>
              <a:t> </a:t>
            </a:r>
            <a:r>
              <a:rPr lang="en-GB" dirty="0" err="1"/>
              <a:t>fossiilisesti</a:t>
            </a:r>
            <a:r>
              <a:rPr lang="en-GB" dirty="0"/>
              <a:t> </a:t>
            </a:r>
            <a:r>
              <a:rPr lang="en-GB" dirty="0" err="1"/>
              <a:t>kuin</a:t>
            </a:r>
            <a:r>
              <a:rPr lang="en-GB" dirty="0"/>
              <a:t> </a:t>
            </a:r>
            <a:r>
              <a:rPr lang="en-GB" dirty="0" err="1"/>
              <a:t>fossiilivapaasti</a:t>
            </a:r>
            <a:r>
              <a:rPr lang="en-GB" dirty="0"/>
              <a:t>. </a:t>
            </a:r>
          </a:p>
          <a:p>
            <a:r>
              <a:rPr lang="fi-FI" dirty="0"/>
              <a:t>Fossiilisilla polttoaineilla tarkoitetaan </a:t>
            </a:r>
            <a:r>
              <a:rPr lang="fi-FI" b="0" dirty="0"/>
              <a:t>polttoaineita, jotka ovat muodostuneet biomassasta ja varastoituneet maaperään miljoonia vuosia sitten.</a:t>
            </a:r>
          </a:p>
          <a:p>
            <a:r>
              <a:rPr lang="en-GB" dirty="0" err="1"/>
              <a:t>Fossiilinen</a:t>
            </a:r>
            <a:r>
              <a:rPr lang="en-GB" dirty="0"/>
              <a:t> </a:t>
            </a:r>
            <a:r>
              <a:rPr lang="en-GB" dirty="0" err="1"/>
              <a:t>energia</a:t>
            </a:r>
            <a:r>
              <a:rPr lang="en-GB" dirty="0"/>
              <a:t> </a:t>
            </a:r>
            <a:r>
              <a:rPr lang="en-GB" dirty="0" err="1"/>
              <a:t>ei</a:t>
            </a:r>
            <a:r>
              <a:rPr lang="en-GB" dirty="0"/>
              <a:t> </a:t>
            </a:r>
            <a:r>
              <a:rPr lang="en-GB" dirty="0" err="1"/>
              <a:t>uusiudu</a:t>
            </a:r>
            <a:r>
              <a:rPr lang="en-GB" dirty="0"/>
              <a:t>, ja </a:t>
            </a:r>
            <a:r>
              <a:rPr lang="en-GB" dirty="0" err="1"/>
              <a:t>sen</a:t>
            </a:r>
            <a:r>
              <a:rPr lang="en-GB" dirty="0"/>
              <a:t> </a:t>
            </a:r>
            <a:r>
              <a:rPr lang="en-GB" dirty="0" err="1"/>
              <a:t>käytöstä</a:t>
            </a:r>
            <a:r>
              <a:rPr lang="en-GB" dirty="0"/>
              <a:t> </a:t>
            </a:r>
            <a:r>
              <a:rPr lang="en-GB" dirty="0" err="1"/>
              <a:t>aiheutuu</a:t>
            </a:r>
            <a:r>
              <a:rPr lang="en-GB" dirty="0"/>
              <a:t> </a:t>
            </a:r>
            <a:r>
              <a:rPr lang="en-GB" dirty="0" err="1"/>
              <a:t>kasvihuonepäästöjä</a:t>
            </a:r>
            <a:r>
              <a:rPr lang="en-GB" dirty="0"/>
              <a:t>. </a:t>
            </a:r>
            <a:r>
              <a:rPr lang="en-GB" dirty="0" err="1"/>
              <a:t>Polttoaineet</a:t>
            </a:r>
            <a:r>
              <a:rPr lang="en-GB" dirty="0"/>
              <a:t> </a:t>
            </a:r>
            <a:r>
              <a:rPr lang="en-GB" dirty="0" err="1"/>
              <a:t>ovat</a:t>
            </a:r>
            <a:r>
              <a:rPr lang="en-GB" dirty="0"/>
              <a:t> </a:t>
            </a:r>
            <a:r>
              <a:rPr lang="en-GB" dirty="0" err="1"/>
              <a:t>esimerkiksi</a:t>
            </a:r>
            <a:r>
              <a:rPr lang="en-GB" dirty="0"/>
              <a:t> </a:t>
            </a:r>
            <a:r>
              <a:rPr lang="en-GB" dirty="0" err="1"/>
              <a:t>kivihiili</a:t>
            </a:r>
            <a:r>
              <a:rPr lang="en-GB" dirty="0"/>
              <a:t>, </a:t>
            </a:r>
            <a:r>
              <a:rPr lang="en-GB" dirty="0" err="1"/>
              <a:t>öljy</a:t>
            </a:r>
            <a:r>
              <a:rPr lang="en-GB" dirty="0"/>
              <a:t> tai </a:t>
            </a:r>
            <a:r>
              <a:rPr lang="en-GB" dirty="0" err="1"/>
              <a:t>maakaasu</a:t>
            </a:r>
            <a:r>
              <a:rPr lang="en-GB" dirty="0"/>
              <a:t>. </a:t>
            </a:r>
          </a:p>
          <a:p>
            <a:endParaRPr lang="en-GB" dirty="0"/>
          </a:p>
          <a:p>
            <a:r>
              <a:rPr lang="en-GB" dirty="0" err="1"/>
              <a:t>Fossiilivapaa</a:t>
            </a:r>
            <a:r>
              <a:rPr lang="en-GB" dirty="0"/>
              <a:t> </a:t>
            </a:r>
            <a:r>
              <a:rPr lang="en-GB" dirty="0" err="1"/>
              <a:t>energia</a:t>
            </a:r>
            <a:r>
              <a:rPr lang="en-GB" dirty="0"/>
              <a:t> </a:t>
            </a:r>
            <a:r>
              <a:rPr lang="en-GB" dirty="0" err="1"/>
              <a:t>ei</a:t>
            </a:r>
            <a:r>
              <a:rPr lang="en-GB" dirty="0"/>
              <a:t> </a:t>
            </a:r>
            <a:r>
              <a:rPr lang="en-GB" dirty="0" err="1"/>
              <a:t>sisällä</a:t>
            </a:r>
            <a:r>
              <a:rPr lang="en-GB" dirty="0"/>
              <a:t> </a:t>
            </a:r>
            <a:r>
              <a:rPr lang="en-GB" dirty="0" err="1"/>
              <a:t>fossiilisia</a:t>
            </a:r>
            <a:r>
              <a:rPr lang="en-GB" dirty="0"/>
              <a:t> </a:t>
            </a:r>
            <a:r>
              <a:rPr lang="en-GB" dirty="0" err="1"/>
              <a:t>energianlähteitä</a:t>
            </a:r>
            <a:r>
              <a:rPr lang="en-GB" dirty="0"/>
              <a:t>. </a:t>
            </a:r>
            <a:r>
              <a:rPr lang="en-GB" dirty="0" err="1"/>
              <a:t>Ydinvoima</a:t>
            </a:r>
            <a:r>
              <a:rPr lang="en-GB" dirty="0"/>
              <a:t> </a:t>
            </a:r>
            <a:r>
              <a:rPr lang="en-GB" dirty="0" err="1"/>
              <a:t>ei</a:t>
            </a:r>
            <a:r>
              <a:rPr lang="en-GB" dirty="0"/>
              <a:t> ole </a:t>
            </a:r>
            <a:r>
              <a:rPr lang="en-GB" dirty="0" err="1"/>
              <a:t>fossiilista</a:t>
            </a:r>
            <a:r>
              <a:rPr lang="en-GB" dirty="0"/>
              <a:t> </a:t>
            </a:r>
            <a:r>
              <a:rPr lang="en-GB" dirty="0" err="1"/>
              <a:t>polttoainetta</a:t>
            </a:r>
            <a:r>
              <a:rPr lang="en-GB" dirty="0"/>
              <a:t>, </a:t>
            </a:r>
            <a:r>
              <a:rPr lang="en-GB" dirty="0" err="1"/>
              <a:t>vaikkei</a:t>
            </a:r>
            <a:r>
              <a:rPr lang="en-GB" dirty="0"/>
              <a:t> se ole </a:t>
            </a:r>
            <a:r>
              <a:rPr lang="en-GB" dirty="0" err="1"/>
              <a:t>myöskään</a:t>
            </a:r>
            <a:r>
              <a:rPr lang="en-GB" dirty="0"/>
              <a:t> </a:t>
            </a:r>
            <a:r>
              <a:rPr lang="en-GB" dirty="0" err="1"/>
              <a:t>uusiutuvaa</a:t>
            </a:r>
            <a:r>
              <a:rPr lang="en-GB" dirty="0"/>
              <a:t> </a:t>
            </a:r>
            <a:r>
              <a:rPr lang="en-GB" dirty="0" err="1"/>
              <a:t>polttoainetta</a:t>
            </a:r>
            <a:r>
              <a:rPr lang="en-GB" dirty="0"/>
              <a:t>.</a:t>
            </a:r>
          </a:p>
          <a:p>
            <a:endParaRPr lang="en-GB" dirty="0"/>
          </a:p>
          <a:p>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7</a:t>
            </a:fld>
            <a:endParaRPr lang="fi-FI"/>
          </a:p>
        </p:txBody>
      </p:sp>
    </p:spTree>
    <p:extLst>
      <p:ext uri="{BB962C8B-B14F-4D97-AF65-F5344CB8AC3E}">
        <p14:creationId xmlns:p14="http://schemas.microsoft.com/office/powerpoint/2010/main" val="1120370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i-FI" dirty="0"/>
              <a:t>Ilmastonmuutos on aikamme suurin haaste ja se aiheuttaa monissa maissa ongelmia, kuten pulaa ruoasta kuivuuden ja tulvien vuoksi. Samalla se uhkaa monia eläinlajeja. </a:t>
            </a:r>
          </a:p>
          <a:p>
            <a:pPr>
              <a:defRPr/>
            </a:pPr>
            <a:endParaRPr lang="fi-FI" dirty="0"/>
          </a:p>
          <a:p>
            <a:pPr>
              <a:defRPr/>
            </a:pPr>
            <a:r>
              <a:rPr lang="fi-FI" dirty="0"/>
              <a:t>Ilmastonmuutosta hillitään energiansäästöllä, kun vähennetään energiantuotannon tarvetta ja varmistetaan, että tarvittava energia pystytään tuottamaan päästöttömästi. Suomessa energia tuotetaan ensisijaisesti fossiilivapaalla energialla, kuten vesivoimalla, tuulella ja ydinvoimalla. Tarvittaessa sitä täydennetään fossiilisella energialla, kuten hiilivoimalaitoksilla. Esimerkiksi kylminä pakkaspäivinä tarvitaan enemmän energiaa.</a:t>
            </a:r>
          </a:p>
          <a:p>
            <a:pPr>
              <a:defRPr/>
            </a:pPr>
            <a:r>
              <a:rPr lang="fi-FI" dirty="0"/>
              <a:t>Energiansäästö on tärkeää, jotta vähennetään kasvihuonekaasupäästöjen syntymistä uusiutumattomien luonnonvarojen ja fossiilisen energian käyttämisessä.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i-FI"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i-FI" dirty="0"/>
          </a:p>
          <a:p>
            <a:pPr marL="0" marR="0" lvl="0" indent="0" algn="l" defTabSz="914400" rtl="0" eaLnBrk="1" fontAlgn="auto" latinLnBrk="0" hangingPunct="1">
              <a:lnSpc>
                <a:spcPct val="100000"/>
              </a:lnSpc>
              <a:spcBef>
                <a:spcPts val="0"/>
              </a:spcBef>
              <a:spcAft>
                <a:spcPts val="0"/>
              </a:spcAft>
              <a:buClrTx/>
              <a:buSzTx/>
              <a:buFontTx/>
              <a:buNone/>
              <a:tabLst/>
              <a:defRPr/>
            </a:pPr>
            <a:r>
              <a:rPr lang="fi-FI" b="1" dirty="0"/>
              <a:t>Lisätietoa:</a:t>
            </a:r>
          </a:p>
          <a:p>
            <a:pPr marL="0" marR="0" lvl="0" indent="0" algn="l" defTabSz="914400" rtl="0" eaLnBrk="1" fontAlgn="auto" latinLnBrk="0" hangingPunct="1">
              <a:lnSpc>
                <a:spcPct val="100000"/>
              </a:lnSpc>
              <a:spcBef>
                <a:spcPts val="0"/>
              </a:spcBef>
              <a:spcAft>
                <a:spcPts val="0"/>
              </a:spcAft>
              <a:buClrTx/>
              <a:buSzTx/>
              <a:buFontTx/>
              <a:buNone/>
              <a:tabLst/>
              <a:defRPr/>
            </a:pPr>
            <a:r>
              <a:rPr lang="fi-FI" dirty="0"/>
              <a:t>Euroopan ympäristökeskus: </a:t>
            </a:r>
            <a:r>
              <a:rPr lang="fi-FI" b="0" i="0" dirty="0">
                <a:solidFill>
                  <a:srgbClr val="333333"/>
                </a:solidFill>
                <a:effectLst/>
                <a:latin typeface="Open Sans" panose="020B0606030504020204" pitchFamily="34" charset="0"/>
              </a:rPr>
              <a:t>Energian tuotanto ja kulutus kuormittavat kuitenkin ympäristöä huomattavasti kasvihuonekaasujen ja ilmansaasteiden, maankäytön, jätteiden ja öljyvuotojen muodossa. Tämä kuormitus edistää ilmastonmuutosta, vahingoittaa luonnon ekosysteemejä ja ihmisen rakentamaa ympäristöä ja vaikuttaa haitallisesti ihmisten terveyteen.</a:t>
            </a:r>
            <a:endParaRPr lang="fi-FI"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i-FI" dirty="0"/>
          </a:p>
          <a:p>
            <a:pPr algn="l"/>
            <a:r>
              <a:rPr lang="fi-FI" b="0" i="0" dirty="0">
                <a:solidFill>
                  <a:srgbClr val="333333"/>
                </a:solidFill>
                <a:effectLst/>
                <a:latin typeface="Open Sans" panose="020B0606030504020204" pitchFamily="34" charset="0"/>
              </a:rPr>
              <a:t>Hiilidioksidipitoisuuden kasvu ilmakehässä kiihdyttää </a:t>
            </a:r>
            <a:r>
              <a:rPr lang="fi-FI" b="0" i="0" u="none" strike="noStrike" dirty="0">
                <a:solidFill>
                  <a:srgbClr val="004B87"/>
                </a:solidFill>
                <a:effectLst/>
                <a:latin typeface="Open Sans" panose="020B0606030504020204" pitchFamily="34" charset="0"/>
                <a:hlinkClick r:id="rId3"/>
              </a:rPr>
              <a:t>ilmastonmuutosta </a:t>
            </a:r>
            <a:r>
              <a:rPr lang="fi-FI" b="0" i="0" dirty="0">
                <a:solidFill>
                  <a:srgbClr val="333333"/>
                </a:solidFill>
                <a:effectLst/>
                <a:latin typeface="Open Sans" panose="020B0606030504020204" pitchFamily="34" charset="0"/>
              </a:rPr>
              <a:t>aiheuttavan ja nostaa maapallon keskilämpötilaa. Maailmanlaajuinen energiankysyntä on kasvussa, ja tämä kasvattaa entisestään hiilidioksidipäästöjä.</a:t>
            </a:r>
          </a:p>
          <a:p>
            <a:pPr algn="l"/>
            <a:r>
              <a:rPr lang="fi-FI" b="0" i="0" dirty="0">
                <a:solidFill>
                  <a:srgbClr val="333333"/>
                </a:solidFill>
                <a:effectLst/>
                <a:latin typeface="Open Sans" panose="020B0606030504020204" pitchFamily="34" charset="0"/>
              </a:rPr>
              <a:t>Monissa maissa energiankysyntään vastataan ensisijaisesti fossiilisilla polttoaineilla (öljy, kaasu ja hiili). </a:t>
            </a:r>
            <a:endParaRPr lang="en-FI" dirty="0"/>
          </a:p>
        </p:txBody>
      </p:sp>
      <p:sp>
        <p:nvSpPr>
          <p:cNvPr id="4" name="Slide Number Placeholder 3"/>
          <p:cNvSpPr>
            <a:spLocks noGrp="1"/>
          </p:cNvSpPr>
          <p:nvPr>
            <p:ph type="sldNum" sz="quarter" idx="5"/>
          </p:nvPr>
        </p:nvSpPr>
        <p:spPr/>
        <p:txBody>
          <a:bodyPr/>
          <a:lstStyle/>
          <a:p>
            <a:fld id="{DFE74022-F29C-4A07-B7E2-616BF4F143F0}" type="slidenum">
              <a:rPr lang="fi-FI" smtClean="0"/>
              <a:t>8</a:t>
            </a:fld>
            <a:endParaRPr lang="fi-FI"/>
          </a:p>
        </p:txBody>
      </p:sp>
    </p:spTree>
    <p:extLst>
      <p:ext uri="{BB962C8B-B14F-4D97-AF65-F5344CB8AC3E}">
        <p14:creationId xmlns:p14="http://schemas.microsoft.com/office/powerpoint/2010/main" val="1825269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a:t>Meillä Suomessa käytetään paljon energiaa ja energiaa tarvitaankin monien tuttujen asioiden käyttämiseen. Kodeissa suurin osa, yli puolet, energiasta kuluu lämmitykseen. Koska asumme pohjoisessa, täytyy rakennuksia talvella lämmittää. Toisena tulee lämmin vesi, jota kuluu esimerkiksi suihkussa ja tiskatessa. Kotien sähkölaitteet, ruoan valmistus ja sauna kattaa loput, eli noin 30 %.. Minkä arvelette kuluttavan eniten kotona energiaa? Entä vähiten?</a:t>
            </a:r>
            <a:endParaRPr lang="en-FI"/>
          </a:p>
        </p:txBody>
      </p:sp>
      <p:sp>
        <p:nvSpPr>
          <p:cNvPr id="4" name="Slide Number Placeholder 3"/>
          <p:cNvSpPr>
            <a:spLocks noGrp="1"/>
          </p:cNvSpPr>
          <p:nvPr>
            <p:ph type="sldNum" sz="quarter" idx="5"/>
          </p:nvPr>
        </p:nvSpPr>
        <p:spPr/>
        <p:txBody>
          <a:bodyPr/>
          <a:lstStyle/>
          <a:p>
            <a:fld id="{DFE74022-F29C-4A07-B7E2-616BF4F143F0}" type="slidenum">
              <a:rPr lang="fi-FI" smtClean="0"/>
              <a:t>10</a:t>
            </a:fld>
            <a:endParaRPr lang="fi-FI"/>
          </a:p>
        </p:txBody>
      </p:sp>
    </p:spTree>
    <p:extLst>
      <p:ext uri="{BB962C8B-B14F-4D97-AF65-F5344CB8AC3E}">
        <p14:creationId xmlns:p14="http://schemas.microsoft.com/office/powerpoint/2010/main" val="1252971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Kodin sähkölaitteiden sähkötehot vaihtelevat suuresti. Saunan sähkökiuas on useissa kodeissa kaikkein suuritehoisin laite. Myös sähköuuni lukeutuu kodin suuritehoisimpiin laitteisiin. </a:t>
            </a:r>
          </a:p>
          <a:p>
            <a:r>
              <a:rPr lang="fi-FI" dirty="0"/>
              <a:t>Laitteen energiankulutukseen vaikuttaa merkittävästi myös se, kuinka pitkään tai energiatehokkaasti laitetta käytetään. </a:t>
            </a:r>
          </a:p>
          <a:p>
            <a:endParaRPr lang="fi-FI" dirty="0"/>
          </a:p>
          <a:p>
            <a:r>
              <a:rPr lang="fi-FI" dirty="0"/>
              <a:t>Esimerkiksi (2 vaihtoehtoa):</a:t>
            </a:r>
          </a:p>
          <a:p>
            <a:endParaRPr lang="fi-FI" dirty="0"/>
          </a:p>
          <a:p>
            <a:r>
              <a:rPr lang="fi-FI" dirty="0"/>
              <a:t>- Pyykinpesukoneen energiankulutus pienenee sen mukaan, mitä matalalämpöisemmällä pesuohjelmalla vaatteet pestään. Vaatteiden pesuun käytettävän veden lämmittäminen kuluttaa huomattavan osan pyykinpesukoneen energiankulutuksesta.</a:t>
            </a:r>
          </a:p>
          <a:p>
            <a:endParaRPr lang="fi-FI" dirty="0"/>
          </a:p>
          <a:p>
            <a:r>
              <a:rPr lang="fi-FI" dirty="0"/>
              <a:t>- Tietokoneen käytön energiankulutukseen vaikuttaa se, käytätkö läppäriä, pöytämallista tietokonetta tai tehokasta pelikonetta. Kolme tuntia pelikoneen käyttöä kuluttaa enemmän energiaa kuin kahdeksan tuntia pöytäkoneen tai läppärin käyttöä. Jos saman tehtävän voisi hoitaa kännykällä, energiankulutus olisi vain murto-osan muihin verrattuna.</a:t>
            </a:r>
          </a:p>
        </p:txBody>
      </p:sp>
      <p:sp>
        <p:nvSpPr>
          <p:cNvPr id="4" name="Slide Number Placeholder 3"/>
          <p:cNvSpPr>
            <a:spLocks noGrp="1"/>
          </p:cNvSpPr>
          <p:nvPr>
            <p:ph type="sldNum" sz="quarter" idx="5"/>
          </p:nvPr>
        </p:nvSpPr>
        <p:spPr/>
        <p:txBody>
          <a:bodyPr/>
          <a:lstStyle/>
          <a:p>
            <a:fld id="{DFE74022-F29C-4A07-B7E2-616BF4F143F0}" type="slidenum">
              <a:rPr lang="fi-FI" smtClean="0"/>
              <a:t>11</a:t>
            </a:fld>
            <a:endParaRPr lang="fi-FI"/>
          </a:p>
        </p:txBody>
      </p:sp>
    </p:spTree>
    <p:extLst>
      <p:ext uri="{BB962C8B-B14F-4D97-AF65-F5344CB8AC3E}">
        <p14:creationId xmlns:p14="http://schemas.microsoft.com/office/powerpoint/2010/main" val="3749397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708C8C6-C4AA-499A-2FEE-9CBA80D59A57}"/>
              </a:ext>
            </a:extLst>
          </p:cNvPr>
          <p:cNvSpPr>
            <a:spLocks noGrp="1"/>
          </p:cNvSpPr>
          <p:nvPr>
            <p:ph type="ctrTitle"/>
          </p:nvPr>
        </p:nvSpPr>
        <p:spPr>
          <a:xfrm>
            <a:off x="1524000" y="1122363"/>
            <a:ext cx="9144000" cy="2387600"/>
          </a:xfrm>
        </p:spPr>
        <p:txBody>
          <a:bodyPr anchor="b"/>
          <a:lstStyle>
            <a:lvl1pPr algn="ctr">
              <a:defRPr sz="6000"/>
            </a:lvl1pPr>
          </a:lstStyle>
          <a:p>
            <a:r>
              <a:rPr lang="fi-FI"/>
              <a:t>Muokkaa ots. perustyyl. napsautt.</a:t>
            </a:r>
          </a:p>
        </p:txBody>
      </p:sp>
      <p:sp>
        <p:nvSpPr>
          <p:cNvPr id="3" name="Alaotsikko 2">
            <a:extLst>
              <a:ext uri="{FF2B5EF4-FFF2-40B4-BE49-F238E27FC236}">
                <a16:creationId xmlns:a16="http://schemas.microsoft.com/office/drawing/2014/main" id="{019F8A28-F04C-DD05-5334-21E87DDF9D06}"/>
              </a:ext>
            </a:extLst>
          </p:cNvPr>
          <p:cNvSpPr>
            <a:spLocks noGrp="1"/>
          </p:cNvSpPr>
          <p:nvPr>
            <p:ph type="subTitle" idx="1"/>
          </p:nvPr>
        </p:nvSpPr>
        <p:spPr>
          <a:xfrm>
            <a:off x="1524000" y="3602038"/>
            <a:ext cx="9144000" cy="1655762"/>
          </a:xfrm>
        </p:spPr>
        <p:txBody>
          <a:bodyPr/>
          <a:lstStyle>
            <a:lvl1pPr marL="0" indent="0" algn="ctr">
              <a:buNone/>
              <a:defRPr sz="2400">
                <a:solidFill>
                  <a:srgbClr val="49BF7C"/>
                </a:solidFill>
                <a:latin typeface="Nunito Sans 10pt Medium"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a:t>
            </a:r>
            <a:r>
              <a:rPr lang="fi-FI" err="1"/>
              <a:t>napsautt</a:t>
            </a:r>
            <a:r>
              <a:rPr lang="fi-FI"/>
              <a:t>.</a:t>
            </a:r>
          </a:p>
        </p:txBody>
      </p:sp>
      <p:sp>
        <p:nvSpPr>
          <p:cNvPr id="6" name="Dian numeron paikkamerkki 5">
            <a:extLst>
              <a:ext uri="{FF2B5EF4-FFF2-40B4-BE49-F238E27FC236}">
                <a16:creationId xmlns:a16="http://schemas.microsoft.com/office/drawing/2014/main" id="{84FABA27-39A4-2427-AAEE-D5BCC1668995}"/>
              </a:ext>
            </a:extLst>
          </p:cNvPr>
          <p:cNvSpPr>
            <a:spLocks noGrp="1"/>
          </p:cNvSpPr>
          <p:nvPr>
            <p:ph type="sldNum" sz="quarter" idx="12"/>
          </p:nvPr>
        </p:nvSpPr>
        <p:spPr/>
        <p:txBody>
          <a:bodyPr/>
          <a:lstStyle>
            <a:lvl1pPr>
              <a:defRPr>
                <a:solidFill>
                  <a:srgbClr val="2E5C6B"/>
                </a:solidFill>
                <a:latin typeface="Nunito Sans 10pt Black" pitchFamily="2" charset="0"/>
              </a:defRPr>
            </a:lvl1pPr>
          </a:lstStyle>
          <a:p>
            <a:fld id="{331DAD68-14A3-449D-8247-8B55A459BBE6}" type="slidenum">
              <a:rPr lang="fi-FI" smtClean="0"/>
              <a:pPr/>
              <a:t>‹#›</a:t>
            </a:fld>
            <a:endParaRPr lang="fi-FI"/>
          </a:p>
        </p:txBody>
      </p:sp>
      <p:sp>
        <p:nvSpPr>
          <p:cNvPr id="7" name="Päivämäärän paikkamerkki 3">
            <a:extLst>
              <a:ext uri="{FF2B5EF4-FFF2-40B4-BE49-F238E27FC236}">
                <a16:creationId xmlns:a16="http://schemas.microsoft.com/office/drawing/2014/main" id="{9D09F770-856A-CF7A-BF11-F4CD8C69AEC4}"/>
              </a:ext>
            </a:extLst>
          </p:cNvPr>
          <p:cNvSpPr>
            <a:spLocks noGrp="1"/>
          </p:cNvSpPr>
          <p:nvPr>
            <p:ph type="dt" sz="half" idx="10"/>
          </p:nvPr>
        </p:nvSpPr>
        <p:spPr>
          <a:xfrm>
            <a:off x="838200" y="6356350"/>
            <a:ext cx="2743200" cy="365125"/>
          </a:xfrm>
        </p:spPr>
        <p:txBody>
          <a:bodyPr/>
          <a:lstStyle/>
          <a:p>
            <a:fld id="{2A991DAA-8050-4B43-AFB8-36845F2CAD8A}" type="datetimeFigureOut">
              <a:rPr lang="fi-FI" smtClean="0"/>
              <a:t>19.8.2024</a:t>
            </a:fld>
            <a:endParaRPr lang="fi-FI"/>
          </a:p>
        </p:txBody>
      </p:sp>
      <p:sp>
        <p:nvSpPr>
          <p:cNvPr id="9" name="Alatunnisteen paikkamerkki 4">
            <a:extLst>
              <a:ext uri="{FF2B5EF4-FFF2-40B4-BE49-F238E27FC236}">
                <a16:creationId xmlns:a16="http://schemas.microsoft.com/office/drawing/2014/main" id="{5BFB61F7-EB8F-F049-C021-B3D05D54DD51}"/>
              </a:ext>
            </a:extLst>
          </p:cNvPr>
          <p:cNvSpPr>
            <a:spLocks noGrp="1"/>
          </p:cNvSpPr>
          <p:nvPr>
            <p:ph type="ftr" sz="quarter" idx="11"/>
          </p:nvPr>
        </p:nvSpPr>
        <p:spPr>
          <a:xfrm>
            <a:off x="4038600" y="6356350"/>
            <a:ext cx="4114800" cy="365125"/>
          </a:xfrm>
        </p:spPr>
        <p:txBody>
          <a:bodyPr/>
          <a:lstStyle/>
          <a:p>
            <a:endParaRPr lang="fi-FI"/>
          </a:p>
        </p:txBody>
      </p:sp>
    </p:spTree>
    <p:extLst>
      <p:ext uri="{BB962C8B-B14F-4D97-AF65-F5344CB8AC3E}">
        <p14:creationId xmlns:p14="http://schemas.microsoft.com/office/powerpoint/2010/main" val="963212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2665CD1-3414-9E2A-BB14-C22772F5F85B}"/>
              </a:ext>
            </a:extLst>
          </p:cNvPr>
          <p:cNvSpPr>
            <a:spLocks noGrp="1"/>
          </p:cNvSpPr>
          <p:nvPr>
            <p:ph type="title"/>
          </p:nvPr>
        </p:nvSpPr>
        <p:spPr/>
        <p:txBody>
          <a:bodyPr/>
          <a:lstStyle/>
          <a:p>
            <a:r>
              <a:rPr lang="fi-FI"/>
              <a:t>Muokkaa ots. perustyyl. napsautt.</a:t>
            </a:r>
          </a:p>
        </p:txBody>
      </p:sp>
      <p:sp>
        <p:nvSpPr>
          <p:cNvPr id="3" name="Pystysuoran tekstin paikkamerkki 2">
            <a:extLst>
              <a:ext uri="{FF2B5EF4-FFF2-40B4-BE49-F238E27FC236}">
                <a16:creationId xmlns:a16="http://schemas.microsoft.com/office/drawing/2014/main" id="{9D66FD33-79CC-8C82-7654-129AD1F323B1}"/>
              </a:ext>
            </a:extLst>
          </p:cNvPr>
          <p:cNvSpPr>
            <a:spLocks noGrp="1"/>
          </p:cNvSpPr>
          <p:nvPr>
            <p:ph type="body" orient="vert" idx="1"/>
          </p:nvPr>
        </p:nvSpPr>
        <p:spPr/>
        <p:txBody>
          <a:bodyPr vert="eaVert"/>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FEA3E631-82C8-AD25-7F6A-2BA07EBF8188}"/>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5" name="Alatunnisteen paikkamerkki 4">
            <a:extLst>
              <a:ext uri="{FF2B5EF4-FFF2-40B4-BE49-F238E27FC236}">
                <a16:creationId xmlns:a16="http://schemas.microsoft.com/office/drawing/2014/main" id="{835CD2B2-8BC5-C5B6-2267-727228A86ACD}"/>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D4AAAC65-A49E-EDE9-B2AB-F154029804E0}"/>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2054372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a:extLst>
              <a:ext uri="{FF2B5EF4-FFF2-40B4-BE49-F238E27FC236}">
                <a16:creationId xmlns:a16="http://schemas.microsoft.com/office/drawing/2014/main" id="{1A44BE2A-831D-FF70-E0CA-8F3E57487DD3}"/>
              </a:ext>
            </a:extLst>
          </p:cNvPr>
          <p:cNvSpPr>
            <a:spLocks noGrp="1"/>
          </p:cNvSpPr>
          <p:nvPr>
            <p:ph type="title" orient="vert"/>
          </p:nvPr>
        </p:nvSpPr>
        <p:spPr>
          <a:xfrm>
            <a:off x="8724900" y="365125"/>
            <a:ext cx="2628900" cy="5811838"/>
          </a:xfrm>
        </p:spPr>
        <p:txBody>
          <a:bodyPr vert="eaVert"/>
          <a:lstStyle/>
          <a:p>
            <a:r>
              <a:rPr lang="fi-FI"/>
              <a:t>Muokkaa ots. perustyyl. napsautt.</a:t>
            </a:r>
          </a:p>
        </p:txBody>
      </p:sp>
      <p:sp>
        <p:nvSpPr>
          <p:cNvPr id="3" name="Pystysuoran tekstin paikkamerkki 2">
            <a:extLst>
              <a:ext uri="{FF2B5EF4-FFF2-40B4-BE49-F238E27FC236}">
                <a16:creationId xmlns:a16="http://schemas.microsoft.com/office/drawing/2014/main" id="{B9C677ED-129B-6DF3-34FB-6C8624EF8396}"/>
              </a:ext>
            </a:extLst>
          </p:cNvPr>
          <p:cNvSpPr>
            <a:spLocks noGrp="1"/>
          </p:cNvSpPr>
          <p:nvPr>
            <p:ph type="body" orient="vert" idx="1"/>
          </p:nvPr>
        </p:nvSpPr>
        <p:spPr>
          <a:xfrm>
            <a:off x="838200" y="365125"/>
            <a:ext cx="7734300" cy="5811838"/>
          </a:xfrm>
        </p:spPr>
        <p:txBody>
          <a:bodyPr vert="eaVert"/>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1ECF4F60-9872-F22D-DD68-9F0E96825BBF}"/>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5" name="Alatunnisteen paikkamerkki 4">
            <a:extLst>
              <a:ext uri="{FF2B5EF4-FFF2-40B4-BE49-F238E27FC236}">
                <a16:creationId xmlns:a16="http://schemas.microsoft.com/office/drawing/2014/main" id="{4BC16B1E-8EF6-D47A-9D86-4DDF3CA48207}"/>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9929AEE3-7EF9-4193-3F66-21979353A754}"/>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1038243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831B138-C43E-4FA3-E5A4-DF827DF37EF0}"/>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7BDD4BB9-E37F-7F1E-F5A4-12AFA70FD977}"/>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76707FC8-7EFA-EDC3-B709-42E59A56A167}"/>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5" name="Alatunnisteen paikkamerkki 4">
            <a:extLst>
              <a:ext uri="{FF2B5EF4-FFF2-40B4-BE49-F238E27FC236}">
                <a16:creationId xmlns:a16="http://schemas.microsoft.com/office/drawing/2014/main" id="{E413C8F9-FC68-3C22-DCC2-D520CC82E314}"/>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54E9DE66-FDD6-A29D-A9A3-06F08D11C72C}"/>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1030816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F90BCC2-A7A8-C474-0C3D-12CB71675650}"/>
              </a:ext>
            </a:extLst>
          </p:cNvPr>
          <p:cNvSpPr>
            <a:spLocks noGrp="1"/>
          </p:cNvSpPr>
          <p:nvPr>
            <p:ph type="title"/>
          </p:nvPr>
        </p:nvSpPr>
        <p:spPr>
          <a:xfrm>
            <a:off x="831850" y="1709738"/>
            <a:ext cx="10515600" cy="2852737"/>
          </a:xfrm>
        </p:spPr>
        <p:txBody>
          <a:bodyPr anchor="b"/>
          <a:lstStyle>
            <a:lvl1pPr>
              <a:defRPr sz="6000"/>
            </a:lvl1pPr>
          </a:lstStyle>
          <a:p>
            <a:r>
              <a:rPr lang="fi-FI"/>
              <a:t>Muokkaa ots. perustyyl. napsautt.</a:t>
            </a:r>
          </a:p>
        </p:txBody>
      </p:sp>
      <p:sp>
        <p:nvSpPr>
          <p:cNvPr id="3" name="Tekstin paikkamerkki 2">
            <a:extLst>
              <a:ext uri="{FF2B5EF4-FFF2-40B4-BE49-F238E27FC236}">
                <a16:creationId xmlns:a16="http://schemas.microsoft.com/office/drawing/2014/main" id="{E4B10BAB-3087-70F6-72EA-B24E53762D65}"/>
              </a:ext>
            </a:extLst>
          </p:cNvPr>
          <p:cNvSpPr>
            <a:spLocks noGrp="1"/>
          </p:cNvSpPr>
          <p:nvPr>
            <p:ph type="body" idx="1"/>
          </p:nvPr>
        </p:nvSpPr>
        <p:spPr>
          <a:xfrm>
            <a:off x="831850" y="4589463"/>
            <a:ext cx="10515600" cy="1500187"/>
          </a:xfrm>
        </p:spPr>
        <p:txBody>
          <a:bodyPr/>
          <a:lstStyle>
            <a:lvl1pPr marL="0" indent="0">
              <a:buNone/>
              <a:defRPr sz="2400">
                <a:solidFill>
                  <a:srgbClr val="49BF7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i-FI"/>
              <a:t>Muokkaa tekstin perustyylejä napsauttamalla</a:t>
            </a:r>
          </a:p>
        </p:txBody>
      </p:sp>
      <p:sp>
        <p:nvSpPr>
          <p:cNvPr id="4" name="Päivämäärän paikkamerkki 3">
            <a:extLst>
              <a:ext uri="{FF2B5EF4-FFF2-40B4-BE49-F238E27FC236}">
                <a16:creationId xmlns:a16="http://schemas.microsoft.com/office/drawing/2014/main" id="{EED79501-6C91-3976-8223-789A67CBDB78}"/>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5" name="Alatunnisteen paikkamerkki 4">
            <a:extLst>
              <a:ext uri="{FF2B5EF4-FFF2-40B4-BE49-F238E27FC236}">
                <a16:creationId xmlns:a16="http://schemas.microsoft.com/office/drawing/2014/main" id="{6949E872-2915-F943-D173-1D0DB9E55CE7}"/>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7CB5968E-E104-16D1-A87A-D41E6BAA10AF}"/>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2665071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3E27211-D00D-C139-7060-A62F549652A9}"/>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5EFA05B3-03AB-02F7-BB54-8CEA7E3A1D8C}"/>
              </a:ext>
            </a:extLst>
          </p:cNvPr>
          <p:cNvSpPr>
            <a:spLocks noGrp="1"/>
          </p:cNvSpPr>
          <p:nvPr>
            <p:ph sz="half" idx="1"/>
          </p:nvPr>
        </p:nvSpPr>
        <p:spPr>
          <a:xfrm>
            <a:off x="838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Sisällön paikkamerkki 3">
            <a:extLst>
              <a:ext uri="{FF2B5EF4-FFF2-40B4-BE49-F238E27FC236}">
                <a16:creationId xmlns:a16="http://schemas.microsoft.com/office/drawing/2014/main" id="{2AC50FC5-CE78-1FEE-B743-27804BA5AB85}"/>
              </a:ext>
            </a:extLst>
          </p:cNvPr>
          <p:cNvSpPr>
            <a:spLocks noGrp="1"/>
          </p:cNvSpPr>
          <p:nvPr>
            <p:ph sz="half" idx="2"/>
          </p:nvPr>
        </p:nvSpPr>
        <p:spPr>
          <a:xfrm>
            <a:off x="6172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a:extLst>
              <a:ext uri="{FF2B5EF4-FFF2-40B4-BE49-F238E27FC236}">
                <a16:creationId xmlns:a16="http://schemas.microsoft.com/office/drawing/2014/main" id="{0D522614-54B8-5966-9BF0-5CAB7325E84B}"/>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6" name="Alatunnisteen paikkamerkki 5">
            <a:extLst>
              <a:ext uri="{FF2B5EF4-FFF2-40B4-BE49-F238E27FC236}">
                <a16:creationId xmlns:a16="http://schemas.microsoft.com/office/drawing/2014/main" id="{3C99CFBC-03A1-707F-6F69-E0D32A3C85F6}"/>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AEA84841-F4C7-EE2F-A698-5E2B40AA4D47}"/>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2843933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DFAA3A4-FC47-89C0-1B87-40B92B21469E}"/>
              </a:ext>
            </a:extLst>
          </p:cNvPr>
          <p:cNvSpPr>
            <a:spLocks noGrp="1"/>
          </p:cNvSpPr>
          <p:nvPr>
            <p:ph type="title"/>
          </p:nvPr>
        </p:nvSpPr>
        <p:spPr>
          <a:xfrm>
            <a:off x="839788" y="365125"/>
            <a:ext cx="10515600" cy="1325563"/>
          </a:xfrm>
        </p:spPr>
        <p:txBody>
          <a:bodyPr/>
          <a:lstStyle/>
          <a:p>
            <a:r>
              <a:rPr lang="fi-FI"/>
              <a:t>Muokkaa ots. perustyyl. napsautt.</a:t>
            </a:r>
          </a:p>
        </p:txBody>
      </p:sp>
      <p:sp>
        <p:nvSpPr>
          <p:cNvPr id="3" name="Tekstin paikkamerkki 2">
            <a:extLst>
              <a:ext uri="{FF2B5EF4-FFF2-40B4-BE49-F238E27FC236}">
                <a16:creationId xmlns:a16="http://schemas.microsoft.com/office/drawing/2014/main" id="{74DC1C4D-8021-C13E-770F-01E22BD961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4" name="Sisällön paikkamerkki 3">
            <a:extLst>
              <a:ext uri="{FF2B5EF4-FFF2-40B4-BE49-F238E27FC236}">
                <a16:creationId xmlns:a16="http://schemas.microsoft.com/office/drawing/2014/main" id="{3F7C0761-DBC2-E810-DF4D-27AEA2D08F5A}"/>
              </a:ext>
            </a:extLst>
          </p:cNvPr>
          <p:cNvSpPr>
            <a:spLocks noGrp="1"/>
          </p:cNvSpPr>
          <p:nvPr>
            <p:ph sz="half" idx="2"/>
          </p:nvPr>
        </p:nvSpPr>
        <p:spPr>
          <a:xfrm>
            <a:off x="839788" y="2505075"/>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Tekstin paikkamerkki 4">
            <a:extLst>
              <a:ext uri="{FF2B5EF4-FFF2-40B4-BE49-F238E27FC236}">
                <a16:creationId xmlns:a16="http://schemas.microsoft.com/office/drawing/2014/main" id="{C058E8B1-BA3A-C271-19E5-97F07C149F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6" name="Sisällön paikkamerkki 5">
            <a:extLst>
              <a:ext uri="{FF2B5EF4-FFF2-40B4-BE49-F238E27FC236}">
                <a16:creationId xmlns:a16="http://schemas.microsoft.com/office/drawing/2014/main" id="{F993BD80-152D-4D8A-D68D-98A1A3B7CEF9}"/>
              </a:ext>
            </a:extLst>
          </p:cNvPr>
          <p:cNvSpPr>
            <a:spLocks noGrp="1"/>
          </p:cNvSpPr>
          <p:nvPr>
            <p:ph sz="quarter" idx="4"/>
          </p:nvPr>
        </p:nvSpPr>
        <p:spPr>
          <a:xfrm>
            <a:off x="6172200" y="2505075"/>
            <a:ext cx="5183188"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7" name="Päivämäärän paikkamerkki 6">
            <a:extLst>
              <a:ext uri="{FF2B5EF4-FFF2-40B4-BE49-F238E27FC236}">
                <a16:creationId xmlns:a16="http://schemas.microsoft.com/office/drawing/2014/main" id="{940F60F4-CB67-5130-58F2-AD23AE6D23D9}"/>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8" name="Alatunnisteen paikkamerkki 7">
            <a:extLst>
              <a:ext uri="{FF2B5EF4-FFF2-40B4-BE49-F238E27FC236}">
                <a16:creationId xmlns:a16="http://schemas.microsoft.com/office/drawing/2014/main" id="{CB217DFB-03EE-E1D5-DC68-3D1BDC63C389}"/>
              </a:ext>
            </a:extLst>
          </p:cNvPr>
          <p:cNvSpPr>
            <a:spLocks noGrp="1"/>
          </p:cNvSpPr>
          <p:nvPr>
            <p:ph type="ftr" sz="quarter" idx="11"/>
          </p:nvPr>
        </p:nvSpPr>
        <p:spPr/>
        <p:txBody>
          <a:bodyPr/>
          <a:lstStyle/>
          <a:p>
            <a:endParaRPr lang="fi-FI"/>
          </a:p>
        </p:txBody>
      </p:sp>
      <p:sp>
        <p:nvSpPr>
          <p:cNvPr id="9" name="Dian numeron paikkamerkki 8">
            <a:extLst>
              <a:ext uri="{FF2B5EF4-FFF2-40B4-BE49-F238E27FC236}">
                <a16:creationId xmlns:a16="http://schemas.microsoft.com/office/drawing/2014/main" id="{1D442A2B-4912-2ACB-6312-3343B1339334}"/>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1902314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D4ABE16-FCEB-10F3-39FA-A65A14580032}"/>
              </a:ext>
            </a:extLst>
          </p:cNvPr>
          <p:cNvSpPr>
            <a:spLocks noGrp="1"/>
          </p:cNvSpPr>
          <p:nvPr>
            <p:ph type="title"/>
          </p:nvPr>
        </p:nvSpPr>
        <p:spPr/>
        <p:txBody>
          <a:bodyPr/>
          <a:lstStyle/>
          <a:p>
            <a:r>
              <a:rPr lang="fi-FI"/>
              <a:t>Muokkaa ots. perustyyl. napsautt.</a:t>
            </a:r>
          </a:p>
        </p:txBody>
      </p:sp>
      <p:sp>
        <p:nvSpPr>
          <p:cNvPr id="3" name="Päivämäärän paikkamerkki 2">
            <a:extLst>
              <a:ext uri="{FF2B5EF4-FFF2-40B4-BE49-F238E27FC236}">
                <a16:creationId xmlns:a16="http://schemas.microsoft.com/office/drawing/2014/main" id="{3A113478-5B42-945D-CF12-0C2F61B4293C}"/>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4" name="Alatunnisteen paikkamerkki 3">
            <a:extLst>
              <a:ext uri="{FF2B5EF4-FFF2-40B4-BE49-F238E27FC236}">
                <a16:creationId xmlns:a16="http://schemas.microsoft.com/office/drawing/2014/main" id="{3646746D-A359-B6BC-2BC5-A46C5F32AD56}"/>
              </a:ext>
            </a:extLst>
          </p:cNvPr>
          <p:cNvSpPr>
            <a:spLocks noGrp="1"/>
          </p:cNvSpPr>
          <p:nvPr>
            <p:ph type="ftr" sz="quarter" idx="11"/>
          </p:nvPr>
        </p:nvSpPr>
        <p:spPr/>
        <p:txBody>
          <a:bodyPr/>
          <a:lstStyle/>
          <a:p>
            <a:endParaRPr lang="fi-FI"/>
          </a:p>
        </p:txBody>
      </p:sp>
      <p:sp>
        <p:nvSpPr>
          <p:cNvPr id="5" name="Dian numeron paikkamerkki 4">
            <a:extLst>
              <a:ext uri="{FF2B5EF4-FFF2-40B4-BE49-F238E27FC236}">
                <a16:creationId xmlns:a16="http://schemas.microsoft.com/office/drawing/2014/main" id="{81EBC8F1-2D6A-35ED-6DF2-09B52718F66B}"/>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2526600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A360C215-AF14-9FE9-9AB4-91B40275B7BE}"/>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3" name="Alatunnisteen paikkamerkki 2">
            <a:extLst>
              <a:ext uri="{FF2B5EF4-FFF2-40B4-BE49-F238E27FC236}">
                <a16:creationId xmlns:a16="http://schemas.microsoft.com/office/drawing/2014/main" id="{5A39BF48-3847-72FA-E9B1-69818E76B13C}"/>
              </a:ext>
            </a:extLst>
          </p:cNvPr>
          <p:cNvSpPr>
            <a:spLocks noGrp="1"/>
          </p:cNvSpPr>
          <p:nvPr>
            <p:ph type="ftr" sz="quarter" idx="11"/>
          </p:nvPr>
        </p:nvSpPr>
        <p:spPr/>
        <p:txBody>
          <a:bodyPr/>
          <a:lstStyle/>
          <a:p>
            <a:endParaRPr lang="fi-FI"/>
          </a:p>
        </p:txBody>
      </p:sp>
      <p:sp>
        <p:nvSpPr>
          <p:cNvPr id="4" name="Dian numeron paikkamerkki 3">
            <a:extLst>
              <a:ext uri="{FF2B5EF4-FFF2-40B4-BE49-F238E27FC236}">
                <a16:creationId xmlns:a16="http://schemas.microsoft.com/office/drawing/2014/main" id="{4FE3A0AA-A9AB-1639-A981-276D7180D245}"/>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292731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Kuvatekstillinen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F520750-D76F-2273-EF49-A09CE6F2E4BC}"/>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3" name="Sisällön paikkamerkki 2">
            <a:extLst>
              <a:ext uri="{FF2B5EF4-FFF2-40B4-BE49-F238E27FC236}">
                <a16:creationId xmlns:a16="http://schemas.microsoft.com/office/drawing/2014/main" id="{1581E0D0-C801-64C7-2166-A6D3FF8E6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Tekstin paikkamerkki 3">
            <a:extLst>
              <a:ext uri="{FF2B5EF4-FFF2-40B4-BE49-F238E27FC236}">
                <a16:creationId xmlns:a16="http://schemas.microsoft.com/office/drawing/2014/main" id="{9B4F6DF6-317F-789A-FCDB-869E3766FC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a:t>Muokkaa tekstin perustyylejä napsauttamalla</a:t>
            </a:r>
          </a:p>
        </p:txBody>
      </p:sp>
      <p:sp>
        <p:nvSpPr>
          <p:cNvPr id="5" name="Päivämäärän paikkamerkki 4">
            <a:extLst>
              <a:ext uri="{FF2B5EF4-FFF2-40B4-BE49-F238E27FC236}">
                <a16:creationId xmlns:a16="http://schemas.microsoft.com/office/drawing/2014/main" id="{F00C9A95-364E-D4D4-B08B-D7E363CD25E9}"/>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6" name="Alatunnisteen paikkamerkki 5">
            <a:extLst>
              <a:ext uri="{FF2B5EF4-FFF2-40B4-BE49-F238E27FC236}">
                <a16:creationId xmlns:a16="http://schemas.microsoft.com/office/drawing/2014/main" id="{FC37052A-920D-E547-74D5-2072AE2D1E3C}"/>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96A9FBDB-1099-CD19-BF1C-4F35CDD41E06}"/>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3510124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uvatekstillinen kuv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9BFC002-B058-AA12-3E8E-0EBD4C21F360}"/>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3" name="Kuvan paikkamerkki 2">
            <a:extLst>
              <a:ext uri="{FF2B5EF4-FFF2-40B4-BE49-F238E27FC236}">
                <a16:creationId xmlns:a16="http://schemas.microsoft.com/office/drawing/2014/main" id="{A8315840-E0BA-70D3-E320-FEA7200B3B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kstin paikkamerkki 3">
            <a:extLst>
              <a:ext uri="{FF2B5EF4-FFF2-40B4-BE49-F238E27FC236}">
                <a16:creationId xmlns:a16="http://schemas.microsoft.com/office/drawing/2014/main" id="{0482C44D-0599-B334-578D-B1C6919BAD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a:t>Muokkaa tekstin perustyylejä napsauttamalla</a:t>
            </a:r>
          </a:p>
        </p:txBody>
      </p:sp>
      <p:sp>
        <p:nvSpPr>
          <p:cNvPr id="5" name="Päivämäärän paikkamerkki 4">
            <a:extLst>
              <a:ext uri="{FF2B5EF4-FFF2-40B4-BE49-F238E27FC236}">
                <a16:creationId xmlns:a16="http://schemas.microsoft.com/office/drawing/2014/main" id="{BA76D9A1-CA5C-2E8E-94CE-2BE7A3CE9919}"/>
              </a:ext>
            </a:extLst>
          </p:cNvPr>
          <p:cNvSpPr>
            <a:spLocks noGrp="1"/>
          </p:cNvSpPr>
          <p:nvPr>
            <p:ph type="dt" sz="half" idx="10"/>
          </p:nvPr>
        </p:nvSpPr>
        <p:spPr/>
        <p:txBody>
          <a:bodyPr/>
          <a:lstStyle/>
          <a:p>
            <a:fld id="{2A991DAA-8050-4B43-AFB8-36845F2CAD8A}" type="datetimeFigureOut">
              <a:rPr lang="fi-FI" smtClean="0"/>
              <a:t>19.8.2024</a:t>
            </a:fld>
            <a:endParaRPr lang="fi-FI"/>
          </a:p>
        </p:txBody>
      </p:sp>
      <p:sp>
        <p:nvSpPr>
          <p:cNvPr id="6" name="Alatunnisteen paikkamerkki 5">
            <a:extLst>
              <a:ext uri="{FF2B5EF4-FFF2-40B4-BE49-F238E27FC236}">
                <a16:creationId xmlns:a16="http://schemas.microsoft.com/office/drawing/2014/main" id="{916F4116-E287-8958-BC35-91571B1CBFA8}"/>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F4A84BAA-DF20-06C0-908D-D0CF367F547C}"/>
              </a:ext>
            </a:extLst>
          </p:cNvPr>
          <p:cNvSpPr>
            <a:spLocks noGrp="1"/>
          </p:cNvSpPr>
          <p:nvPr>
            <p:ph type="sldNum" sz="quarter" idx="12"/>
          </p:nvPr>
        </p:nvSpPr>
        <p:spPr/>
        <p:txBody>
          <a:bodyPr/>
          <a:lstStyle/>
          <a:p>
            <a:fld id="{331DAD68-14A3-449D-8247-8B55A459BBE6}" type="slidenum">
              <a:rPr lang="fi-FI" smtClean="0"/>
              <a:t>‹#›</a:t>
            </a:fld>
            <a:endParaRPr lang="fi-FI"/>
          </a:p>
        </p:txBody>
      </p:sp>
    </p:spTree>
    <p:extLst>
      <p:ext uri="{BB962C8B-B14F-4D97-AF65-F5344CB8AC3E}">
        <p14:creationId xmlns:p14="http://schemas.microsoft.com/office/powerpoint/2010/main" val="3691827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2EE9A6C6-A601-6B8C-B5DB-BE14F1774F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a:t>
            </a:r>
            <a:r>
              <a:rPr lang="fi-FI" err="1"/>
              <a:t>ots</a:t>
            </a:r>
            <a:r>
              <a:rPr lang="fi-FI"/>
              <a:t>. </a:t>
            </a:r>
            <a:r>
              <a:rPr lang="fi-FI" err="1"/>
              <a:t>perustyyl</a:t>
            </a:r>
            <a:r>
              <a:rPr lang="fi-FI"/>
              <a:t>. </a:t>
            </a:r>
            <a:r>
              <a:rPr lang="fi-FI" err="1"/>
              <a:t>napsautt</a:t>
            </a:r>
            <a:r>
              <a:rPr lang="fi-FI"/>
              <a:t>.</a:t>
            </a:r>
          </a:p>
        </p:txBody>
      </p:sp>
      <p:sp>
        <p:nvSpPr>
          <p:cNvPr id="3" name="Tekstin paikkamerkki 2">
            <a:extLst>
              <a:ext uri="{FF2B5EF4-FFF2-40B4-BE49-F238E27FC236}">
                <a16:creationId xmlns:a16="http://schemas.microsoft.com/office/drawing/2014/main" id="{4FE5A0ED-6665-C068-08D5-D97A9B31C1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E75A1403-E516-80C2-CEF4-167BBD2A5B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A991DAA-8050-4B43-AFB8-36845F2CAD8A}" type="datetimeFigureOut">
              <a:rPr lang="fi-FI" smtClean="0"/>
              <a:t>19.8.2024</a:t>
            </a:fld>
            <a:endParaRPr lang="fi-FI"/>
          </a:p>
        </p:txBody>
      </p:sp>
      <p:sp>
        <p:nvSpPr>
          <p:cNvPr id="5" name="Alatunnisteen paikkamerkki 4">
            <a:extLst>
              <a:ext uri="{FF2B5EF4-FFF2-40B4-BE49-F238E27FC236}">
                <a16:creationId xmlns:a16="http://schemas.microsoft.com/office/drawing/2014/main" id="{BA0EC410-ED93-C445-6128-ECC0A6C615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i-FI"/>
          </a:p>
        </p:txBody>
      </p:sp>
      <p:sp>
        <p:nvSpPr>
          <p:cNvPr id="6" name="Dian numeron paikkamerkki 5">
            <a:extLst>
              <a:ext uri="{FF2B5EF4-FFF2-40B4-BE49-F238E27FC236}">
                <a16:creationId xmlns:a16="http://schemas.microsoft.com/office/drawing/2014/main" id="{83496970-D846-EBBD-D007-50CA65D461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1DAD68-14A3-449D-8247-8B55A459BBE6}" type="slidenum">
              <a:rPr lang="fi-FI" smtClean="0"/>
              <a:t>‹#›</a:t>
            </a:fld>
            <a:endParaRPr lang="fi-FI"/>
          </a:p>
        </p:txBody>
      </p:sp>
    </p:spTree>
    <p:extLst>
      <p:ext uri="{BB962C8B-B14F-4D97-AF65-F5344CB8AC3E}">
        <p14:creationId xmlns:p14="http://schemas.microsoft.com/office/powerpoint/2010/main" val="1757448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88573"/>
          </a:solidFill>
          <a:latin typeface="Nunito Sans 10pt Black"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E5C6B"/>
          </a:solidFill>
          <a:latin typeface="Nunito Sans 10pt"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88573"/>
          </a:solidFill>
          <a:latin typeface="Nunito Sans 10pt"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9BF7C"/>
          </a:solidFill>
          <a:latin typeface="Nunito Sans 10pt"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9BF7C"/>
          </a:solidFill>
          <a:latin typeface="Nunito Sans 10pt"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9BF7C"/>
          </a:solidFill>
          <a:latin typeface="Nunito Sans 10p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uva 4" descr="Kuva, joka sisältää kohteen vaate, clipart, animaatio, kuvitus&#10;&#10;Kuvaus luotu automaattisesti">
            <a:extLst>
              <a:ext uri="{FF2B5EF4-FFF2-40B4-BE49-F238E27FC236}">
                <a16:creationId xmlns:a16="http://schemas.microsoft.com/office/drawing/2014/main" id="{4463EC1F-D398-29B9-E425-D1C22A16435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iruutu 5">
            <a:extLst>
              <a:ext uri="{FF2B5EF4-FFF2-40B4-BE49-F238E27FC236}">
                <a16:creationId xmlns:a16="http://schemas.microsoft.com/office/drawing/2014/main" id="{1A794715-5660-61A4-C3CD-5817ED439C7F}"/>
              </a:ext>
            </a:extLst>
          </p:cNvPr>
          <p:cNvSpPr txBox="1"/>
          <p:nvPr/>
        </p:nvSpPr>
        <p:spPr>
          <a:xfrm>
            <a:off x="492266" y="3183036"/>
            <a:ext cx="6257706" cy="2257028"/>
          </a:xfrm>
          <a:prstGeom prst="rect">
            <a:avLst/>
          </a:prstGeom>
          <a:noFill/>
        </p:spPr>
        <p:txBody>
          <a:bodyPr wrap="square" rtlCol="0">
            <a:spAutoFit/>
          </a:bodyPr>
          <a:lstStyle/>
          <a:p>
            <a:pPr>
              <a:lnSpc>
                <a:spcPts val="8000"/>
              </a:lnSpc>
            </a:pPr>
            <a:r>
              <a:rPr lang="fi-FI" sz="8800">
                <a:solidFill>
                  <a:srgbClr val="188573"/>
                </a:solidFill>
                <a:latin typeface="Nunito Sans 10pt Black" pitchFamily="2" charset="0"/>
              </a:rPr>
              <a:t>Onko energiaa?</a:t>
            </a:r>
          </a:p>
        </p:txBody>
      </p:sp>
      <p:sp>
        <p:nvSpPr>
          <p:cNvPr id="2" name="Tekstiruutu 1">
            <a:extLst>
              <a:ext uri="{FF2B5EF4-FFF2-40B4-BE49-F238E27FC236}">
                <a16:creationId xmlns:a16="http://schemas.microsoft.com/office/drawing/2014/main" id="{2E0A18FA-6641-C5CF-728A-D6EC8E3908BE}"/>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2219382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muotoilu, kuvitus&#10;&#10;Kuvaus luotu automaattisesti">
            <a:extLst>
              <a:ext uri="{FF2B5EF4-FFF2-40B4-BE49-F238E27FC236}">
                <a16:creationId xmlns:a16="http://schemas.microsoft.com/office/drawing/2014/main" id="{104EB2A3-5828-C136-A0E5-B242C234752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124009C5-5491-42BA-77E2-4AA1193DF830}"/>
              </a:ext>
            </a:extLst>
          </p:cNvPr>
          <p:cNvSpPr txBox="1"/>
          <p:nvPr/>
        </p:nvSpPr>
        <p:spPr>
          <a:xfrm>
            <a:off x="2404754" y="584200"/>
            <a:ext cx="7382492" cy="646331"/>
          </a:xfrm>
          <a:prstGeom prst="rect">
            <a:avLst/>
          </a:prstGeom>
          <a:noFill/>
        </p:spPr>
        <p:txBody>
          <a:bodyPr wrap="square" rtlCol="0">
            <a:spAutoFit/>
          </a:bodyPr>
          <a:lstStyle/>
          <a:p>
            <a:pPr algn="ctr"/>
            <a:r>
              <a:rPr lang="fi-FI" sz="3600">
                <a:solidFill>
                  <a:srgbClr val="188573"/>
                </a:solidFill>
                <a:latin typeface="Nunito Sans 10pt Black" pitchFamily="2" charset="0"/>
              </a:rPr>
              <a:t>Mihin energiaa kuluu kotona?</a:t>
            </a:r>
          </a:p>
        </p:txBody>
      </p:sp>
      <p:sp>
        <p:nvSpPr>
          <p:cNvPr id="5" name="Tekstiruutu 4">
            <a:extLst>
              <a:ext uri="{FF2B5EF4-FFF2-40B4-BE49-F238E27FC236}">
                <a16:creationId xmlns:a16="http://schemas.microsoft.com/office/drawing/2014/main" id="{A50ACF96-BD94-B63A-2E92-D34B75A9A49B}"/>
              </a:ext>
            </a:extLst>
          </p:cNvPr>
          <p:cNvSpPr txBox="1"/>
          <p:nvPr/>
        </p:nvSpPr>
        <p:spPr>
          <a:xfrm>
            <a:off x="1536700" y="1700431"/>
            <a:ext cx="2439679" cy="830997"/>
          </a:xfrm>
          <a:prstGeom prst="rect">
            <a:avLst/>
          </a:prstGeom>
          <a:noFill/>
        </p:spPr>
        <p:txBody>
          <a:bodyPr wrap="square" rtlCol="0">
            <a:spAutoFit/>
          </a:bodyPr>
          <a:lstStyle/>
          <a:p>
            <a:pPr algn="ctr"/>
            <a:r>
              <a:rPr lang="fi-FI" sz="2400">
                <a:solidFill>
                  <a:srgbClr val="2E5C6B"/>
                </a:solidFill>
                <a:latin typeface="Nunito Sans 10pt" pitchFamily="2" charset="0"/>
              </a:rPr>
              <a:t>Lämmitys</a:t>
            </a:r>
          </a:p>
          <a:p>
            <a:pPr algn="ctr"/>
            <a:r>
              <a:rPr lang="fi-FI" sz="2400">
                <a:solidFill>
                  <a:srgbClr val="188573"/>
                </a:solidFill>
                <a:latin typeface="Nunito Sans 10pt ExtraBold" pitchFamily="2" charset="0"/>
              </a:rPr>
              <a:t>50%</a:t>
            </a:r>
          </a:p>
        </p:txBody>
      </p:sp>
      <p:sp>
        <p:nvSpPr>
          <p:cNvPr id="7" name="Tekstiruutu 6">
            <a:extLst>
              <a:ext uri="{FF2B5EF4-FFF2-40B4-BE49-F238E27FC236}">
                <a16:creationId xmlns:a16="http://schemas.microsoft.com/office/drawing/2014/main" id="{F2AC5287-74C0-86B7-969D-A22929453C2F}"/>
              </a:ext>
            </a:extLst>
          </p:cNvPr>
          <p:cNvSpPr txBox="1"/>
          <p:nvPr/>
        </p:nvSpPr>
        <p:spPr>
          <a:xfrm>
            <a:off x="5010150" y="1700430"/>
            <a:ext cx="2439679" cy="830997"/>
          </a:xfrm>
          <a:prstGeom prst="rect">
            <a:avLst/>
          </a:prstGeom>
          <a:noFill/>
        </p:spPr>
        <p:txBody>
          <a:bodyPr wrap="square" rtlCol="0">
            <a:spAutoFit/>
          </a:bodyPr>
          <a:lstStyle/>
          <a:p>
            <a:pPr algn="ctr"/>
            <a:r>
              <a:rPr lang="fi-FI" sz="2400">
                <a:solidFill>
                  <a:srgbClr val="2E5C6B"/>
                </a:solidFill>
                <a:latin typeface="Nunito Sans 10pt" pitchFamily="2" charset="0"/>
              </a:rPr>
              <a:t>Lämmin vesi</a:t>
            </a:r>
          </a:p>
          <a:p>
            <a:pPr algn="ctr"/>
            <a:r>
              <a:rPr lang="fi-FI" sz="2400">
                <a:solidFill>
                  <a:srgbClr val="188573"/>
                </a:solidFill>
                <a:latin typeface="Nunito Sans 10pt ExtraBold" pitchFamily="2" charset="0"/>
              </a:rPr>
              <a:t>20%</a:t>
            </a:r>
          </a:p>
        </p:txBody>
      </p:sp>
      <p:sp>
        <p:nvSpPr>
          <p:cNvPr id="8" name="Tekstiruutu 7">
            <a:extLst>
              <a:ext uri="{FF2B5EF4-FFF2-40B4-BE49-F238E27FC236}">
                <a16:creationId xmlns:a16="http://schemas.microsoft.com/office/drawing/2014/main" id="{C2F6F139-A90C-6FA0-8A99-84EDE6A158C9}"/>
              </a:ext>
            </a:extLst>
          </p:cNvPr>
          <p:cNvSpPr txBox="1"/>
          <p:nvPr/>
        </p:nvSpPr>
        <p:spPr>
          <a:xfrm>
            <a:off x="8089900" y="1686360"/>
            <a:ext cx="3239779" cy="830997"/>
          </a:xfrm>
          <a:prstGeom prst="rect">
            <a:avLst/>
          </a:prstGeom>
          <a:noFill/>
        </p:spPr>
        <p:txBody>
          <a:bodyPr wrap="square" rtlCol="0">
            <a:spAutoFit/>
          </a:bodyPr>
          <a:lstStyle/>
          <a:p>
            <a:pPr algn="ctr"/>
            <a:r>
              <a:rPr lang="fi-FI" sz="2400">
                <a:solidFill>
                  <a:srgbClr val="2E5C6B"/>
                </a:solidFill>
                <a:latin typeface="Nunito Sans 10pt" pitchFamily="2" charset="0"/>
              </a:rPr>
              <a:t>Kodin sähkölaitteet</a:t>
            </a:r>
          </a:p>
          <a:p>
            <a:pPr algn="ctr"/>
            <a:r>
              <a:rPr lang="fi-FI" sz="2400">
                <a:solidFill>
                  <a:srgbClr val="188573"/>
                </a:solidFill>
                <a:latin typeface="Nunito Sans 10pt ExtraBold" pitchFamily="2" charset="0"/>
              </a:rPr>
              <a:t>30%</a:t>
            </a:r>
          </a:p>
        </p:txBody>
      </p:sp>
      <p:sp>
        <p:nvSpPr>
          <p:cNvPr id="2" name="Tekstiruutu 1">
            <a:extLst>
              <a:ext uri="{FF2B5EF4-FFF2-40B4-BE49-F238E27FC236}">
                <a16:creationId xmlns:a16="http://schemas.microsoft.com/office/drawing/2014/main" id="{DCDA0825-9463-08DE-FCCF-E214C357A8C4}"/>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65596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teksti, diagrammi, kuvakaappaus, viiva&#10;&#10;Kuvaus luotu automaattisesti">
            <a:extLst>
              <a:ext uri="{FF2B5EF4-FFF2-40B4-BE49-F238E27FC236}">
                <a16:creationId xmlns:a16="http://schemas.microsoft.com/office/drawing/2014/main" id="{76183B1F-568F-AE19-16B2-4AA2C5DCA2F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6E527171-42CD-CA21-FA5A-0BD0B3873484}"/>
              </a:ext>
            </a:extLst>
          </p:cNvPr>
          <p:cNvSpPr txBox="1"/>
          <p:nvPr/>
        </p:nvSpPr>
        <p:spPr>
          <a:xfrm>
            <a:off x="3094677" y="336550"/>
            <a:ext cx="6002646" cy="1200329"/>
          </a:xfrm>
          <a:prstGeom prst="rect">
            <a:avLst/>
          </a:prstGeom>
          <a:noFill/>
        </p:spPr>
        <p:txBody>
          <a:bodyPr wrap="square" rtlCol="0">
            <a:spAutoFit/>
          </a:bodyPr>
          <a:lstStyle/>
          <a:p>
            <a:pPr algn="ctr"/>
            <a:r>
              <a:rPr lang="fi-FI" sz="3600">
                <a:solidFill>
                  <a:srgbClr val="188573"/>
                </a:solidFill>
                <a:latin typeface="Nunito Sans 10pt Black" pitchFamily="2" charset="0"/>
              </a:rPr>
              <a:t>Näin sähköä kuluu päivässä arkisiin asioihin</a:t>
            </a:r>
          </a:p>
        </p:txBody>
      </p:sp>
      <p:sp>
        <p:nvSpPr>
          <p:cNvPr id="6" name="Tekstiruutu 5">
            <a:extLst>
              <a:ext uri="{FF2B5EF4-FFF2-40B4-BE49-F238E27FC236}">
                <a16:creationId xmlns:a16="http://schemas.microsoft.com/office/drawing/2014/main" id="{C7C58B9D-6B1A-5433-1C40-DF0A95519EA1}"/>
              </a:ext>
            </a:extLst>
          </p:cNvPr>
          <p:cNvSpPr txBox="1"/>
          <p:nvPr/>
        </p:nvSpPr>
        <p:spPr>
          <a:xfrm>
            <a:off x="1130300" y="1834634"/>
            <a:ext cx="2152650" cy="276999"/>
          </a:xfrm>
          <a:prstGeom prst="rect">
            <a:avLst/>
          </a:prstGeom>
          <a:noFill/>
        </p:spPr>
        <p:txBody>
          <a:bodyPr wrap="square">
            <a:spAutoFit/>
          </a:bodyPr>
          <a:lstStyle/>
          <a:p>
            <a:r>
              <a:rPr lang="fi-FI" sz="1200">
                <a:solidFill>
                  <a:srgbClr val="2E5C6B"/>
                </a:solidFill>
                <a:latin typeface="Nunito Sans 10pt ExtraBold" pitchFamily="2" charset="0"/>
              </a:rPr>
              <a:t>Kilowattituntia (kWh)</a:t>
            </a:r>
          </a:p>
        </p:txBody>
      </p:sp>
      <p:sp>
        <p:nvSpPr>
          <p:cNvPr id="7" name="Tekstiruutu 6">
            <a:extLst>
              <a:ext uri="{FF2B5EF4-FFF2-40B4-BE49-F238E27FC236}">
                <a16:creationId xmlns:a16="http://schemas.microsoft.com/office/drawing/2014/main" id="{33162261-CDB2-5894-EF7B-EB87DA88802E}"/>
              </a:ext>
            </a:extLst>
          </p:cNvPr>
          <p:cNvSpPr txBox="1"/>
          <p:nvPr/>
        </p:nvSpPr>
        <p:spPr>
          <a:xfrm>
            <a:off x="1143000" y="2066211"/>
            <a:ext cx="2470150" cy="3889526"/>
          </a:xfrm>
          <a:prstGeom prst="rect">
            <a:avLst/>
          </a:prstGeom>
          <a:noFill/>
        </p:spPr>
        <p:txBody>
          <a:bodyPr wrap="square">
            <a:spAutoFit/>
          </a:bodyPr>
          <a:lstStyle/>
          <a:p>
            <a:pPr>
              <a:lnSpc>
                <a:spcPts val="3000"/>
              </a:lnSpc>
            </a:pPr>
            <a:r>
              <a:rPr lang="fi-FI" sz="1200">
                <a:solidFill>
                  <a:srgbClr val="2E5C6B"/>
                </a:solidFill>
                <a:latin typeface="Nunito Sans 10pt Medium" pitchFamily="2" charset="0"/>
              </a:rPr>
              <a:t>Tietokone (Pöytämalli) 8h</a:t>
            </a:r>
          </a:p>
          <a:p>
            <a:pPr>
              <a:lnSpc>
                <a:spcPts val="3000"/>
              </a:lnSpc>
            </a:pPr>
            <a:r>
              <a:rPr lang="fi-FI" sz="1200">
                <a:solidFill>
                  <a:srgbClr val="2E5C6B"/>
                </a:solidFill>
                <a:latin typeface="Nunito Sans 10pt Medium" pitchFamily="2" charset="0"/>
              </a:rPr>
              <a:t>Läppäri 8h</a:t>
            </a:r>
          </a:p>
          <a:p>
            <a:pPr>
              <a:lnSpc>
                <a:spcPts val="3000"/>
              </a:lnSpc>
            </a:pPr>
            <a:r>
              <a:rPr lang="fi-FI" sz="1200">
                <a:solidFill>
                  <a:srgbClr val="2E5C6B"/>
                </a:solidFill>
                <a:latin typeface="Nunito Sans 10pt Medium" pitchFamily="2" charset="0"/>
              </a:rPr>
              <a:t>Pelikone 3h</a:t>
            </a:r>
          </a:p>
          <a:p>
            <a:pPr>
              <a:lnSpc>
                <a:spcPts val="3000"/>
              </a:lnSpc>
            </a:pPr>
            <a:r>
              <a:rPr lang="fi-FI" sz="1200">
                <a:solidFill>
                  <a:srgbClr val="2E5C6B"/>
                </a:solidFill>
                <a:latin typeface="Nunito Sans 10pt Medium" pitchFamily="2" charset="0"/>
              </a:rPr>
              <a:t>Kännykän lataus</a:t>
            </a:r>
          </a:p>
          <a:p>
            <a:pPr>
              <a:lnSpc>
                <a:spcPts val="3000"/>
              </a:lnSpc>
            </a:pPr>
            <a:r>
              <a:rPr lang="fi-FI" sz="1200">
                <a:solidFill>
                  <a:srgbClr val="2E5C6B"/>
                </a:solidFill>
                <a:latin typeface="Nunito Sans 10pt Medium" pitchFamily="2" charset="0"/>
              </a:rPr>
              <a:t>Jääkaappi-pakastin 24h</a:t>
            </a:r>
          </a:p>
          <a:p>
            <a:pPr>
              <a:lnSpc>
                <a:spcPts val="3000"/>
              </a:lnSpc>
            </a:pPr>
            <a:r>
              <a:rPr lang="fi-FI" sz="1200">
                <a:solidFill>
                  <a:srgbClr val="2E5C6B"/>
                </a:solidFill>
                <a:latin typeface="Nunito Sans 10pt Medium" pitchFamily="2" charset="0"/>
              </a:rPr>
              <a:t>Pizza sähköuunissa</a:t>
            </a:r>
          </a:p>
          <a:p>
            <a:pPr>
              <a:lnSpc>
                <a:spcPts val="3000"/>
              </a:lnSpc>
            </a:pPr>
            <a:r>
              <a:rPr lang="fi-FI" sz="1200">
                <a:solidFill>
                  <a:srgbClr val="2E5C6B"/>
                </a:solidFill>
                <a:latin typeface="Nunito Sans 10pt Medium" pitchFamily="2" charset="0"/>
              </a:rPr>
              <a:t>Ruoan lämmitys mikrossa</a:t>
            </a:r>
          </a:p>
          <a:p>
            <a:pPr>
              <a:lnSpc>
                <a:spcPts val="3000"/>
              </a:lnSpc>
            </a:pPr>
            <a:r>
              <a:rPr lang="fi-FI" sz="1200">
                <a:solidFill>
                  <a:srgbClr val="2E5C6B"/>
                </a:solidFill>
                <a:latin typeface="Nunito Sans 10pt Medium" pitchFamily="2" charset="0"/>
              </a:rPr>
              <a:t>Koneellinen pyykkiä</a:t>
            </a:r>
          </a:p>
          <a:p>
            <a:pPr>
              <a:lnSpc>
                <a:spcPts val="3000"/>
              </a:lnSpc>
            </a:pPr>
            <a:r>
              <a:rPr lang="fi-FI" sz="1200">
                <a:solidFill>
                  <a:srgbClr val="2E5C6B"/>
                </a:solidFill>
                <a:latin typeface="Nunito Sans 10pt Medium" pitchFamily="2" charset="0"/>
              </a:rPr>
              <a:t>Imurointi 0,5h</a:t>
            </a:r>
          </a:p>
          <a:p>
            <a:pPr>
              <a:lnSpc>
                <a:spcPts val="3000"/>
              </a:lnSpc>
            </a:pPr>
            <a:r>
              <a:rPr lang="fi-FI" sz="1200">
                <a:solidFill>
                  <a:srgbClr val="2E5C6B"/>
                </a:solidFill>
                <a:latin typeface="Nunito Sans 10pt Medium" pitchFamily="2" charset="0"/>
              </a:rPr>
              <a:t>Saunominen 1h</a:t>
            </a:r>
          </a:p>
        </p:txBody>
      </p:sp>
      <p:sp>
        <p:nvSpPr>
          <p:cNvPr id="2" name="Tekstiruutu 1">
            <a:extLst>
              <a:ext uri="{FF2B5EF4-FFF2-40B4-BE49-F238E27FC236}">
                <a16:creationId xmlns:a16="http://schemas.microsoft.com/office/drawing/2014/main" id="{1E7B9D39-7A1E-49BE-DD92-DEA73B66E156}"/>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2952536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kodinkone, keittiön kodinkone, Kodinkone, pesukone&#10;&#10;Kuvaus luotu automaattisesti">
            <a:extLst>
              <a:ext uri="{FF2B5EF4-FFF2-40B4-BE49-F238E27FC236}">
                <a16:creationId xmlns:a16="http://schemas.microsoft.com/office/drawing/2014/main" id="{4240EE22-59A3-69AC-3134-52EFB8C1BB8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51A0EDE3-2D9B-2D2F-3FB7-337F41BE31A7}"/>
              </a:ext>
            </a:extLst>
          </p:cNvPr>
          <p:cNvSpPr txBox="1"/>
          <p:nvPr/>
        </p:nvSpPr>
        <p:spPr>
          <a:xfrm>
            <a:off x="642226" y="1545765"/>
            <a:ext cx="7652688" cy="4081245"/>
          </a:xfrm>
          <a:prstGeom prst="rect">
            <a:avLst/>
          </a:prstGeom>
          <a:noFill/>
        </p:spPr>
        <p:txBody>
          <a:bodyPr wrap="square" rtlCol="0">
            <a:spAutoFit/>
          </a:bodyPr>
          <a:lstStyle/>
          <a:p>
            <a:pPr marL="457200" indent="-457200">
              <a:lnSpc>
                <a:spcPts val="2300"/>
              </a:lnSpc>
              <a:spcAft>
                <a:spcPts val="600"/>
              </a:spcAft>
              <a:buSzPct val="100000"/>
              <a:buFont typeface="Nunito Sans 7pt Medium" pitchFamily="2" charset="0"/>
              <a:buChar char="•"/>
            </a:pPr>
            <a:r>
              <a:rPr lang="fi-FI" sz="1600">
                <a:solidFill>
                  <a:srgbClr val="2E5C6B"/>
                </a:solidFill>
                <a:latin typeface="Nunito Sans 10pt" pitchFamily="2" charset="0"/>
              </a:rPr>
              <a:t>Sähkön hinta </a:t>
            </a:r>
            <a:r>
              <a:rPr lang="fi-FI" sz="1600">
                <a:solidFill>
                  <a:srgbClr val="2E5C6B"/>
                </a:solidFill>
                <a:latin typeface="Nunito Sans 10pt ExtraBold" pitchFamily="2" charset="0"/>
              </a:rPr>
              <a:t>vaihtelee</a:t>
            </a:r>
            <a:r>
              <a:rPr lang="fi-FI" sz="1600">
                <a:solidFill>
                  <a:srgbClr val="2E5C6B"/>
                </a:solidFill>
                <a:latin typeface="Nunito Sans 10pt" pitchFamily="2" charset="0"/>
              </a:rPr>
              <a:t> tunneittain tuotanto- ja kulutustilanteen mukaan</a:t>
            </a:r>
          </a:p>
          <a:p>
            <a:pPr marL="914400" lvl="1" indent="-457200">
              <a:lnSpc>
                <a:spcPts val="2300"/>
              </a:lnSpc>
              <a:spcAft>
                <a:spcPts val="600"/>
              </a:spcAft>
              <a:buSzPct val="100000"/>
              <a:buFont typeface="Nunito Sans 7pt Medium" pitchFamily="2" charset="0"/>
              <a:buChar char="•"/>
            </a:pPr>
            <a:r>
              <a:rPr lang="fi-FI" sz="1600">
                <a:solidFill>
                  <a:srgbClr val="188573"/>
                </a:solidFill>
                <a:latin typeface="Nunito Sans 10pt" pitchFamily="2" charset="0"/>
              </a:rPr>
              <a:t>hinta määräytyy pohjoismaisessa sähköpörssissä</a:t>
            </a:r>
          </a:p>
          <a:p>
            <a:pPr marL="457200" indent="-457200">
              <a:lnSpc>
                <a:spcPts val="2300"/>
              </a:lnSpc>
              <a:spcAft>
                <a:spcPts val="600"/>
              </a:spcAft>
              <a:buSzPct val="100000"/>
              <a:buFont typeface="Nunito Sans 7pt Medium" pitchFamily="2" charset="0"/>
              <a:buChar char="•"/>
            </a:pPr>
            <a:r>
              <a:rPr lang="fi-FI" sz="1600">
                <a:solidFill>
                  <a:srgbClr val="2E5C6B"/>
                </a:solidFill>
                <a:latin typeface="Nunito Sans 10pt" pitchFamily="2" charset="0"/>
              </a:rPr>
              <a:t>Järkevintä on ajoittaa kulutus hetkiin, jolloin sähköä </a:t>
            </a:r>
            <a:br>
              <a:rPr lang="fi-FI" sz="1600">
                <a:solidFill>
                  <a:srgbClr val="2E5C6B"/>
                </a:solidFill>
                <a:latin typeface="Nunito Sans 10pt" pitchFamily="2" charset="0"/>
              </a:rPr>
            </a:br>
            <a:r>
              <a:rPr lang="fi-FI" sz="1600">
                <a:solidFill>
                  <a:srgbClr val="2E5C6B"/>
                </a:solidFill>
                <a:latin typeface="Nunito Sans 10pt" pitchFamily="2" charset="0"/>
              </a:rPr>
              <a:t>on saatavilla </a:t>
            </a:r>
            <a:r>
              <a:rPr lang="fi-FI" sz="1600">
                <a:solidFill>
                  <a:srgbClr val="2E5C6B"/>
                </a:solidFill>
                <a:latin typeface="Nunito Sans 10pt ExtraBold" pitchFamily="2" charset="0"/>
              </a:rPr>
              <a:t>edulliseen hintaan</a:t>
            </a:r>
            <a:r>
              <a:rPr lang="fi-FI" sz="1600">
                <a:solidFill>
                  <a:srgbClr val="2E5C6B"/>
                </a:solidFill>
                <a:latin typeface="Nunito Sans 10pt" pitchFamily="2" charset="0"/>
              </a:rPr>
              <a:t>.</a:t>
            </a:r>
          </a:p>
          <a:p>
            <a:pPr marL="914400" lvl="1" indent="-457200">
              <a:lnSpc>
                <a:spcPts val="2300"/>
              </a:lnSpc>
              <a:spcAft>
                <a:spcPts val="600"/>
              </a:spcAft>
              <a:buSzPct val="100000"/>
              <a:buFont typeface="Nunito Sans 7pt Medium" pitchFamily="2" charset="0"/>
              <a:buChar char="•"/>
            </a:pPr>
            <a:r>
              <a:rPr lang="fi-FI" sz="1600">
                <a:solidFill>
                  <a:srgbClr val="188573"/>
                </a:solidFill>
                <a:latin typeface="Nunito Sans 10pt ExtraBold" pitchFamily="2" charset="0"/>
              </a:rPr>
              <a:t>kaikki hyötyvät ajoittamisesta </a:t>
            </a:r>
            <a:r>
              <a:rPr lang="fi-FI" sz="1600">
                <a:solidFill>
                  <a:srgbClr val="188573"/>
                </a:solidFill>
                <a:latin typeface="Nunito Sans 10pt" pitchFamily="2" charset="0"/>
              </a:rPr>
              <a:t>sähkösopimuksesta riippumatta</a:t>
            </a:r>
          </a:p>
          <a:p>
            <a:pPr marL="914400" lvl="1" indent="-457200">
              <a:lnSpc>
                <a:spcPts val="2300"/>
              </a:lnSpc>
              <a:spcAft>
                <a:spcPts val="600"/>
              </a:spcAft>
              <a:buSzPct val="100000"/>
              <a:buFont typeface="Nunito Sans 7pt Medium" pitchFamily="2" charset="0"/>
              <a:buChar char="•"/>
            </a:pPr>
            <a:r>
              <a:rPr lang="fi-FI" sz="1600">
                <a:solidFill>
                  <a:srgbClr val="188573"/>
                </a:solidFill>
                <a:latin typeface="Nunito Sans 10pt" pitchFamily="2" charset="0"/>
              </a:rPr>
              <a:t>sähkönkäytön siirtäminen huippukulutustunneilta </a:t>
            </a:r>
            <a:br>
              <a:rPr lang="fi-FI" sz="1600">
                <a:solidFill>
                  <a:srgbClr val="188573"/>
                </a:solidFill>
                <a:latin typeface="Nunito Sans 10pt" pitchFamily="2" charset="0"/>
              </a:rPr>
            </a:br>
            <a:r>
              <a:rPr lang="fi-FI" sz="1600">
                <a:solidFill>
                  <a:srgbClr val="188573"/>
                </a:solidFill>
                <a:latin typeface="Nunito Sans 10pt" pitchFamily="2" charset="0"/>
              </a:rPr>
              <a:t>edullisempaan aikaan vaikuttaa myös tuleviin </a:t>
            </a:r>
            <a:br>
              <a:rPr lang="fi-FI" sz="1600">
                <a:solidFill>
                  <a:srgbClr val="188573"/>
                </a:solidFill>
                <a:latin typeface="Nunito Sans 10pt" pitchFamily="2" charset="0"/>
              </a:rPr>
            </a:br>
            <a:r>
              <a:rPr lang="fi-FI" sz="1600">
                <a:solidFill>
                  <a:srgbClr val="188573"/>
                </a:solidFill>
                <a:latin typeface="Nunito Sans 10pt" pitchFamily="2" charset="0"/>
              </a:rPr>
              <a:t>sähkösopimusten hintoihin</a:t>
            </a:r>
          </a:p>
          <a:p>
            <a:pPr marL="914400" lvl="1" indent="-457200">
              <a:lnSpc>
                <a:spcPts val="2300"/>
              </a:lnSpc>
              <a:spcAft>
                <a:spcPts val="600"/>
              </a:spcAft>
              <a:buSzPct val="100000"/>
              <a:buFont typeface="Nunito Sans 7pt Medium" pitchFamily="2" charset="0"/>
              <a:buChar char="•"/>
            </a:pPr>
            <a:r>
              <a:rPr lang="fi-FI" sz="1600">
                <a:solidFill>
                  <a:srgbClr val="188573"/>
                </a:solidFill>
                <a:latin typeface="Nunito Sans 10pt" pitchFamily="2" charset="0"/>
              </a:rPr>
              <a:t>sähkö on usein edullisempaa öisin ja </a:t>
            </a:r>
            <a:br>
              <a:rPr lang="fi-FI" sz="1600">
                <a:solidFill>
                  <a:srgbClr val="188573"/>
                </a:solidFill>
                <a:latin typeface="Nunito Sans 10pt" pitchFamily="2" charset="0"/>
              </a:rPr>
            </a:br>
            <a:r>
              <a:rPr lang="fi-FI" sz="1600">
                <a:solidFill>
                  <a:srgbClr val="188573"/>
                </a:solidFill>
                <a:latin typeface="Nunito Sans 10pt" pitchFamily="2" charset="0"/>
              </a:rPr>
              <a:t>viikonloppuisin, jolloin kulutus on vähäisempää</a:t>
            </a:r>
          </a:p>
          <a:p>
            <a:pPr marL="457200" indent="-457200">
              <a:lnSpc>
                <a:spcPts val="2300"/>
              </a:lnSpc>
              <a:spcAft>
                <a:spcPts val="600"/>
              </a:spcAft>
              <a:buSzPct val="100000"/>
              <a:buFont typeface="Nunito Sans 7pt Medium" pitchFamily="2" charset="0"/>
              <a:buChar char="•"/>
            </a:pPr>
            <a:r>
              <a:rPr lang="fi-FI" sz="1600">
                <a:solidFill>
                  <a:srgbClr val="2E5C6B"/>
                </a:solidFill>
                <a:latin typeface="Nunito Sans 10pt" pitchFamily="2" charset="0"/>
              </a:rPr>
              <a:t>Hintatietoja voi seurata esim. </a:t>
            </a:r>
            <a:br>
              <a:rPr lang="fi-FI" sz="1600">
                <a:solidFill>
                  <a:srgbClr val="2E5C6B"/>
                </a:solidFill>
                <a:latin typeface="Nunito Sans 10pt" pitchFamily="2" charset="0"/>
              </a:rPr>
            </a:br>
            <a:r>
              <a:rPr lang="fi-FI" sz="1600" u="sng" err="1">
                <a:solidFill>
                  <a:srgbClr val="2E5C6B"/>
                </a:solidFill>
                <a:latin typeface="Nunito Sans 10pt" pitchFamily="2" charset="0"/>
              </a:rPr>
              <a:t>Fingridin</a:t>
            </a:r>
            <a:r>
              <a:rPr lang="fi-FI" sz="1600" u="sng">
                <a:solidFill>
                  <a:srgbClr val="2E5C6B"/>
                </a:solidFill>
                <a:latin typeface="Nunito Sans 10pt" pitchFamily="2" charset="0"/>
              </a:rPr>
              <a:t> Tuntihinta-sovelluksesta</a:t>
            </a:r>
            <a:endParaRPr lang="fi-FI" sz="1600" u="sng">
              <a:solidFill>
                <a:srgbClr val="188573"/>
              </a:solidFill>
              <a:latin typeface="Nunito Sans 10pt" pitchFamily="2" charset="0"/>
            </a:endParaRPr>
          </a:p>
        </p:txBody>
      </p:sp>
      <p:sp>
        <p:nvSpPr>
          <p:cNvPr id="4" name="Tekstiruutu 3">
            <a:extLst>
              <a:ext uri="{FF2B5EF4-FFF2-40B4-BE49-F238E27FC236}">
                <a16:creationId xmlns:a16="http://schemas.microsoft.com/office/drawing/2014/main" id="{48BC5366-F310-EFF3-A148-66B39A3BAB5A}"/>
              </a:ext>
            </a:extLst>
          </p:cNvPr>
          <p:cNvSpPr txBox="1"/>
          <p:nvPr/>
        </p:nvSpPr>
        <p:spPr>
          <a:xfrm>
            <a:off x="1339850" y="469900"/>
            <a:ext cx="9512300" cy="646331"/>
          </a:xfrm>
          <a:prstGeom prst="rect">
            <a:avLst/>
          </a:prstGeom>
          <a:noFill/>
        </p:spPr>
        <p:txBody>
          <a:bodyPr wrap="square" rtlCol="0">
            <a:spAutoFit/>
          </a:bodyPr>
          <a:lstStyle/>
          <a:p>
            <a:pPr algn="ctr"/>
            <a:r>
              <a:rPr lang="fi-FI" sz="3600">
                <a:solidFill>
                  <a:srgbClr val="188573"/>
                </a:solidFill>
                <a:latin typeface="Nunito Sans 10pt Black" pitchFamily="2" charset="0"/>
              </a:rPr>
              <a:t>Sillä on väliä, milloin käytät</a:t>
            </a:r>
          </a:p>
        </p:txBody>
      </p:sp>
      <p:sp>
        <p:nvSpPr>
          <p:cNvPr id="6" name="Tekstiruutu 5">
            <a:extLst>
              <a:ext uri="{FF2B5EF4-FFF2-40B4-BE49-F238E27FC236}">
                <a16:creationId xmlns:a16="http://schemas.microsoft.com/office/drawing/2014/main" id="{72C80C99-F2CC-1AD6-DEBC-ADD5122A5296}"/>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4159369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animaatio, vaate, kuvitus, Animaatio&#10;&#10;Kuvaus luotu automaattisesti">
            <a:extLst>
              <a:ext uri="{FF2B5EF4-FFF2-40B4-BE49-F238E27FC236}">
                <a16:creationId xmlns:a16="http://schemas.microsoft.com/office/drawing/2014/main" id="{6D6DB31D-D3A0-CD3E-1F96-C0031F37F78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34489A28-7546-0A5B-F649-51B77DD4CCC7}"/>
              </a:ext>
            </a:extLst>
          </p:cNvPr>
          <p:cNvSpPr txBox="1"/>
          <p:nvPr/>
        </p:nvSpPr>
        <p:spPr>
          <a:xfrm>
            <a:off x="1339850" y="469900"/>
            <a:ext cx="9512300" cy="646331"/>
          </a:xfrm>
          <a:prstGeom prst="rect">
            <a:avLst/>
          </a:prstGeom>
          <a:noFill/>
        </p:spPr>
        <p:txBody>
          <a:bodyPr wrap="square" rtlCol="0">
            <a:spAutoFit/>
          </a:bodyPr>
          <a:lstStyle/>
          <a:p>
            <a:pPr algn="ctr"/>
            <a:r>
              <a:rPr lang="fi-FI" sz="3600">
                <a:solidFill>
                  <a:srgbClr val="188573"/>
                </a:solidFill>
                <a:latin typeface="Nunito Sans 10pt Black" pitchFamily="2" charset="0"/>
              </a:rPr>
              <a:t>Mitä voit tehdä kotona?</a:t>
            </a:r>
          </a:p>
        </p:txBody>
      </p:sp>
      <p:sp>
        <p:nvSpPr>
          <p:cNvPr id="5" name="Tekstiruutu 4">
            <a:extLst>
              <a:ext uri="{FF2B5EF4-FFF2-40B4-BE49-F238E27FC236}">
                <a16:creationId xmlns:a16="http://schemas.microsoft.com/office/drawing/2014/main" id="{EE07B6AE-9BD6-7A1E-81C4-3BD58ADD13C8}"/>
              </a:ext>
            </a:extLst>
          </p:cNvPr>
          <p:cNvSpPr txBox="1"/>
          <p:nvPr/>
        </p:nvSpPr>
        <p:spPr>
          <a:xfrm>
            <a:off x="781926" y="1685076"/>
            <a:ext cx="6387224" cy="3681777"/>
          </a:xfrm>
          <a:prstGeom prst="rect">
            <a:avLst/>
          </a:prstGeom>
          <a:noFill/>
        </p:spPr>
        <p:txBody>
          <a:bodyPr wrap="square" rtlCol="0">
            <a:spAutoFit/>
          </a:bodyPr>
          <a:lstStyle/>
          <a:p>
            <a:pPr marL="457200" indent="-457200">
              <a:lnSpc>
                <a:spcPts val="3000"/>
              </a:lnSpc>
              <a:spcAft>
                <a:spcPts val="600"/>
              </a:spcAft>
              <a:buSzPct val="100000"/>
              <a:buFont typeface="Nunito Sans 7pt Medium" pitchFamily="2" charset="0"/>
              <a:buChar char="•"/>
            </a:pPr>
            <a:r>
              <a:rPr lang="fi-FI">
                <a:solidFill>
                  <a:srgbClr val="2E5C6B"/>
                </a:solidFill>
                <a:latin typeface="Nunito Sans 10pt" pitchFamily="2" charset="0"/>
              </a:rPr>
              <a:t>Kiinnitä huomiota sähkölaitteiden käytön ajankohtaan. Hyödynnä ajastustoimintoja esim.</a:t>
            </a:r>
          </a:p>
          <a:p>
            <a:pPr marL="914400" lvl="1" indent="-457200">
              <a:lnSpc>
                <a:spcPts val="3000"/>
              </a:lnSpc>
              <a:spcAft>
                <a:spcPts val="600"/>
              </a:spcAft>
              <a:buSzPct val="100000"/>
              <a:buFont typeface="Nunito Sans 7pt Medium" pitchFamily="2" charset="0"/>
              <a:buChar char="•"/>
            </a:pPr>
            <a:r>
              <a:rPr lang="fi-FI">
                <a:solidFill>
                  <a:srgbClr val="188573"/>
                </a:solidFill>
                <a:latin typeface="Nunito Sans 10pt" pitchFamily="2" charset="0"/>
              </a:rPr>
              <a:t>astianpesukoneessa, pyykinpesukoneessa, sähkökiukaassa, kylpyhuoneen mukavuus-lattialämmityksessä, ilmalämpöpumpussa, </a:t>
            </a:r>
            <a:br>
              <a:rPr lang="fi-FI">
                <a:solidFill>
                  <a:srgbClr val="188573"/>
                </a:solidFill>
                <a:latin typeface="Nunito Sans 10pt" pitchFamily="2" charset="0"/>
              </a:rPr>
            </a:br>
            <a:r>
              <a:rPr lang="fi-FI">
                <a:solidFill>
                  <a:srgbClr val="188573"/>
                </a:solidFill>
                <a:latin typeface="Nunito Sans 10pt" pitchFamily="2" charset="0"/>
              </a:rPr>
              <a:t>auton moottorin esilämmityksessä ja </a:t>
            </a:r>
            <a:br>
              <a:rPr lang="fi-FI">
                <a:solidFill>
                  <a:srgbClr val="188573"/>
                </a:solidFill>
                <a:latin typeface="Nunito Sans 10pt" pitchFamily="2" charset="0"/>
              </a:rPr>
            </a:br>
            <a:r>
              <a:rPr lang="fi-FI">
                <a:solidFill>
                  <a:srgbClr val="188573"/>
                </a:solidFill>
                <a:latin typeface="Nunito Sans 10pt" pitchFamily="2" charset="0"/>
              </a:rPr>
              <a:t>sähköauton latauksessa</a:t>
            </a:r>
          </a:p>
          <a:p>
            <a:pPr marL="457200" indent="-457200">
              <a:lnSpc>
                <a:spcPts val="3000"/>
              </a:lnSpc>
              <a:spcAft>
                <a:spcPts val="600"/>
              </a:spcAft>
              <a:buSzPct val="100000"/>
              <a:buFont typeface="Nunito Sans 7pt Medium" pitchFamily="2" charset="0"/>
              <a:buChar char="•"/>
            </a:pPr>
            <a:r>
              <a:rPr lang="fi-FI">
                <a:solidFill>
                  <a:srgbClr val="2E5C6B"/>
                </a:solidFill>
                <a:latin typeface="Nunito Sans 10pt" pitchFamily="2" charset="0"/>
              </a:rPr>
              <a:t>Mitä useampi laite on yhtäaikaisesti päällä, sitä suuremman </a:t>
            </a:r>
            <a:r>
              <a:rPr lang="fi-FI">
                <a:solidFill>
                  <a:srgbClr val="2E5C6B"/>
                </a:solidFill>
                <a:latin typeface="Nunito Sans 10pt ExtraBold" pitchFamily="2" charset="0"/>
              </a:rPr>
              <a:t>kulutushuipun</a:t>
            </a:r>
            <a:r>
              <a:rPr lang="fi-FI">
                <a:solidFill>
                  <a:srgbClr val="2E5C6B"/>
                </a:solidFill>
                <a:latin typeface="Nunito Sans 10pt" pitchFamily="2" charset="0"/>
              </a:rPr>
              <a:t> ne aiheuttavat.</a:t>
            </a:r>
          </a:p>
        </p:txBody>
      </p:sp>
      <p:sp>
        <p:nvSpPr>
          <p:cNvPr id="6" name="Tekstiruutu 5">
            <a:extLst>
              <a:ext uri="{FF2B5EF4-FFF2-40B4-BE49-F238E27FC236}">
                <a16:creationId xmlns:a16="http://schemas.microsoft.com/office/drawing/2014/main" id="{38EAF875-D23A-DD13-92EF-5780D5417A3E}"/>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370345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teksti, kuvakaappaus, muotoilu&#10;&#10;Kuvaus luotu automaattisesti">
            <a:extLst>
              <a:ext uri="{FF2B5EF4-FFF2-40B4-BE49-F238E27FC236}">
                <a16:creationId xmlns:a16="http://schemas.microsoft.com/office/drawing/2014/main" id="{A67DEA49-EB69-5B57-7211-7B85BD47FD2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FC46DF3A-689A-F9AB-10A1-6B6E7C0D6899}"/>
              </a:ext>
            </a:extLst>
          </p:cNvPr>
          <p:cNvSpPr txBox="1"/>
          <p:nvPr/>
        </p:nvSpPr>
        <p:spPr>
          <a:xfrm>
            <a:off x="1339850" y="469900"/>
            <a:ext cx="9512300" cy="646331"/>
          </a:xfrm>
          <a:prstGeom prst="rect">
            <a:avLst/>
          </a:prstGeom>
          <a:noFill/>
        </p:spPr>
        <p:txBody>
          <a:bodyPr wrap="square" rtlCol="0">
            <a:spAutoFit/>
          </a:bodyPr>
          <a:lstStyle/>
          <a:p>
            <a:pPr algn="ctr"/>
            <a:r>
              <a:rPr lang="fi-FI" sz="3600">
                <a:solidFill>
                  <a:srgbClr val="188573"/>
                </a:solidFill>
                <a:latin typeface="Nunito Sans 10pt Black" pitchFamily="2" charset="0"/>
              </a:rPr>
              <a:t>Näin teet sähkösopimuksen</a:t>
            </a:r>
          </a:p>
        </p:txBody>
      </p:sp>
      <p:sp>
        <p:nvSpPr>
          <p:cNvPr id="4" name="Tekstiruutu 3">
            <a:extLst>
              <a:ext uri="{FF2B5EF4-FFF2-40B4-BE49-F238E27FC236}">
                <a16:creationId xmlns:a16="http://schemas.microsoft.com/office/drawing/2014/main" id="{6595F460-92F6-89C7-5968-F726DA6EB69D}"/>
              </a:ext>
            </a:extLst>
          </p:cNvPr>
          <p:cNvSpPr txBox="1"/>
          <p:nvPr/>
        </p:nvSpPr>
        <p:spPr>
          <a:xfrm>
            <a:off x="642225" y="1539769"/>
            <a:ext cx="6853084" cy="5077287"/>
          </a:xfrm>
          <a:prstGeom prst="rect">
            <a:avLst/>
          </a:prstGeom>
          <a:noFill/>
        </p:spPr>
        <p:txBody>
          <a:bodyPr wrap="square" rtlCol="0">
            <a:spAutoFit/>
          </a:bodyPr>
          <a:lstStyle/>
          <a:p>
            <a:pPr>
              <a:lnSpc>
                <a:spcPts val="2200"/>
              </a:lnSpc>
              <a:spcAft>
                <a:spcPts val="600"/>
              </a:spcAft>
              <a:buSzPct val="100000"/>
            </a:pPr>
            <a:r>
              <a:rPr lang="fi-FI" sz="1600">
                <a:solidFill>
                  <a:srgbClr val="2E5C6B"/>
                </a:solidFill>
                <a:latin typeface="Nunito Sans 10pt ExtraBold" pitchFamily="2" charset="0"/>
              </a:rPr>
              <a:t>Kotiin tarvitaan sähkösopimus</a:t>
            </a:r>
            <a:r>
              <a:rPr lang="fi-FI" sz="1600">
                <a:solidFill>
                  <a:srgbClr val="2E5C6B"/>
                </a:solidFill>
                <a:latin typeface="Nunito Sans 10pt" pitchFamily="2" charset="0"/>
              </a:rPr>
              <a:t>. Opiskelija-asuntolassa tai </a:t>
            </a:r>
            <a:br>
              <a:rPr lang="fi-FI" sz="1600">
                <a:solidFill>
                  <a:srgbClr val="2E5C6B"/>
                </a:solidFill>
                <a:latin typeface="Nunito Sans 10pt" pitchFamily="2" charset="0"/>
              </a:rPr>
            </a:br>
            <a:r>
              <a:rPr lang="fi-FI" sz="1600">
                <a:solidFill>
                  <a:srgbClr val="2E5C6B"/>
                </a:solidFill>
                <a:latin typeface="Nunito Sans 10pt" pitchFamily="2" charset="0"/>
              </a:rPr>
              <a:t>vuokra-asunnossa sähkö voi kuulua vuokraan, jolloin sopimus </a:t>
            </a:r>
            <a:br>
              <a:rPr lang="fi-FI" sz="1600">
                <a:solidFill>
                  <a:srgbClr val="2E5C6B"/>
                </a:solidFill>
                <a:latin typeface="Nunito Sans 10pt" pitchFamily="2" charset="0"/>
              </a:rPr>
            </a:br>
            <a:r>
              <a:rPr lang="fi-FI" sz="1600">
                <a:solidFill>
                  <a:srgbClr val="2E5C6B"/>
                </a:solidFill>
                <a:latin typeface="Nunito Sans 10pt" pitchFamily="2" charset="0"/>
              </a:rPr>
              <a:t>on vuokranantajalla. Tavallisimpia sähkösopimuksia ovat:</a:t>
            </a:r>
          </a:p>
          <a:p>
            <a:pPr marL="457200" indent="-457200">
              <a:lnSpc>
                <a:spcPts val="2200"/>
              </a:lnSpc>
              <a:spcAft>
                <a:spcPts val="600"/>
              </a:spcAft>
              <a:buSzPct val="100000"/>
              <a:buFont typeface="Nunito Sans 7pt Medium" pitchFamily="2" charset="0"/>
              <a:buChar char="•"/>
            </a:pPr>
            <a:r>
              <a:rPr lang="fi-FI" sz="1600">
                <a:solidFill>
                  <a:srgbClr val="50ABBF"/>
                </a:solidFill>
                <a:latin typeface="Nunito Sans 10pt ExtraBold" pitchFamily="2" charset="0"/>
              </a:rPr>
              <a:t>Pörssisähkö</a:t>
            </a:r>
          </a:p>
          <a:p>
            <a:pPr marL="914400" lvl="1" indent="-457200">
              <a:lnSpc>
                <a:spcPts val="2200"/>
              </a:lnSpc>
              <a:spcAft>
                <a:spcPts val="600"/>
              </a:spcAft>
              <a:buSzPct val="100000"/>
              <a:buFont typeface="Nunito Sans 7pt Medium" pitchFamily="2" charset="0"/>
              <a:buChar char="•"/>
            </a:pPr>
            <a:r>
              <a:rPr lang="fi-FI" sz="1600">
                <a:solidFill>
                  <a:srgbClr val="2E5C6B"/>
                </a:solidFill>
                <a:latin typeface="Nunito Sans 10pt" pitchFamily="2" charset="0"/>
              </a:rPr>
              <a:t>hinta vaihtelee tunneittain</a:t>
            </a:r>
          </a:p>
          <a:p>
            <a:pPr marL="914400" lvl="1" indent="-457200">
              <a:lnSpc>
                <a:spcPts val="2200"/>
              </a:lnSpc>
              <a:spcAft>
                <a:spcPts val="600"/>
              </a:spcAft>
              <a:buSzPct val="100000"/>
              <a:buFont typeface="Nunito Sans 7pt Medium" pitchFamily="2" charset="0"/>
              <a:buChar char="•"/>
            </a:pPr>
            <a:r>
              <a:rPr lang="fi-FI" sz="1600">
                <a:solidFill>
                  <a:srgbClr val="2E5C6B"/>
                </a:solidFill>
                <a:latin typeface="Nunito Sans 10pt" pitchFamily="2" charset="0"/>
              </a:rPr>
              <a:t>pienentää kuluja, jos sähkönkäyttöä ajoittaa edullisille </a:t>
            </a:r>
            <a:br>
              <a:rPr lang="fi-FI" sz="1600">
                <a:solidFill>
                  <a:srgbClr val="2E5C6B"/>
                </a:solidFill>
                <a:latin typeface="Nunito Sans 10pt" pitchFamily="2" charset="0"/>
              </a:rPr>
            </a:br>
            <a:r>
              <a:rPr lang="fi-FI" sz="1600">
                <a:solidFill>
                  <a:srgbClr val="2E5C6B"/>
                </a:solidFill>
                <a:latin typeface="Nunito Sans 10pt" pitchFamily="2" charset="0"/>
              </a:rPr>
              <a:t>tunneille ja välttää kulutusta kalliin sähkön tunneilla</a:t>
            </a:r>
          </a:p>
          <a:p>
            <a:pPr marL="457200" indent="-457200">
              <a:lnSpc>
                <a:spcPts val="2200"/>
              </a:lnSpc>
              <a:spcAft>
                <a:spcPts val="600"/>
              </a:spcAft>
              <a:buSzPct val="100000"/>
              <a:buFont typeface="Nunito Sans 7pt Medium" pitchFamily="2" charset="0"/>
              <a:buChar char="•"/>
            </a:pPr>
            <a:r>
              <a:rPr lang="fi-FI" sz="1600">
                <a:solidFill>
                  <a:srgbClr val="49BF7C"/>
                </a:solidFill>
                <a:latin typeface="Nunito Sans 10pt ExtraBold" pitchFamily="2" charset="0"/>
              </a:rPr>
              <a:t>Kiinteähintainen sähkö</a:t>
            </a:r>
          </a:p>
          <a:p>
            <a:pPr marL="914400" lvl="1" indent="-457200">
              <a:lnSpc>
                <a:spcPts val="2200"/>
              </a:lnSpc>
              <a:spcAft>
                <a:spcPts val="600"/>
              </a:spcAft>
              <a:buSzPct val="100000"/>
              <a:buFont typeface="Nunito Sans 7pt Medium" pitchFamily="2" charset="0"/>
              <a:buChar char="•"/>
            </a:pPr>
            <a:r>
              <a:rPr lang="fi-FI" sz="1600">
                <a:solidFill>
                  <a:srgbClr val="2E5C6B"/>
                </a:solidFill>
                <a:latin typeface="Nunito Sans 10pt" pitchFamily="2" charset="0"/>
              </a:rPr>
              <a:t>hinta pysyy samana koko määräaikaisen sopimuskauden </a:t>
            </a:r>
          </a:p>
          <a:p>
            <a:pPr marL="914400" lvl="1" indent="-457200">
              <a:lnSpc>
                <a:spcPts val="2200"/>
              </a:lnSpc>
              <a:spcAft>
                <a:spcPts val="600"/>
              </a:spcAft>
              <a:buSzPct val="100000"/>
              <a:buFont typeface="Nunito Sans 7pt Medium" pitchFamily="2" charset="0"/>
              <a:buChar char="•"/>
            </a:pPr>
            <a:r>
              <a:rPr lang="fi-FI" sz="1600">
                <a:solidFill>
                  <a:srgbClr val="2E5C6B"/>
                </a:solidFill>
                <a:latin typeface="Nunito Sans 10pt" pitchFamily="2" charset="0"/>
              </a:rPr>
              <a:t>ei tarvitse aktiivisesti seurata sähkön hintaa</a:t>
            </a:r>
          </a:p>
          <a:p>
            <a:pPr marL="457200" indent="-457200">
              <a:lnSpc>
                <a:spcPts val="2200"/>
              </a:lnSpc>
              <a:spcAft>
                <a:spcPts val="600"/>
              </a:spcAft>
              <a:buSzPct val="100000"/>
              <a:buFont typeface="Nunito Sans 7pt Medium" pitchFamily="2" charset="0"/>
              <a:buChar char="•"/>
            </a:pPr>
            <a:r>
              <a:rPr lang="fi-FI" sz="1600">
                <a:solidFill>
                  <a:srgbClr val="50ABBF"/>
                </a:solidFill>
                <a:latin typeface="Nunito Sans 10pt ExtraBold" pitchFamily="2" charset="0"/>
              </a:rPr>
              <a:t>Toistaiseksi voimassa oleva</a:t>
            </a:r>
          </a:p>
          <a:p>
            <a:pPr marL="914400" lvl="1" indent="-457200">
              <a:lnSpc>
                <a:spcPts val="2200"/>
              </a:lnSpc>
              <a:spcAft>
                <a:spcPts val="600"/>
              </a:spcAft>
              <a:buSzPct val="100000"/>
              <a:buFont typeface="Nunito Sans 7pt Medium" pitchFamily="2" charset="0"/>
              <a:buChar char="•"/>
            </a:pPr>
            <a:r>
              <a:rPr lang="fi-FI" sz="1600">
                <a:solidFill>
                  <a:srgbClr val="2E5C6B"/>
                </a:solidFill>
                <a:latin typeface="Nunito Sans 10pt" pitchFamily="2" charset="0"/>
              </a:rPr>
              <a:t>hinta voimassa toistaiseksi ja hinta voi muuttua kuukauden ilmoitusajalla</a:t>
            </a:r>
          </a:p>
          <a:p>
            <a:pPr marL="914400" lvl="1" indent="-457200">
              <a:lnSpc>
                <a:spcPts val="2200"/>
              </a:lnSpc>
              <a:spcAft>
                <a:spcPts val="600"/>
              </a:spcAft>
              <a:buSzPct val="100000"/>
              <a:buFont typeface="Nunito Sans 7pt Medium" pitchFamily="2" charset="0"/>
              <a:buChar char="•"/>
            </a:pPr>
            <a:r>
              <a:rPr lang="fi-FI" sz="1600">
                <a:solidFill>
                  <a:srgbClr val="2E5C6B"/>
                </a:solidFill>
                <a:latin typeface="Nunito Sans 10pt" pitchFamily="2" charset="0"/>
              </a:rPr>
              <a:t>sopimuksen voi vaihtaa ja päättää joustavasti</a:t>
            </a:r>
          </a:p>
          <a:p>
            <a:pPr lvl="1">
              <a:lnSpc>
                <a:spcPts val="2200"/>
              </a:lnSpc>
              <a:spcAft>
                <a:spcPts val="600"/>
              </a:spcAft>
              <a:buSzPct val="100000"/>
            </a:pPr>
            <a:endParaRPr lang="fi-FI" sz="1600">
              <a:solidFill>
                <a:srgbClr val="188573"/>
              </a:solidFill>
              <a:latin typeface="Nunito Sans 10pt" pitchFamily="2" charset="0"/>
            </a:endParaRPr>
          </a:p>
        </p:txBody>
      </p:sp>
      <p:sp>
        <p:nvSpPr>
          <p:cNvPr id="5" name="Tekstiruutu 4">
            <a:extLst>
              <a:ext uri="{FF2B5EF4-FFF2-40B4-BE49-F238E27FC236}">
                <a16:creationId xmlns:a16="http://schemas.microsoft.com/office/drawing/2014/main" id="{AF652FE0-9DF1-AAA1-9A4F-C8B2E34DC42B}"/>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3147039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descr="Kuva, joka sisältää kohteen teksti, Matkapuhelin, kuvakaappaus, kartta&#10;&#10;Kuvaus luotu automaattisesti">
            <a:extLst>
              <a:ext uri="{FF2B5EF4-FFF2-40B4-BE49-F238E27FC236}">
                <a16:creationId xmlns:a16="http://schemas.microsoft.com/office/drawing/2014/main" id="{93A7D3EE-B9E3-8403-65F3-49BBD7FDECF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E9DAD71D-E40C-ECA3-517B-A6961D3910AC}"/>
              </a:ext>
            </a:extLst>
          </p:cNvPr>
          <p:cNvSpPr txBox="1"/>
          <p:nvPr/>
        </p:nvSpPr>
        <p:spPr>
          <a:xfrm>
            <a:off x="1339850" y="469900"/>
            <a:ext cx="9512300" cy="646331"/>
          </a:xfrm>
          <a:prstGeom prst="rect">
            <a:avLst/>
          </a:prstGeom>
          <a:noFill/>
        </p:spPr>
        <p:txBody>
          <a:bodyPr wrap="square" rtlCol="0">
            <a:spAutoFit/>
          </a:bodyPr>
          <a:lstStyle/>
          <a:p>
            <a:pPr algn="ctr"/>
            <a:r>
              <a:rPr lang="fi-FI" sz="3600">
                <a:solidFill>
                  <a:srgbClr val="188573"/>
                </a:solidFill>
                <a:latin typeface="Nunito Sans 10pt Black" pitchFamily="2" charset="0"/>
              </a:rPr>
              <a:t>Kaksi laskua sähköstä</a:t>
            </a:r>
          </a:p>
        </p:txBody>
      </p:sp>
      <p:sp>
        <p:nvSpPr>
          <p:cNvPr id="5" name="Tekstiruutu 4">
            <a:extLst>
              <a:ext uri="{FF2B5EF4-FFF2-40B4-BE49-F238E27FC236}">
                <a16:creationId xmlns:a16="http://schemas.microsoft.com/office/drawing/2014/main" id="{897FB1DA-95BA-5D0E-8E7E-EDB30688DCA6}"/>
              </a:ext>
            </a:extLst>
          </p:cNvPr>
          <p:cNvSpPr txBox="1"/>
          <p:nvPr/>
        </p:nvSpPr>
        <p:spPr>
          <a:xfrm>
            <a:off x="642225" y="1539769"/>
            <a:ext cx="7634028" cy="4366580"/>
          </a:xfrm>
          <a:prstGeom prst="rect">
            <a:avLst/>
          </a:prstGeom>
          <a:noFill/>
        </p:spPr>
        <p:txBody>
          <a:bodyPr wrap="square" rtlCol="0">
            <a:spAutoFit/>
          </a:bodyPr>
          <a:lstStyle/>
          <a:p>
            <a:pPr>
              <a:lnSpc>
                <a:spcPts val="2200"/>
              </a:lnSpc>
              <a:spcAft>
                <a:spcPts val="600"/>
              </a:spcAft>
              <a:buSzPct val="100000"/>
            </a:pPr>
            <a:r>
              <a:rPr lang="fi-FI" sz="1600" dirty="0">
                <a:solidFill>
                  <a:srgbClr val="2E5C6B"/>
                </a:solidFill>
                <a:latin typeface="Nunito Sans 10pt ExtraBold" pitchFamily="2" charset="0"/>
              </a:rPr>
              <a:t>Sähkölaskussa maksat sähköenergiasta ja sähkön siirrosta käyttöösi.</a:t>
            </a:r>
          </a:p>
          <a:p>
            <a:pPr marL="457200" indent="-457200">
              <a:lnSpc>
                <a:spcPts val="2200"/>
              </a:lnSpc>
              <a:spcAft>
                <a:spcPts val="600"/>
              </a:spcAft>
              <a:buSzPct val="100000"/>
              <a:buFont typeface="Nunito Sans 7pt Medium" pitchFamily="2" charset="0"/>
              <a:buChar char="•"/>
            </a:pPr>
            <a:r>
              <a:rPr lang="fi-FI" sz="1600" dirty="0">
                <a:solidFill>
                  <a:srgbClr val="50ABBF"/>
                </a:solidFill>
                <a:latin typeface="Nunito Sans 10pt ExtraBold" pitchFamily="2" charset="0"/>
              </a:rPr>
              <a:t>Sähkönmyyntilasku</a:t>
            </a:r>
          </a:p>
          <a:p>
            <a:pPr marL="914400" lvl="1" indent="-457200">
              <a:lnSpc>
                <a:spcPts val="2200"/>
              </a:lnSpc>
              <a:spcAft>
                <a:spcPts val="600"/>
              </a:spcAft>
              <a:buSzPct val="100000"/>
              <a:buFont typeface="Nunito Sans 7pt Medium" pitchFamily="2" charset="0"/>
              <a:buChar char="•"/>
            </a:pPr>
            <a:r>
              <a:rPr lang="fi-FI" sz="1600" dirty="0">
                <a:solidFill>
                  <a:srgbClr val="2E5C6B"/>
                </a:solidFill>
                <a:latin typeface="Nunito Sans 10pt" pitchFamily="2" charset="0"/>
              </a:rPr>
              <a:t>koostuu kuukausimaksusta ja sähköenergiasta </a:t>
            </a:r>
            <a:br>
              <a:rPr lang="fi-FI" sz="1600" dirty="0">
                <a:solidFill>
                  <a:srgbClr val="2E5C6B"/>
                </a:solidFill>
                <a:latin typeface="Nunito Sans 10pt" pitchFamily="2" charset="0"/>
              </a:rPr>
            </a:br>
            <a:r>
              <a:rPr lang="fi-FI" sz="1600" dirty="0">
                <a:solidFill>
                  <a:srgbClr val="2E5C6B"/>
                </a:solidFill>
                <a:latin typeface="Nunito Sans 10pt" pitchFamily="2" charset="0"/>
              </a:rPr>
              <a:t>kulutuksen mukaisesti</a:t>
            </a:r>
          </a:p>
          <a:p>
            <a:pPr marL="914400" lvl="1" indent="-457200">
              <a:lnSpc>
                <a:spcPts val="2200"/>
              </a:lnSpc>
              <a:spcAft>
                <a:spcPts val="600"/>
              </a:spcAft>
              <a:buSzPct val="100000"/>
              <a:buFont typeface="Nunito Sans 7pt Medium" pitchFamily="2" charset="0"/>
              <a:buChar char="•"/>
            </a:pPr>
            <a:r>
              <a:rPr lang="fi-FI" sz="1600" dirty="0">
                <a:solidFill>
                  <a:srgbClr val="2E5C6B"/>
                </a:solidFill>
                <a:latin typeface="Nunito Sans 10pt" pitchFamily="2" charset="0"/>
              </a:rPr>
              <a:t>voit ostaa haluamastasi sähköyhtiöstä</a:t>
            </a:r>
          </a:p>
          <a:p>
            <a:pPr marL="914400" lvl="1" indent="-457200">
              <a:lnSpc>
                <a:spcPts val="2200"/>
              </a:lnSpc>
              <a:spcAft>
                <a:spcPts val="600"/>
              </a:spcAft>
              <a:buSzPct val="100000"/>
              <a:buFont typeface="Nunito Sans 7pt Medium" pitchFamily="2" charset="0"/>
              <a:buChar char="•"/>
            </a:pPr>
            <a:r>
              <a:rPr lang="fi-FI" sz="1600" dirty="0">
                <a:solidFill>
                  <a:srgbClr val="2E5C6B"/>
                </a:solidFill>
                <a:latin typeface="Nunito Sans 10pt" pitchFamily="2" charset="0"/>
              </a:rPr>
              <a:t>vertaile sähkön toimittajia, hintoja </a:t>
            </a:r>
            <a:br>
              <a:rPr lang="fi-FI" sz="1600" dirty="0">
                <a:solidFill>
                  <a:srgbClr val="2E5C6B"/>
                </a:solidFill>
                <a:latin typeface="Nunito Sans 10pt" pitchFamily="2" charset="0"/>
              </a:rPr>
            </a:br>
            <a:r>
              <a:rPr lang="fi-FI" sz="1600" dirty="0">
                <a:solidFill>
                  <a:srgbClr val="2E5C6B"/>
                </a:solidFill>
                <a:latin typeface="Nunito Sans 10pt" pitchFamily="2" charset="0"/>
              </a:rPr>
              <a:t>ja sopimusehtoja: sahkonhinta.fi</a:t>
            </a:r>
          </a:p>
          <a:p>
            <a:pPr marL="457200" indent="-457200">
              <a:lnSpc>
                <a:spcPts val="2200"/>
              </a:lnSpc>
              <a:spcAft>
                <a:spcPts val="600"/>
              </a:spcAft>
              <a:buSzPct val="100000"/>
              <a:buFont typeface="Nunito Sans 7pt Medium" pitchFamily="2" charset="0"/>
              <a:buChar char="•"/>
            </a:pPr>
            <a:r>
              <a:rPr lang="fi-FI" sz="1600" dirty="0">
                <a:solidFill>
                  <a:srgbClr val="49BF7C"/>
                </a:solidFill>
                <a:latin typeface="Nunito Sans 10pt ExtraBold" pitchFamily="2" charset="0"/>
              </a:rPr>
              <a:t>Sähkönsiirtolasku</a:t>
            </a:r>
          </a:p>
          <a:p>
            <a:pPr marL="914400" lvl="1" indent="-457200">
              <a:lnSpc>
                <a:spcPts val="2200"/>
              </a:lnSpc>
              <a:spcAft>
                <a:spcPts val="600"/>
              </a:spcAft>
              <a:buSzPct val="100000"/>
              <a:buFont typeface="Nunito Sans 7pt Medium" pitchFamily="2" charset="0"/>
              <a:buChar char="•"/>
            </a:pPr>
            <a:r>
              <a:rPr lang="fi-FI" sz="1600" dirty="0">
                <a:solidFill>
                  <a:srgbClr val="2E5C6B"/>
                </a:solidFill>
                <a:latin typeface="Nunito Sans 10pt" pitchFamily="2" charset="0"/>
              </a:rPr>
              <a:t>sisältää perusmaksun ja siirtomaksun + sähköveron</a:t>
            </a:r>
          </a:p>
          <a:p>
            <a:pPr marL="914400" lvl="1" indent="-457200">
              <a:lnSpc>
                <a:spcPts val="2200"/>
              </a:lnSpc>
              <a:spcAft>
                <a:spcPts val="600"/>
              </a:spcAft>
              <a:buSzPct val="100000"/>
              <a:buFont typeface="Nunito Sans 7pt Medium" pitchFamily="2" charset="0"/>
              <a:buChar char="•"/>
            </a:pPr>
            <a:r>
              <a:rPr lang="fi-FI" sz="1600" dirty="0">
                <a:solidFill>
                  <a:srgbClr val="2E5C6B"/>
                </a:solidFill>
                <a:latin typeface="Nunito Sans 10pt" pitchFamily="2" charset="0"/>
              </a:rPr>
              <a:t>näillä maksuilla jakeluverkkoyhtiö mm. </a:t>
            </a:r>
            <a:br>
              <a:rPr lang="fi-FI" sz="1600" dirty="0">
                <a:solidFill>
                  <a:srgbClr val="2E5C6B"/>
                </a:solidFill>
                <a:latin typeface="Nunito Sans 10pt" pitchFamily="2" charset="0"/>
              </a:rPr>
            </a:br>
            <a:r>
              <a:rPr lang="fi-FI" sz="1600" dirty="0">
                <a:solidFill>
                  <a:srgbClr val="2E5C6B"/>
                </a:solidFill>
                <a:latin typeface="Nunito Sans 10pt" pitchFamily="2" charset="0"/>
              </a:rPr>
              <a:t>rakentaa ja ylläpitää sähköverkkoja</a:t>
            </a:r>
          </a:p>
          <a:p>
            <a:pPr marL="914400" lvl="1" indent="-457200">
              <a:lnSpc>
                <a:spcPts val="2200"/>
              </a:lnSpc>
              <a:spcAft>
                <a:spcPts val="600"/>
              </a:spcAft>
              <a:buSzPct val="100000"/>
              <a:buFont typeface="Nunito Sans 7pt Medium" pitchFamily="2" charset="0"/>
              <a:buChar char="•"/>
            </a:pPr>
            <a:r>
              <a:rPr lang="fi-FI" sz="1600" dirty="0">
                <a:solidFill>
                  <a:srgbClr val="2E5C6B"/>
                </a:solidFill>
                <a:latin typeface="Nunito Sans 10pt" pitchFamily="2" charset="0"/>
              </a:rPr>
              <a:t>jakeluverkko määräytyy asuinpaikkasi </a:t>
            </a:r>
            <a:br>
              <a:rPr lang="fi-FI" sz="1600" dirty="0">
                <a:solidFill>
                  <a:srgbClr val="2E5C6B"/>
                </a:solidFill>
                <a:latin typeface="Nunito Sans 10pt" pitchFamily="2" charset="0"/>
              </a:rPr>
            </a:br>
            <a:r>
              <a:rPr lang="fi-FI" sz="1600" dirty="0">
                <a:solidFill>
                  <a:srgbClr val="2E5C6B"/>
                </a:solidFill>
                <a:latin typeface="Nunito Sans 10pt" pitchFamily="2" charset="0"/>
              </a:rPr>
              <a:t>mukaan, etkä voi kilpailuttaa sitä</a:t>
            </a:r>
            <a:endParaRPr lang="fi-FI" sz="1600" dirty="0">
              <a:solidFill>
                <a:srgbClr val="188573"/>
              </a:solidFill>
              <a:latin typeface="Nunito Sans 10pt" pitchFamily="2" charset="0"/>
            </a:endParaRPr>
          </a:p>
        </p:txBody>
      </p:sp>
      <p:sp>
        <p:nvSpPr>
          <p:cNvPr id="8" name="Tekstiruutu 7">
            <a:extLst>
              <a:ext uri="{FF2B5EF4-FFF2-40B4-BE49-F238E27FC236}">
                <a16:creationId xmlns:a16="http://schemas.microsoft.com/office/drawing/2014/main" id="{DD724798-C8A3-8C37-AB84-5CF6DEECA1DE}"/>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8CF28C"/>
                </a:solidFill>
                <a:latin typeface="Nunito Sans 10pt Medium" pitchFamily="2" charset="0"/>
              </a:rPr>
              <a:t>Motiva 04/2024</a:t>
            </a:r>
          </a:p>
        </p:txBody>
      </p:sp>
    </p:spTree>
    <p:extLst>
      <p:ext uri="{BB962C8B-B14F-4D97-AF65-F5344CB8AC3E}">
        <p14:creationId xmlns:p14="http://schemas.microsoft.com/office/powerpoint/2010/main" val="1952746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Grafiikka, graafinen suunnittelu, muotoilu&#10;&#10;Kuvaus luotu automaattisesti">
            <a:extLst>
              <a:ext uri="{FF2B5EF4-FFF2-40B4-BE49-F238E27FC236}">
                <a16:creationId xmlns:a16="http://schemas.microsoft.com/office/drawing/2014/main" id="{71672D6E-8B39-05A2-96D9-16FCAB5A1A93}"/>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iruutu 4">
            <a:extLst>
              <a:ext uri="{FF2B5EF4-FFF2-40B4-BE49-F238E27FC236}">
                <a16:creationId xmlns:a16="http://schemas.microsoft.com/office/drawing/2014/main" id="{AEA904FD-EF04-901D-561A-90DD1B67D619}"/>
              </a:ext>
            </a:extLst>
          </p:cNvPr>
          <p:cNvSpPr txBox="1"/>
          <p:nvPr/>
        </p:nvSpPr>
        <p:spPr>
          <a:xfrm>
            <a:off x="492266" y="3183036"/>
            <a:ext cx="7382492" cy="1019510"/>
          </a:xfrm>
          <a:prstGeom prst="rect">
            <a:avLst/>
          </a:prstGeom>
          <a:noFill/>
        </p:spPr>
        <p:txBody>
          <a:bodyPr wrap="square" rtlCol="0">
            <a:spAutoFit/>
          </a:bodyPr>
          <a:lstStyle/>
          <a:p>
            <a:pPr>
              <a:lnSpc>
                <a:spcPts val="7000"/>
              </a:lnSpc>
            </a:pPr>
            <a:r>
              <a:rPr lang="fi-FI" sz="6600">
                <a:solidFill>
                  <a:srgbClr val="188573"/>
                </a:solidFill>
                <a:latin typeface="Nunito Sans 10pt Black" pitchFamily="2" charset="0"/>
              </a:rPr>
              <a:t>Energiansäästö</a:t>
            </a:r>
          </a:p>
        </p:txBody>
      </p:sp>
      <p:sp>
        <p:nvSpPr>
          <p:cNvPr id="6" name="Tekstiruutu 5">
            <a:extLst>
              <a:ext uri="{FF2B5EF4-FFF2-40B4-BE49-F238E27FC236}">
                <a16:creationId xmlns:a16="http://schemas.microsoft.com/office/drawing/2014/main" id="{678AA88C-E872-1A34-C97F-5B0D230A946D}"/>
              </a:ext>
            </a:extLst>
          </p:cNvPr>
          <p:cNvSpPr txBox="1"/>
          <p:nvPr/>
        </p:nvSpPr>
        <p:spPr>
          <a:xfrm>
            <a:off x="492266" y="4188692"/>
            <a:ext cx="5730734" cy="769441"/>
          </a:xfrm>
          <a:prstGeom prst="rect">
            <a:avLst/>
          </a:prstGeom>
          <a:noFill/>
        </p:spPr>
        <p:txBody>
          <a:bodyPr wrap="square" rtlCol="0">
            <a:spAutoFit/>
          </a:bodyPr>
          <a:lstStyle/>
          <a:p>
            <a:r>
              <a:rPr lang="fi-FI" sz="2200">
                <a:solidFill>
                  <a:srgbClr val="49BF7C"/>
                </a:solidFill>
                <a:latin typeface="Nunito Sans 10pt Medium" pitchFamily="2" charset="0"/>
              </a:rPr>
              <a:t>Kaikki yhdessä: kotona, vapaa-ajalla, koulussa ja yhteiskunnassa</a:t>
            </a:r>
          </a:p>
        </p:txBody>
      </p:sp>
      <p:sp>
        <p:nvSpPr>
          <p:cNvPr id="2" name="Tekstiruutu 1">
            <a:extLst>
              <a:ext uri="{FF2B5EF4-FFF2-40B4-BE49-F238E27FC236}">
                <a16:creationId xmlns:a16="http://schemas.microsoft.com/office/drawing/2014/main" id="{54C08D51-37D8-B74C-0182-FD41FCE500F1}"/>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1860135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animaatio, vaate, clipart, Lapsitaide&#10;&#10;Kuvaus luotu automaattisesti">
            <a:extLst>
              <a:ext uri="{FF2B5EF4-FFF2-40B4-BE49-F238E27FC236}">
                <a16:creationId xmlns:a16="http://schemas.microsoft.com/office/drawing/2014/main" id="{352ECB0C-ED0B-A667-2330-6F3ECBC8879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1E731D33-2031-8FA8-668C-231AFF5337D1}"/>
              </a:ext>
            </a:extLst>
          </p:cNvPr>
          <p:cNvSpPr txBox="1"/>
          <p:nvPr/>
        </p:nvSpPr>
        <p:spPr>
          <a:xfrm>
            <a:off x="968504" y="441908"/>
            <a:ext cx="10254991" cy="646331"/>
          </a:xfrm>
          <a:prstGeom prst="rect">
            <a:avLst/>
          </a:prstGeom>
          <a:noFill/>
        </p:spPr>
        <p:txBody>
          <a:bodyPr wrap="square" rtlCol="0">
            <a:spAutoFit/>
          </a:bodyPr>
          <a:lstStyle/>
          <a:p>
            <a:pPr algn="ctr"/>
            <a:r>
              <a:rPr lang="fi-FI" sz="3600">
                <a:solidFill>
                  <a:srgbClr val="188573"/>
                </a:solidFill>
                <a:latin typeface="Nunito Sans 10pt Black" pitchFamily="2" charset="0"/>
              </a:rPr>
              <a:t>Mitä hyötyä energiansäästöstä on sinulle?</a:t>
            </a:r>
          </a:p>
        </p:txBody>
      </p:sp>
      <p:sp>
        <p:nvSpPr>
          <p:cNvPr id="8" name="Tekstiruutu 7">
            <a:extLst>
              <a:ext uri="{FF2B5EF4-FFF2-40B4-BE49-F238E27FC236}">
                <a16:creationId xmlns:a16="http://schemas.microsoft.com/office/drawing/2014/main" id="{39FC812F-D5C7-FE89-3FBF-2BAC9EC1FCD1}"/>
              </a:ext>
            </a:extLst>
          </p:cNvPr>
          <p:cNvSpPr txBox="1"/>
          <p:nvPr/>
        </p:nvSpPr>
        <p:spPr>
          <a:xfrm>
            <a:off x="781927" y="1685076"/>
            <a:ext cx="6057412" cy="3766416"/>
          </a:xfrm>
          <a:prstGeom prst="rect">
            <a:avLst/>
          </a:prstGeom>
          <a:noFill/>
        </p:spPr>
        <p:txBody>
          <a:bodyPr wrap="square" rtlCol="0">
            <a:spAutoFit/>
          </a:bodyPr>
          <a:lstStyle/>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Energiaa säästämällä </a:t>
            </a:r>
            <a:r>
              <a:rPr lang="fi-FI" sz="2000">
                <a:solidFill>
                  <a:srgbClr val="2E5C6B"/>
                </a:solidFill>
                <a:latin typeface="Nunito Sans 10pt ExtraBold" pitchFamily="2" charset="0"/>
              </a:rPr>
              <a:t>säästät myös rahaa.</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Kun tiedät mistä energiankäyttösi muodostuu, on helpompaa karsia </a:t>
            </a:r>
            <a:r>
              <a:rPr lang="fi-FI" sz="2000">
                <a:solidFill>
                  <a:srgbClr val="2E5C6B"/>
                </a:solidFill>
                <a:latin typeface="Nunito Sans 10pt ExtraBold" pitchFamily="2" charset="0"/>
              </a:rPr>
              <a:t>tarpeetonta kulutusta</a:t>
            </a:r>
            <a:r>
              <a:rPr lang="fi-FI" sz="2000">
                <a:solidFill>
                  <a:srgbClr val="2E5C6B"/>
                </a:solidFill>
                <a:latin typeface="Nunito Sans 10pt" pitchFamily="2" charset="0"/>
              </a:rPr>
              <a:t>.</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Vähentämällä energiankäyttöä pienennät omaa </a:t>
            </a:r>
            <a:r>
              <a:rPr lang="fi-FI" sz="2000">
                <a:solidFill>
                  <a:srgbClr val="2E5C6B"/>
                </a:solidFill>
                <a:latin typeface="Nunito Sans 10pt ExtraBold" pitchFamily="2" charset="0"/>
              </a:rPr>
              <a:t>hiilijalanjälkeäsi.</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Jos sähkö, lämmitys ja vesi kuuluvat asunnon vuokraan, kohtuullisuus kulutuksessa on silti järkevää, jotta vuokrataso ei lähde nousuun.</a:t>
            </a:r>
          </a:p>
        </p:txBody>
      </p:sp>
      <p:sp>
        <p:nvSpPr>
          <p:cNvPr id="9" name="Tekstiruutu 8">
            <a:extLst>
              <a:ext uri="{FF2B5EF4-FFF2-40B4-BE49-F238E27FC236}">
                <a16:creationId xmlns:a16="http://schemas.microsoft.com/office/drawing/2014/main" id="{A022554D-18E7-F498-9216-4A7F69B65FAA}"/>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38710299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Grafiikka, muotoilu, Tuulimylly, kuvitus&#10;&#10;Kuvaus luotu automaattisesti">
            <a:extLst>
              <a:ext uri="{FF2B5EF4-FFF2-40B4-BE49-F238E27FC236}">
                <a16:creationId xmlns:a16="http://schemas.microsoft.com/office/drawing/2014/main" id="{1EFEFA06-E440-34C9-42D6-A954F1AE209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6757D844-4ABC-6D4C-6669-ACA6FC757082}"/>
              </a:ext>
            </a:extLst>
          </p:cNvPr>
          <p:cNvSpPr txBox="1"/>
          <p:nvPr/>
        </p:nvSpPr>
        <p:spPr>
          <a:xfrm>
            <a:off x="1339850" y="236633"/>
            <a:ext cx="9512300" cy="1200329"/>
          </a:xfrm>
          <a:prstGeom prst="rect">
            <a:avLst/>
          </a:prstGeom>
          <a:noFill/>
        </p:spPr>
        <p:txBody>
          <a:bodyPr wrap="square" rtlCol="0">
            <a:spAutoFit/>
          </a:bodyPr>
          <a:lstStyle/>
          <a:p>
            <a:pPr algn="ctr"/>
            <a:r>
              <a:rPr lang="fi-FI" sz="3600" dirty="0">
                <a:solidFill>
                  <a:srgbClr val="188573"/>
                </a:solidFill>
                <a:latin typeface="Nunito Sans 10pt Black" pitchFamily="2" charset="0"/>
              </a:rPr>
              <a:t>Mitä hyötyä energiansäästöstä on ympäristölle ja yhteiskunnalle?</a:t>
            </a:r>
          </a:p>
        </p:txBody>
      </p:sp>
      <p:sp>
        <p:nvSpPr>
          <p:cNvPr id="4" name="Tekstiruutu 3">
            <a:extLst>
              <a:ext uri="{FF2B5EF4-FFF2-40B4-BE49-F238E27FC236}">
                <a16:creationId xmlns:a16="http://schemas.microsoft.com/office/drawing/2014/main" id="{7A60C9E6-F129-E82C-2490-1C90FF555096}"/>
              </a:ext>
            </a:extLst>
          </p:cNvPr>
          <p:cNvSpPr txBox="1"/>
          <p:nvPr/>
        </p:nvSpPr>
        <p:spPr>
          <a:xfrm>
            <a:off x="642226" y="1704391"/>
            <a:ext cx="7745994" cy="4158190"/>
          </a:xfrm>
          <a:prstGeom prst="rect">
            <a:avLst/>
          </a:prstGeom>
          <a:noFill/>
        </p:spPr>
        <p:txBody>
          <a:bodyPr wrap="square" rtlCol="0">
            <a:spAutoFit/>
          </a:bodyPr>
          <a:lstStyle/>
          <a:p>
            <a:pPr marL="457200" indent="-457200">
              <a:lnSpc>
                <a:spcPts val="2300"/>
              </a:lnSpc>
              <a:spcAft>
                <a:spcPts val="600"/>
              </a:spcAft>
              <a:buSzPct val="100000"/>
              <a:buFont typeface="Nunito Sans 7pt Medium" pitchFamily="2" charset="0"/>
              <a:buChar char="•"/>
            </a:pPr>
            <a:r>
              <a:rPr lang="fi-FI" sz="1600" dirty="0">
                <a:solidFill>
                  <a:srgbClr val="2E5C6B"/>
                </a:solidFill>
                <a:latin typeface="Nunito Sans 10pt" pitchFamily="2" charset="0"/>
              </a:rPr>
              <a:t>Energiantuotannosta, jakelusta ja käytöstä syntyy </a:t>
            </a:r>
            <a:r>
              <a:rPr lang="fi-FI" sz="1600" dirty="0">
                <a:solidFill>
                  <a:srgbClr val="2E5C6B"/>
                </a:solidFill>
                <a:latin typeface="Nunito Sans 10pt ExtraBold" pitchFamily="2" charset="0"/>
              </a:rPr>
              <a:t>ympäristövaikutuksia. </a:t>
            </a:r>
            <a:r>
              <a:rPr lang="fi-FI" sz="1600" dirty="0">
                <a:solidFill>
                  <a:srgbClr val="2E5C6B"/>
                </a:solidFill>
                <a:latin typeface="Nunito Sans 10pt" pitchFamily="2" charset="0"/>
              </a:rPr>
              <a:t>Niitä syntyy esim. kun:</a:t>
            </a:r>
          </a:p>
          <a:p>
            <a:pPr marL="914400" lvl="1" indent="-457200">
              <a:lnSpc>
                <a:spcPts val="2300"/>
              </a:lnSpc>
              <a:spcAft>
                <a:spcPts val="600"/>
              </a:spcAft>
              <a:buSzPct val="100000"/>
              <a:buFont typeface="Nunito Sans 7pt Medium" pitchFamily="2" charset="0"/>
              <a:buChar char="•"/>
            </a:pPr>
            <a:r>
              <a:rPr lang="fi-FI" sz="1600" dirty="0">
                <a:solidFill>
                  <a:srgbClr val="188573"/>
                </a:solidFill>
                <a:latin typeface="Nunito Sans 10pt" pitchFamily="2" charset="0"/>
              </a:rPr>
              <a:t>erilaisia energialähteitä tuotetaan</a:t>
            </a:r>
          </a:p>
          <a:p>
            <a:pPr marL="914400" lvl="1" indent="-457200">
              <a:lnSpc>
                <a:spcPts val="2300"/>
              </a:lnSpc>
              <a:spcAft>
                <a:spcPts val="600"/>
              </a:spcAft>
              <a:buSzPct val="100000"/>
              <a:buFont typeface="Nunito Sans 7pt Medium" pitchFamily="2" charset="0"/>
              <a:buChar char="•"/>
            </a:pPr>
            <a:r>
              <a:rPr lang="fi-FI" sz="1600" dirty="0">
                <a:solidFill>
                  <a:srgbClr val="188573"/>
                </a:solidFill>
                <a:latin typeface="Nunito Sans 10pt" pitchFamily="2" charset="0"/>
              </a:rPr>
              <a:t>sähköverkkoja rakennetaan ja ylläpidetään</a:t>
            </a:r>
          </a:p>
          <a:p>
            <a:pPr marL="914400" lvl="1" indent="-457200">
              <a:lnSpc>
                <a:spcPts val="2300"/>
              </a:lnSpc>
              <a:spcAft>
                <a:spcPts val="600"/>
              </a:spcAft>
              <a:buSzPct val="100000"/>
              <a:buFont typeface="Nunito Sans 7pt Medium" pitchFamily="2" charset="0"/>
              <a:buChar char="•"/>
            </a:pPr>
            <a:r>
              <a:rPr lang="fi-FI" sz="1600" dirty="0">
                <a:solidFill>
                  <a:srgbClr val="188573"/>
                </a:solidFill>
                <a:latin typeface="Nunito Sans 10pt" pitchFamily="2" charset="0"/>
              </a:rPr>
              <a:t>öljyn ja kaasun kuljettamisesta jalostamoihin ja käyttäjille</a:t>
            </a:r>
          </a:p>
          <a:p>
            <a:pPr marL="457200" indent="-457200">
              <a:lnSpc>
                <a:spcPts val="2300"/>
              </a:lnSpc>
              <a:spcAft>
                <a:spcPts val="600"/>
              </a:spcAft>
              <a:buSzPct val="100000"/>
              <a:buFont typeface="Nunito Sans 7pt Medium" pitchFamily="2" charset="0"/>
              <a:buChar char="•"/>
            </a:pPr>
            <a:r>
              <a:rPr lang="fi-FI" sz="1600" dirty="0">
                <a:solidFill>
                  <a:srgbClr val="2E5C6B"/>
                </a:solidFill>
                <a:latin typeface="Nunito Sans 10pt" pitchFamily="2" charset="0"/>
              </a:rPr>
              <a:t>Fossiililla polttoaineilla tuotetun energian käyttö aiheuttaa </a:t>
            </a:r>
            <a:br>
              <a:rPr lang="fi-FI" sz="1600" dirty="0">
                <a:solidFill>
                  <a:srgbClr val="2E5C6B"/>
                </a:solidFill>
                <a:latin typeface="Nunito Sans 10pt" pitchFamily="2" charset="0"/>
              </a:rPr>
            </a:br>
            <a:r>
              <a:rPr lang="fi-FI" sz="1600" dirty="0">
                <a:solidFill>
                  <a:srgbClr val="2E5C6B"/>
                </a:solidFill>
                <a:latin typeface="Nunito Sans 10pt" pitchFamily="2" charset="0"/>
              </a:rPr>
              <a:t>ilmaston lämpenemistä</a:t>
            </a:r>
          </a:p>
          <a:p>
            <a:pPr marL="457200" indent="-457200">
              <a:lnSpc>
                <a:spcPts val="2300"/>
              </a:lnSpc>
              <a:spcAft>
                <a:spcPts val="600"/>
              </a:spcAft>
              <a:buSzPct val="100000"/>
              <a:buFont typeface="Nunito Sans 7pt Medium" pitchFamily="2" charset="0"/>
              <a:buChar char="•"/>
            </a:pPr>
            <a:r>
              <a:rPr lang="fi-FI" sz="1600" dirty="0">
                <a:solidFill>
                  <a:srgbClr val="2E5C6B"/>
                </a:solidFill>
                <a:latin typeface="Nunito Sans 10pt" pitchFamily="2" charset="0"/>
              </a:rPr>
              <a:t>Yhteiskunta sähköistyy, esimerkiksi polttomoottori-autoista </a:t>
            </a:r>
            <a:br>
              <a:rPr lang="fi-FI" sz="1600" dirty="0">
                <a:solidFill>
                  <a:srgbClr val="2E5C6B"/>
                </a:solidFill>
                <a:latin typeface="Nunito Sans 10pt" pitchFamily="2" charset="0"/>
              </a:rPr>
            </a:br>
            <a:r>
              <a:rPr lang="fi-FI" sz="1600" dirty="0">
                <a:solidFill>
                  <a:srgbClr val="2E5C6B"/>
                </a:solidFill>
                <a:latin typeface="Nunito Sans 10pt" pitchFamily="2" charset="0"/>
              </a:rPr>
              <a:t>siirrytään sähköiseen liikenteeseen.</a:t>
            </a:r>
          </a:p>
          <a:p>
            <a:pPr marL="914400" lvl="1" indent="-457200">
              <a:lnSpc>
                <a:spcPts val="2300"/>
              </a:lnSpc>
              <a:spcAft>
                <a:spcPts val="600"/>
              </a:spcAft>
              <a:buSzPct val="100000"/>
              <a:buFont typeface="Nunito Sans 7pt Medium" pitchFamily="2" charset="0"/>
              <a:buChar char="•"/>
            </a:pPr>
            <a:r>
              <a:rPr lang="fi-FI" sz="1600" dirty="0">
                <a:solidFill>
                  <a:srgbClr val="188573"/>
                </a:solidFill>
                <a:latin typeface="Nunito Sans 10pt" pitchFamily="2" charset="0"/>
              </a:rPr>
              <a:t>tarvitaan enemmän </a:t>
            </a:r>
            <a:r>
              <a:rPr lang="fi-FI" sz="1600" dirty="0">
                <a:solidFill>
                  <a:srgbClr val="188573"/>
                </a:solidFill>
                <a:latin typeface="Nunito Sans 10pt ExtraBold" pitchFamily="2" charset="0"/>
              </a:rPr>
              <a:t>puhtaasti tuotettua energiaa</a:t>
            </a:r>
            <a:r>
              <a:rPr lang="fi-FI" sz="1600" dirty="0">
                <a:solidFill>
                  <a:srgbClr val="188573"/>
                </a:solidFill>
                <a:latin typeface="Nunito Sans 10pt" pitchFamily="2" charset="0"/>
              </a:rPr>
              <a:t>. </a:t>
            </a:r>
          </a:p>
          <a:p>
            <a:pPr marL="914400" lvl="1" indent="-457200">
              <a:lnSpc>
                <a:spcPts val="2300"/>
              </a:lnSpc>
              <a:spcAft>
                <a:spcPts val="600"/>
              </a:spcAft>
              <a:buSzPct val="100000"/>
              <a:buFont typeface="Nunito Sans 7pt Medium" pitchFamily="2" charset="0"/>
              <a:buChar char="•"/>
            </a:pPr>
            <a:r>
              <a:rPr lang="fi-FI" sz="1600" dirty="0">
                <a:solidFill>
                  <a:srgbClr val="188573"/>
                </a:solidFill>
                <a:latin typeface="Nunito Sans 10pt" pitchFamily="2" charset="0"/>
              </a:rPr>
              <a:t>käyttöä ajoitetaan hetkiin, jolloin sähköä tuotetaan </a:t>
            </a:r>
            <a:br>
              <a:rPr lang="fi-FI" sz="1600" dirty="0">
                <a:solidFill>
                  <a:srgbClr val="188573"/>
                </a:solidFill>
                <a:latin typeface="Nunito Sans 10pt" pitchFamily="2" charset="0"/>
              </a:rPr>
            </a:br>
            <a:r>
              <a:rPr lang="fi-FI" sz="1600" dirty="0">
                <a:solidFill>
                  <a:srgbClr val="188573"/>
                </a:solidFill>
                <a:latin typeface="Nunito Sans 10pt" pitchFamily="2" charset="0"/>
              </a:rPr>
              <a:t>puhtaasti esim. tuulivoimalla.</a:t>
            </a:r>
          </a:p>
        </p:txBody>
      </p:sp>
      <p:sp>
        <p:nvSpPr>
          <p:cNvPr id="5" name="Tekstiruutu 4">
            <a:extLst>
              <a:ext uri="{FF2B5EF4-FFF2-40B4-BE49-F238E27FC236}">
                <a16:creationId xmlns:a16="http://schemas.microsoft.com/office/drawing/2014/main" id="{42974145-61CA-83A7-B1E0-22019A2C4231}"/>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8CF28C"/>
                </a:solidFill>
                <a:latin typeface="Nunito Sans 10pt Medium" pitchFamily="2" charset="0"/>
              </a:rPr>
              <a:t>Motiva 04/2024</a:t>
            </a:r>
          </a:p>
        </p:txBody>
      </p:sp>
    </p:spTree>
    <p:extLst>
      <p:ext uri="{BB962C8B-B14F-4D97-AF65-F5344CB8AC3E}">
        <p14:creationId xmlns:p14="http://schemas.microsoft.com/office/powerpoint/2010/main" val="3364298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vaate, kuvitus, graafinen suunnittelu, animaatio&#10;&#10;Kuvaus luotu automaattisesti">
            <a:extLst>
              <a:ext uri="{FF2B5EF4-FFF2-40B4-BE49-F238E27FC236}">
                <a16:creationId xmlns:a16="http://schemas.microsoft.com/office/drawing/2014/main" id="{ACF611D7-865C-13CE-C4E7-55CB770EE3B2}"/>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3F486878-88A9-F016-DC4E-EB1C31CA0C84}"/>
              </a:ext>
            </a:extLst>
          </p:cNvPr>
          <p:cNvSpPr txBox="1"/>
          <p:nvPr/>
        </p:nvSpPr>
        <p:spPr>
          <a:xfrm>
            <a:off x="968504" y="441908"/>
            <a:ext cx="10254991" cy="646331"/>
          </a:xfrm>
          <a:prstGeom prst="rect">
            <a:avLst/>
          </a:prstGeom>
          <a:noFill/>
        </p:spPr>
        <p:txBody>
          <a:bodyPr wrap="square" rtlCol="0">
            <a:spAutoFit/>
          </a:bodyPr>
          <a:lstStyle/>
          <a:p>
            <a:pPr algn="ctr"/>
            <a:r>
              <a:rPr lang="fi-FI" sz="3600">
                <a:solidFill>
                  <a:srgbClr val="188573"/>
                </a:solidFill>
                <a:latin typeface="Nunito Sans 10pt Black" pitchFamily="2" charset="0"/>
              </a:rPr>
              <a:t>Energiansäästö kotona</a:t>
            </a:r>
          </a:p>
        </p:txBody>
      </p:sp>
      <p:sp>
        <p:nvSpPr>
          <p:cNvPr id="5" name="Tekstiruutu 4">
            <a:extLst>
              <a:ext uri="{FF2B5EF4-FFF2-40B4-BE49-F238E27FC236}">
                <a16:creationId xmlns:a16="http://schemas.microsoft.com/office/drawing/2014/main" id="{E68859CC-6BAA-CA6D-1DC0-6431EF51FAA9}"/>
              </a:ext>
            </a:extLst>
          </p:cNvPr>
          <p:cNvSpPr txBox="1"/>
          <p:nvPr/>
        </p:nvSpPr>
        <p:spPr>
          <a:xfrm>
            <a:off x="557987" y="1623261"/>
            <a:ext cx="6318669" cy="3741409"/>
          </a:xfrm>
          <a:prstGeom prst="rect">
            <a:avLst/>
          </a:prstGeom>
          <a:noFill/>
        </p:spPr>
        <p:txBody>
          <a:bodyPr wrap="square" rtlCol="0">
            <a:spAutoFit/>
          </a:bodyPr>
          <a:lstStyle/>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Säädä huonelämpötilat oikein</a:t>
            </a:r>
            <a:r>
              <a:rPr lang="fi-FI" sz="1600">
                <a:solidFill>
                  <a:srgbClr val="2E5C6B"/>
                </a:solidFill>
                <a:latin typeface="Nunito Sans 10pt" pitchFamily="2" charset="0"/>
              </a:rPr>
              <a:t>: oleskelutiloihin 20-22 °C, makuuhuone viileämmäksi. </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Vältä lämpimän veden juoksutusta</a:t>
            </a:r>
            <a:r>
              <a:rPr lang="fi-FI" sz="1600">
                <a:solidFill>
                  <a:srgbClr val="2E5C6B"/>
                </a:solidFill>
                <a:latin typeface="Nunito Sans 10pt" pitchFamily="2" charset="0"/>
              </a:rPr>
              <a:t>: lyhennä suihkuaikaa, älä pese astioita juoksevan veden alla.</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pitchFamily="2" charset="0"/>
              </a:rPr>
              <a:t>Pese täysiä pyykki- ja tiskikoneellisia.</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pitchFamily="2" charset="0"/>
              </a:rPr>
              <a:t>Lämmitä ruoka mieluiten mikrossa uunin tai lieden sijasta.</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Sammuta virta </a:t>
            </a:r>
            <a:r>
              <a:rPr lang="fi-FI" sz="1600">
                <a:solidFill>
                  <a:srgbClr val="2E5C6B"/>
                </a:solidFill>
                <a:latin typeface="Nunito Sans 10pt" pitchFamily="2" charset="0"/>
              </a:rPr>
              <a:t>viihdelaitteista käytön jälkeen.</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Sammuta valot</a:t>
            </a:r>
            <a:r>
              <a:rPr lang="fi-FI" sz="1600">
                <a:solidFill>
                  <a:srgbClr val="2E5C6B"/>
                </a:solidFill>
                <a:latin typeface="Nunito Sans 10pt" pitchFamily="2" charset="0"/>
              </a:rPr>
              <a:t> huoneista, joissa et oleskele.</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pitchFamily="2" charset="0"/>
              </a:rPr>
              <a:t>Lämmitä sauna 70-80 °C:een ja mene löylyihin viiveettä. Sammuta kiuas heti saunomisen päätyttyä.</a:t>
            </a:r>
          </a:p>
        </p:txBody>
      </p:sp>
      <p:sp>
        <p:nvSpPr>
          <p:cNvPr id="6" name="Tekstiruutu 5">
            <a:extLst>
              <a:ext uri="{FF2B5EF4-FFF2-40B4-BE49-F238E27FC236}">
                <a16:creationId xmlns:a16="http://schemas.microsoft.com/office/drawing/2014/main" id="{3C992AE4-56F1-1739-5013-F22D91D75BA5}"/>
              </a:ext>
            </a:extLst>
          </p:cNvPr>
          <p:cNvSpPr txBox="1"/>
          <p:nvPr/>
        </p:nvSpPr>
        <p:spPr>
          <a:xfrm>
            <a:off x="97536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2751394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vaate, henkilö, animaatio, piirros&#10;&#10;Kuvaus luotu automaattisesti">
            <a:extLst>
              <a:ext uri="{FF2B5EF4-FFF2-40B4-BE49-F238E27FC236}">
                <a16:creationId xmlns:a16="http://schemas.microsoft.com/office/drawing/2014/main" id="{2DB8C49C-53CA-D658-E364-DB56F62AC79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iruutu 5">
            <a:extLst>
              <a:ext uri="{FF2B5EF4-FFF2-40B4-BE49-F238E27FC236}">
                <a16:creationId xmlns:a16="http://schemas.microsoft.com/office/drawing/2014/main" id="{1E1FEA1E-1F72-ED03-9A6C-F30A764DC938}"/>
              </a:ext>
            </a:extLst>
          </p:cNvPr>
          <p:cNvSpPr txBox="1"/>
          <p:nvPr/>
        </p:nvSpPr>
        <p:spPr>
          <a:xfrm>
            <a:off x="492266" y="1469378"/>
            <a:ext cx="7382492" cy="890628"/>
          </a:xfrm>
          <a:prstGeom prst="rect">
            <a:avLst/>
          </a:prstGeom>
          <a:noFill/>
        </p:spPr>
        <p:txBody>
          <a:bodyPr wrap="square" rtlCol="0">
            <a:spAutoFit/>
          </a:bodyPr>
          <a:lstStyle/>
          <a:p>
            <a:pPr>
              <a:lnSpc>
                <a:spcPts val="6500"/>
              </a:lnSpc>
            </a:pPr>
            <a:r>
              <a:rPr lang="fi-FI" sz="4500">
                <a:solidFill>
                  <a:srgbClr val="188573"/>
                </a:solidFill>
                <a:latin typeface="Nunito Sans 10pt Black" pitchFamily="2" charset="0"/>
              </a:rPr>
              <a:t>Puhutaan energiasta</a:t>
            </a:r>
          </a:p>
        </p:txBody>
      </p:sp>
      <p:sp>
        <p:nvSpPr>
          <p:cNvPr id="7" name="Tekstiruutu 6">
            <a:extLst>
              <a:ext uri="{FF2B5EF4-FFF2-40B4-BE49-F238E27FC236}">
                <a16:creationId xmlns:a16="http://schemas.microsoft.com/office/drawing/2014/main" id="{3C774B28-ABFF-042F-A049-9B84373DA270}"/>
              </a:ext>
            </a:extLst>
          </p:cNvPr>
          <p:cNvSpPr txBox="1"/>
          <p:nvPr/>
        </p:nvSpPr>
        <p:spPr>
          <a:xfrm>
            <a:off x="822466" y="2585098"/>
            <a:ext cx="5438634" cy="2473754"/>
          </a:xfrm>
          <a:prstGeom prst="rect">
            <a:avLst/>
          </a:prstGeom>
          <a:noFill/>
        </p:spPr>
        <p:txBody>
          <a:bodyPr wrap="square" rtlCol="0">
            <a:spAutoFit/>
          </a:bodyPr>
          <a:lstStyle/>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Mistä energiaa saadaan?</a:t>
            </a:r>
          </a:p>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Mihin energiaa kuluu?</a:t>
            </a:r>
          </a:p>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Miksi energiaa kannattaa säästää?</a:t>
            </a:r>
          </a:p>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Miten voin itse toimia?</a:t>
            </a:r>
          </a:p>
        </p:txBody>
      </p:sp>
      <p:sp>
        <p:nvSpPr>
          <p:cNvPr id="2" name="Tekstiruutu 1">
            <a:extLst>
              <a:ext uri="{FF2B5EF4-FFF2-40B4-BE49-F238E27FC236}">
                <a16:creationId xmlns:a16="http://schemas.microsoft.com/office/drawing/2014/main" id="{ADB51318-2141-660B-FF69-FB56768EABAD}"/>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2E5C6B"/>
                </a:solidFill>
                <a:latin typeface="Nunito Sans 10pt Medium" pitchFamily="2" charset="0"/>
              </a:rPr>
              <a:t>Motiva 04/2024</a:t>
            </a:r>
          </a:p>
        </p:txBody>
      </p:sp>
    </p:spTree>
    <p:extLst>
      <p:ext uri="{BB962C8B-B14F-4D97-AF65-F5344CB8AC3E}">
        <p14:creationId xmlns:p14="http://schemas.microsoft.com/office/powerpoint/2010/main" val="3364733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vaate, henkilö, Lapsitaide, kuvitus&#10;&#10;Kuvaus luotu automaattisesti">
            <a:extLst>
              <a:ext uri="{FF2B5EF4-FFF2-40B4-BE49-F238E27FC236}">
                <a16:creationId xmlns:a16="http://schemas.microsoft.com/office/drawing/2014/main" id="{B80DF28C-E696-76D7-86BC-A39CEA70C38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1D6CB51B-F55D-29DD-2307-7F4A60769E87}"/>
              </a:ext>
            </a:extLst>
          </p:cNvPr>
          <p:cNvSpPr txBox="1"/>
          <p:nvPr/>
        </p:nvSpPr>
        <p:spPr>
          <a:xfrm>
            <a:off x="557987" y="1718511"/>
            <a:ext cx="6701227" cy="3908121"/>
          </a:xfrm>
          <a:prstGeom prst="rect">
            <a:avLst/>
          </a:prstGeom>
          <a:noFill/>
        </p:spPr>
        <p:txBody>
          <a:bodyPr wrap="square" rtlCol="0">
            <a:spAutoFit/>
          </a:bodyPr>
          <a:lstStyle/>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Kulje julkisilla, kävellen tai pyörällä</a:t>
            </a:r>
            <a:r>
              <a:rPr lang="fi-FI" sz="1600">
                <a:solidFill>
                  <a:srgbClr val="2E5C6B"/>
                </a:solidFill>
                <a:latin typeface="Nunito Sans 10pt" pitchFamily="2" charset="0"/>
              </a:rPr>
              <a:t>. Järjestä kimppa-kyytejä niille reiteille ja matkoille, jotka kuljetaan autolla.</a:t>
            </a:r>
          </a:p>
          <a:p>
            <a:pPr marL="457200" indent="-457200">
              <a:lnSpc>
                <a:spcPts val="2500"/>
              </a:lnSpc>
              <a:spcAft>
                <a:spcPts val="600"/>
              </a:spcAft>
              <a:buSzPct val="100000"/>
              <a:buFont typeface="Nunito Sans 7pt Medium" pitchFamily="2" charset="0"/>
              <a:buChar char="•"/>
            </a:pPr>
            <a:r>
              <a:rPr lang="fi-FI" sz="1600" err="1">
                <a:solidFill>
                  <a:srgbClr val="2E5C6B"/>
                </a:solidFill>
                <a:latin typeface="Nunito Sans 10pt ExtraBold" pitchFamily="2" charset="0"/>
              </a:rPr>
              <a:t>Shoppaile</a:t>
            </a:r>
            <a:r>
              <a:rPr lang="fi-FI" sz="1600">
                <a:solidFill>
                  <a:srgbClr val="2E5C6B"/>
                </a:solidFill>
                <a:latin typeface="Nunito Sans 10pt ExtraBold" pitchFamily="2" charset="0"/>
              </a:rPr>
              <a:t> vain tarpeeseen</a:t>
            </a:r>
            <a:r>
              <a:rPr lang="fi-FI" sz="1600">
                <a:solidFill>
                  <a:srgbClr val="2E5C6B"/>
                </a:solidFill>
                <a:latin typeface="Nunito Sans 10pt Medium" pitchFamily="2" charset="0"/>
              </a:rPr>
              <a:t>.</a:t>
            </a:r>
            <a:r>
              <a:rPr lang="fi-FI" sz="1600">
                <a:solidFill>
                  <a:srgbClr val="2E5C6B"/>
                </a:solidFill>
                <a:latin typeface="Nunito Sans 10pt" pitchFamily="2" charset="0"/>
              </a:rPr>
              <a:t> Mieti, voitko lainata tai vuokrata laitteita tai vaatteita, joita käytät vain harvoin.</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Ole vastuullinen energiankäyttäjä</a:t>
            </a:r>
            <a:r>
              <a:rPr lang="fi-FI" sz="1600">
                <a:solidFill>
                  <a:srgbClr val="2E5C6B"/>
                </a:solidFill>
                <a:latin typeface="Nunito Sans 10pt" pitchFamily="2" charset="0"/>
              </a:rPr>
              <a:t> myös kuntosalilla ja uimahallissa: vältä lämpimän veden tarpeetonta valuttamista, sulje huolellisesti ulko-ovi ja löylyhuoneen ovi kulkiessasi.</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Kierrätä ja korjaa</a:t>
            </a:r>
            <a:r>
              <a:rPr lang="fi-FI" sz="1600">
                <a:solidFill>
                  <a:srgbClr val="2E5C6B"/>
                </a:solidFill>
                <a:latin typeface="Nunito Sans 10pt" pitchFamily="2" charset="0"/>
              </a:rPr>
              <a:t>. Käytöstä poistettavat sähkölaitteet kuuluvat elektroniikkaromun keräykseen, eivät sekajätteeseen.</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ExtraBold" pitchFamily="2" charset="0"/>
              </a:rPr>
              <a:t>Vähennä ruokahävikkiä </a:t>
            </a:r>
            <a:r>
              <a:rPr lang="fi-FI" sz="1600">
                <a:solidFill>
                  <a:srgbClr val="2E5C6B"/>
                </a:solidFill>
                <a:latin typeface="Nunito Sans 10pt" pitchFamily="2" charset="0"/>
              </a:rPr>
              <a:t>- ota lautaselle sen </a:t>
            </a:r>
            <a:br>
              <a:rPr lang="fi-FI" sz="1600">
                <a:solidFill>
                  <a:srgbClr val="2E5C6B"/>
                </a:solidFill>
                <a:latin typeface="Nunito Sans 10pt" pitchFamily="2" charset="0"/>
              </a:rPr>
            </a:br>
            <a:r>
              <a:rPr lang="fi-FI" sz="1600">
                <a:solidFill>
                  <a:srgbClr val="2E5C6B"/>
                </a:solidFill>
                <a:latin typeface="Nunito Sans 10pt" pitchFamily="2" charset="0"/>
              </a:rPr>
              <a:t>verran mitä syöt. </a:t>
            </a:r>
          </a:p>
        </p:txBody>
      </p:sp>
      <p:sp>
        <p:nvSpPr>
          <p:cNvPr id="4" name="Tekstiruutu 3">
            <a:extLst>
              <a:ext uri="{FF2B5EF4-FFF2-40B4-BE49-F238E27FC236}">
                <a16:creationId xmlns:a16="http://schemas.microsoft.com/office/drawing/2014/main" id="{C5302143-EC56-1957-1C6E-1679638A8E90}"/>
              </a:ext>
            </a:extLst>
          </p:cNvPr>
          <p:cNvSpPr txBox="1"/>
          <p:nvPr/>
        </p:nvSpPr>
        <p:spPr>
          <a:xfrm>
            <a:off x="968504" y="441908"/>
            <a:ext cx="10254991" cy="646331"/>
          </a:xfrm>
          <a:prstGeom prst="rect">
            <a:avLst/>
          </a:prstGeom>
          <a:noFill/>
        </p:spPr>
        <p:txBody>
          <a:bodyPr wrap="square" rtlCol="0">
            <a:spAutoFit/>
          </a:bodyPr>
          <a:lstStyle/>
          <a:p>
            <a:pPr algn="ctr"/>
            <a:r>
              <a:rPr lang="fi-FI" sz="3600">
                <a:solidFill>
                  <a:srgbClr val="188573"/>
                </a:solidFill>
                <a:latin typeface="Nunito Sans 10pt Black" pitchFamily="2" charset="0"/>
              </a:rPr>
              <a:t>Energiansäästö vapaa-ajalla</a:t>
            </a:r>
          </a:p>
        </p:txBody>
      </p:sp>
    </p:spTree>
    <p:extLst>
      <p:ext uri="{BB962C8B-B14F-4D97-AF65-F5344CB8AC3E}">
        <p14:creationId xmlns:p14="http://schemas.microsoft.com/office/powerpoint/2010/main" val="42445945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Lapsitaide, vaate, henkilö, pöytä&#10;&#10;Kuvaus luotu automaattisesti">
            <a:extLst>
              <a:ext uri="{FF2B5EF4-FFF2-40B4-BE49-F238E27FC236}">
                <a16:creationId xmlns:a16="http://schemas.microsoft.com/office/drawing/2014/main" id="{19C622A5-DC12-2F73-EB56-1EFBCA60945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671FAA51-E4CA-B3FE-5042-96BAB3492568}"/>
              </a:ext>
            </a:extLst>
          </p:cNvPr>
          <p:cNvSpPr txBox="1"/>
          <p:nvPr/>
        </p:nvSpPr>
        <p:spPr>
          <a:xfrm>
            <a:off x="557987" y="1758687"/>
            <a:ext cx="5645963" cy="3575979"/>
          </a:xfrm>
          <a:prstGeom prst="rect">
            <a:avLst/>
          </a:prstGeom>
          <a:noFill/>
        </p:spPr>
        <p:txBody>
          <a:bodyPr wrap="square" rtlCol="0">
            <a:spAutoFit/>
          </a:bodyPr>
          <a:lstStyle/>
          <a:p>
            <a:pPr marL="457200" indent="-457200">
              <a:lnSpc>
                <a:spcPts val="2700"/>
              </a:lnSpc>
              <a:spcAft>
                <a:spcPts val="600"/>
              </a:spcAft>
              <a:buSzPct val="100000"/>
              <a:buFont typeface="Nunito Sans 7pt Medium" pitchFamily="2" charset="0"/>
              <a:buChar char="•"/>
            </a:pPr>
            <a:r>
              <a:rPr lang="fi-FI">
                <a:solidFill>
                  <a:srgbClr val="2E5C6B"/>
                </a:solidFill>
                <a:latin typeface="Nunito Sans 10pt ExtraBold" pitchFamily="2" charset="0"/>
              </a:rPr>
              <a:t>Sulje</a:t>
            </a:r>
            <a:r>
              <a:rPr lang="fi-FI">
                <a:solidFill>
                  <a:srgbClr val="2E5C6B"/>
                </a:solidFill>
                <a:latin typeface="Nunito Sans 10pt" pitchFamily="2" charset="0"/>
              </a:rPr>
              <a:t> ovet ja ikkunat.</a:t>
            </a:r>
          </a:p>
          <a:p>
            <a:pPr marL="457200" indent="-457200">
              <a:lnSpc>
                <a:spcPts val="2700"/>
              </a:lnSpc>
              <a:spcAft>
                <a:spcPts val="600"/>
              </a:spcAft>
              <a:buSzPct val="100000"/>
              <a:buFont typeface="Nunito Sans 7pt Medium" pitchFamily="2" charset="0"/>
              <a:buChar char="•"/>
            </a:pPr>
            <a:r>
              <a:rPr lang="fi-FI">
                <a:solidFill>
                  <a:srgbClr val="2E5C6B"/>
                </a:solidFill>
                <a:latin typeface="Nunito Sans 10pt ExtraBold" pitchFamily="2" charset="0"/>
              </a:rPr>
              <a:t>Ilmoita ongelmista </a:t>
            </a:r>
            <a:r>
              <a:rPr lang="fi-FI">
                <a:solidFill>
                  <a:srgbClr val="2E5C6B"/>
                </a:solidFill>
                <a:latin typeface="Nunito Sans 10pt" pitchFamily="2" charset="0"/>
              </a:rPr>
              <a:t>henkilökunnalle: huonosti sulkeutuvat ikkunat, jatkuvasti vuotava hana tai wc-istuin aiheuttavat turhaa kulutusta.</a:t>
            </a:r>
          </a:p>
          <a:p>
            <a:pPr marL="457200" indent="-457200">
              <a:lnSpc>
                <a:spcPts val="2700"/>
              </a:lnSpc>
              <a:spcAft>
                <a:spcPts val="600"/>
              </a:spcAft>
              <a:buSzPct val="100000"/>
              <a:buFont typeface="Nunito Sans 7pt Medium" pitchFamily="2" charset="0"/>
              <a:buChar char="•"/>
            </a:pPr>
            <a:r>
              <a:rPr lang="fi-FI">
                <a:solidFill>
                  <a:srgbClr val="2E5C6B"/>
                </a:solidFill>
                <a:latin typeface="Nunito Sans 10pt ExtraBold" pitchFamily="2" charset="0"/>
              </a:rPr>
              <a:t>Vähemmän digiä</a:t>
            </a:r>
            <a:r>
              <a:rPr lang="fi-FI">
                <a:solidFill>
                  <a:srgbClr val="2E5C6B"/>
                </a:solidFill>
                <a:latin typeface="Nunito Sans 10pt" pitchFamily="2" charset="0"/>
              </a:rPr>
              <a:t>, irrota laitteet ja </a:t>
            </a:r>
            <a:br>
              <a:rPr lang="fi-FI">
                <a:solidFill>
                  <a:srgbClr val="2E5C6B"/>
                </a:solidFill>
                <a:latin typeface="Nunito Sans 10pt" pitchFamily="2" charset="0"/>
              </a:rPr>
            </a:br>
            <a:r>
              <a:rPr lang="fi-FI">
                <a:solidFill>
                  <a:srgbClr val="2E5C6B"/>
                </a:solidFill>
                <a:latin typeface="Nunito Sans 10pt" pitchFamily="2" charset="0"/>
              </a:rPr>
              <a:t>laturit pistorasiasta.</a:t>
            </a:r>
          </a:p>
          <a:p>
            <a:pPr marL="457200" indent="-457200">
              <a:lnSpc>
                <a:spcPts val="2700"/>
              </a:lnSpc>
              <a:spcAft>
                <a:spcPts val="600"/>
              </a:spcAft>
              <a:buSzPct val="100000"/>
              <a:buFont typeface="Nunito Sans 7pt Medium" pitchFamily="2" charset="0"/>
              <a:buChar char="•"/>
            </a:pPr>
            <a:r>
              <a:rPr lang="fi-FI">
                <a:solidFill>
                  <a:srgbClr val="2E5C6B"/>
                </a:solidFill>
                <a:latin typeface="Nunito Sans 10pt ExtraBold" pitchFamily="2" charset="0"/>
              </a:rPr>
              <a:t>Lyhyemmät</a:t>
            </a:r>
            <a:r>
              <a:rPr lang="fi-FI">
                <a:solidFill>
                  <a:srgbClr val="2E5C6B"/>
                </a:solidFill>
                <a:latin typeface="Nunito Sans 10pt" pitchFamily="2" charset="0"/>
              </a:rPr>
              <a:t> suihkut ja </a:t>
            </a:r>
            <a:r>
              <a:rPr lang="fi-FI">
                <a:solidFill>
                  <a:srgbClr val="2E5C6B"/>
                </a:solidFill>
                <a:latin typeface="Nunito Sans 10pt ExtraBold" pitchFamily="2" charset="0"/>
              </a:rPr>
              <a:t>tehokkaat</a:t>
            </a:r>
            <a:r>
              <a:rPr lang="fi-FI">
                <a:solidFill>
                  <a:srgbClr val="2E5C6B"/>
                </a:solidFill>
                <a:latin typeface="Nunito Sans 10pt" pitchFamily="2" charset="0"/>
              </a:rPr>
              <a:t> käsipesut. </a:t>
            </a:r>
          </a:p>
          <a:p>
            <a:pPr marL="457200" indent="-457200">
              <a:lnSpc>
                <a:spcPts val="2700"/>
              </a:lnSpc>
              <a:spcAft>
                <a:spcPts val="600"/>
              </a:spcAft>
              <a:buSzPct val="100000"/>
              <a:buFont typeface="Nunito Sans 7pt Medium" pitchFamily="2" charset="0"/>
              <a:buChar char="•"/>
            </a:pPr>
            <a:r>
              <a:rPr lang="fi-FI">
                <a:solidFill>
                  <a:srgbClr val="2E5C6B"/>
                </a:solidFill>
                <a:latin typeface="Nunito Sans 10pt" pitchFamily="2" charset="0"/>
              </a:rPr>
              <a:t>Vähennä ruokahävikkiä.</a:t>
            </a:r>
          </a:p>
          <a:p>
            <a:pPr marL="457200" indent="-457200">
              <a:lnSpc>
                <a:spcPts val="2700"/>
              </a:lnSpc>
              <a:spcAft>
                <a:spcPts val="600"/>
              </a:spcAft>
              <a:buSzPct val="100000"/>
              <a:buFont typeface="Nunito Sans 7pt Medium" pitchFamily="2" charset="0"/>
              <a:buChar char="•"/>
            </a:pPr>
            <a:r>
              <a:rPr lang="fi-FI">
                <a:solidFill>
                  <a:srgbClr val="2E5C6B"/>
                </a:solidFill>
                <a:latin typeface="Nunito Sans 10pt" pitchFamily="2" charset="0"/>
              </a:rPr>
              <a:t>Viimeinen sammuttaa valot.</a:t>
            </a:r>
          </a:p>
        </p:txBody>
      </p:sp>
      <p:sp>
        <p:nvSpPr>
          <p:cNvPr id="4" name="Tekstiruutu 3">
            <a:extLst>
              <a:ext uri="{FF2B5EF4-FFF2-40B4-BE49-F238E27FC236}">
                <a16:creationId xmlns:a16="http://schemas.microsoft.com/office/drawing/2014/main" id="{D3FAF88A-D4DB-61E9-FFAD-B783EE3A3B35}"/>
              </a:ext>
            </a:extLst>
          </p:cNvPr>
          <p:cNvSpPr txBox="1"/>
          <p:nvPr/>
        </p:nvSpPr>
        <p:spPr>
          <a:xfrm>
            <a:off x="968504" y="441908"/>
            <a:ext cx="10254991" cy="646331"/>
          </a:xfrm>
          <a:prstGeom prst="rect">
            <a:avLst/>
          </a:prstGeom>
          <a:noFill/>
        </p:spPr>
        <p:txBody>
          <a:bodyPr wrap="square" rtlCol="0">
            <a:spAutoFit/>
          </a:bodyPr>
          <a:lstStyle/>
          <a:p>
            <a:pPr algn="ctr"/>
            <a:r>
              <a:rPr lang="fi-FI" sz="3600">
                <a:solidFill>
                  <a:srgbClr val="188573"/>
                </a:solidFill>
                <a:latin typeface="Nunito Sans 10pt Black" pitchFamily="2" charset="0"/>
              </a:rPr>
              <a:t>Energiansäästö oppilaitoksissa</a:t>
            </a:r>
          </a:p>
        </p:txBody>
      </p:sp>
      <p:sp>
        <p:nvSpPr>
          <p:cNvPr id="6" name="Tekstiruutu 5">
            <a:extLst>
              <a:ext uri="{FF2B5EF4-FFF2-40B4-BE49-F238E27FC236}">
                <a16:creationId xmlns:a16="http://schemas.microsoft.com/office/drawing/2014/main" id="{B6C24686-C08C-7216-6785-AF2F6F8BE8FA}"/>
              </a:ext>
            </a:extLst>
          </p:cNvPr>
          <p:cNvSpPr txBox="1"/>
          <p:nvPr/>
        </p:nvSpPr>
        <p:spPr>
          <a:xfrm>
            <a:off x="10541000" y="107950"/>
            <a:ext cx="1549400" cy="276999"/>
          </a:xfrm>
          <a:prstGeom prst="rect">
            <a:avLst/>
          </a:prstGeom>
          <a:noFill/>
        </p:spPr>
        <p:txBody>
          <a:bodyPr wrap="square" rtlCol="0">
            <a:spAutoFit/>
          </a:bodyPr>
          <a:lstStyle/>
          <a:p>
            <a:pPr algn="r"/>
            <a:r>
              <a:rPr lang="fi-FI" sz="1200">
                <a:solidFill>
                  <a:srgbClr val="97FFF8"/>
                </a:solidFill>
                <a:latin typeface="Nunito Sans 10pt Medium" pitchFamily="2" charset="0"/>
              </a:rPr>
              <a:t>Motiva 04/2024</a:t>
            </a:r>
          </a:p>
        </p:txBody>
      </p:sp>
    </p:spTree>
    <p:extLst>
      <p:ext uri="{BB962C8B-B14F-4D97-AF65-F5344CB8AC3E}">
        <p14:creationId xmlns:p14="http://schemas.microsoft.com/office/powerpoint/2010/main" val="3830321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kuvakaappaus&#10;&#10;Kuvaus luotu automaattisesti">
            <a:extLst>
              <a:ext uri="{FF2B5EF4-FFF2-40B4-BE49-F238E27FC236}">
                <a16:creationId xmlns:a16="http://schemas.microsoft.com/office/drawing/2014/main" id="{CE2C72CD-89D4-B5CB-73C5-1D3ABCF3F40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iruutu 4">
            <a:extLst>
              <a:ext uri="{FF2B5EF4-FFF2-40B4-BE49-F238E27FC236}">
                <a16:creationId xmlns:a16="http://schemas.microsoft.com/office/drawing/2014/main" id="{C23D17CB-2E35-186C-F61F-5E7416C44B1C}"/>
              </a:ext>
            </a:extLst>
          </p:cNvPr>
          <p:cNvSpPr txBox="1"/>
          <p:nvPr/>
        </p:nvSpPr>
        <p:spPr>
          <a:xfrm>
            <a:off x="2273300" y="139700"/>
            <a:ext cx="7632700" cy="856004"/>
          </a:xfrm>
          <a:prstGeom prst="rect">
            <a:avLst/>
          </a:prstGeom>
          <a:noFill/>
        </p:spPr>
        <p:txBody>
          <a:bodyPr wrap="square" rtlCol="0">
            <a:spAutoFit/>
          </a:bodyPr>
          <a:lstStyle/>
          <a:p>
            <a:pPr algn="ctr">
              <a:lnSpc>
                <a:spcPts val="6500"/>
              </a:lnSpc>
            </a:pPr>
            <a:r>
              <a:rPr lang="fi-FI" sz="3600">
                <a:solidFill>
                  <a:srgbClr val="2E5C6B"/>
                </a:solidFill>
                <a:latin typeface="Nunito Sans 10pt Black" pitchFamily="2" charset="0"/>
              </a:rPr>
              <a:t>Energiafiksu yhteiskunta</a:t>
            </a:r>
          </a:p>
        </p:txBody>
      </p:sp>
      <p:sp>
        <p:nvSpPr>
          <p:cNvPr id="6" name="Tekstiruutu 5">
            <a:extLst>
              <a:ext uri="{FF2B5EF4-FFF2-40B4-BE49-F238E27FC236}">
                <a16:creationId xmlns:a16="http://schemas.microsoft.com/office/drawing/2014/main" id="{55279B04-BAA3-66FB-8E95-2DCEC67C41FC}"/>
              </a:ext>
            </a:extLst>
          </p:cNvPr>
          <p:cNvSpPr txBox="1"/>
          <p:nvPr/>
        </p:nvSpPr>
        <p:spPr>
          <a:xfrm>
            <a:off x="120650" y="738955"/>
            <a:ext cx="2228850" cy="954107"/>
          </a:xfrm>
          <a:prstGeom prst="rect">
            <a:avLst/>
          </a:prstGeom>
          <a:noFill/>
        </p:spPr>
        <p:txBody>
          <a:bodyPr wrap="square">
            <a:spAutoFit/>
          </a:bodyPr>
          <a:lstStyle/>
          <a:p>
            <a:r>
              <a:rPr lang="fi-FI" sz="1400" dirty="0">
                <a:solidFill>
                  <a:srgbClr val="2E5C6B"/>
                </a:solidFill>
                <a:latin typeface="Nunito Sans 10pt Medium" pitchFamily="2" charset="0"/>
              </a:rPr>
              <a:t>Fossiilitonta ja uusiutuvalla energialla tuotettua energiaa on kaikkien tarpeisiin.</a:t>
            </a:r>
          </a:p>
        </p:txBody>
      </p:sp>
      <p:sp>
        <p:nvSpPr>
          <p:cNvPr id="7" name="Tekstiruutu 6">
            <a:extLst>
              <a:ext uri="{FF2B5EF4-FFF2-40B4-BE49-F238E27FC236}">
                <a16:creationId xmlns:a16="http://schemas.microsoft.com/office/drawing/2014/main" id="{CAF11756-9322-65AD-055C-6541016D2ED4}"/>
              </a:ext>
            </a:extLst>
          </p:cNvPr>
          <p:cNvSpPr txBox="1"/>
          <p:nvPr/>
        </p:nvSpPr>
        <p:spPr>
          <a:xfrm>
            <a:off x="107950" y="2618555"/>
            <a:ext cx="2000250" cy="1169551"/>
          </a:xfrm>
          <a:prstGeom prst="rect">
            <a:avLst/>
          </a:prstGeom>
          <a:noFill/>
        </p:spPr>
        <p:txBody>
          <a:bodyPr wrap="square">
            <a:spAutoFit/>
          </a:bodyPr>
          <a:lstStyle/>
          <a:p>
            <a:r>
              <a:rPr lang="fi-FI" sz="1400">
                <a:solidFill>
                  <a:srgbClr val="2E5C6B"/>
                </a:solidFill>
                <a:latin typeface="Nunito Sans 10pt Medium" pitchFamily="2" charset="0"/>
              </a:rPr>
              <a:t>Yritykset parantavat toimintansa energiatehokkuutta ja hyödyntävät puhdasta energiaa.</a:t>
            </a:r>
          </a:p>
        </p:txBody>
      </p:sp>
      <p:sp>
        <p:nvSpPr>
          <p:cNvPr id="8" name="Tekstiruutu 7">
            <a:extLst>
              <a:ext uri="{FF2B5EF4-FFF2-40B4-BE49-F238E27FC236}">
                <a16:creationId xmlns:a16="http://schemas.microsoft.com/office/drawing/2014/main" id="{98BDEA60-D1BF-CC32-384C-6DBBCD89D65A}"/>
              </a:ext>
            </a:extLst>
          </p:cNvPr>
          <p:cNvSpPr txBox="1"/>
          <p:nvPr/>
        </p:nvSpPr>
        <p:spPr>
          <a:xfrm>
            <a:off x="120650" y="4675499"/>
            <a:ext cx="2228850" cy="954107"/>
          </a:xfrm>
          <a:prstGeom prst="rect">
            <a:avLst/>
          </a:prstGeom>
          <a:noFill/>
        </p:spPr>
        <p:txBody>
          <a:bodyPr wrap="square">
            <a:spAutoFit/>
          </a:bodyPr>
          <a:lstStyle/>
          <a:p>
            <a:r>
              <a:rPr lang="fi-FI" sz="1400">
                <a:solidFill>
                  <a:srgbClr val="2E5C6B"/>
                </a:solidFill>
                <a:latin typeface="Nunito Sans 10pt Medium" pitchFamily="2" charset="0"/>
              </a:rPr>
              <a:t>Led-katuvalot  säästävät sähköä. Kiinteistöissä on fiksu valaistuksen ohjaus.</a:t>
            </a:r>
          </a:p>
        </p:txBody>
      </p:sp>
      <p:sp>
        <p:nvSpPr>
          <p:cNvPr id="9" name="Tekstiruutu 8">
            <a:extLst>
              <a:ext uri="{FF2B5EF4-FFF2-40B4-BE49-F238E27FC236}">
                <a16:creationId xmlns:a16="http://schemas.microsoft.com/office/drawing/2014/main" id="{97D9EBFC-8A6F-0D24-34D3-755EF2155D34}"/>
              </a:ext>
            </a:extLst>
          </p:cNvPr>
          <p:cNvSpPr txBox="1"/>
          <p:nvPr/>
        </p:nvSpPr>
        <p:spPr>
          <a:xfrm>
            <a:off x="9842500" y="824254"/>
            <a:ext cx="2228850" cy="1384995"/>
          </a:xfrm>
          <a:prstGeom prst="rect">
            <a:avLst/>
          </a:prstGeom>
          <a:noFill/>
        </p:spPr>
        <p:txBody>
          <a:bodyPr wrap="square">
            <a:spAutoFit/>
          </a:bodyPr>
          <a:lstStyle/>
          <a:p>
            <a:pPr algn="r"/>
            <a:r>
              <a:rPr lang="fi-FI" sz="1400">
                <a:solidFill>
                  <a:srgbClr val="2E5C6B"/>
                </a:solidFill>
                <a:latin typeface="Nunito Sans 10pt Medium" pitchFamily="2" charset="0"/>
              </a:rPr>
              <a:t>Kotitaloudet tuottavat sähköä omaan käyttöön ja perustavat energia-yhteisöjä. Remonteissa parannetaan talojen energiatehokkuutta.</a:t>
            </a:r>
          </a:p>
        </p:txBody>
      </p:sp>
      <p:sp>
        <p:nvSpPr>
          <p:cNvPr id="10" name="Tekstiruutu 9">
            <a:extLst>
              <a:ext uri="{FF2B5EF4-FFF2-40B4-BE49-F238E27FC236}">
                <a16:creationId xmlns:a16="http://schemas.microsoft.com/office/drawing/2014/main" id="{35B45946-2ED8-5793-D3A1-7B2FE38F6F17}"/>
              </a:ext>
            </a:extLst>
          </p:cNvPr>
          <p:cNvSpPr txBox="1"/>
          <p:nvPr/>
        </p:nvSpPr>
        <p:spPr>
          <a:xfrm>
            <a:off x="10071100" y="3020803"/>
            <a:ext cx="2000250" cy="954107"/>
          </a:xfrm>
          <a:prstGeom prst="rect">
            <a:avLst/>
          </a:prstGeom>
          <a:noFill/>
        </p:spPr>
        <p:txBody>
          <a:bodyPr wrap="square">
            <a:spAutoFit/>
          </a:bodyPr>
          <a:lstStyle/>
          <a:p>
            <a:pPr algn="r"/>
            <a:r>
              <a:rPr lang="fi-FI" sz="1400">
                <a:solidFill>
                  <a:srgbClr val="2E5C6B"/>
                </a:solidFill>
                <a:latin typeface="Nunito Sans 10pt Medium" pitchFamily="2" charset="0"/>
              </a:rPr>
              <a:t>Tilojen ilmanvaihtoa, lämmitystä ja jäähdytystä </a:t>
            </a:r>
          </a:p>
          <a:p>
            <a:pPr algn="r"/>
            <a:r>
              <a:rPr lang="fi-FI" sz="1400">
                <a:solidFill>
                  <a:srgbClr val="2E5C6B"/>
                </a:solidFill>
                <a:latin typeface="Nunito Sans 10pt Medium" pitchFamily="2" charset="0"/>
              </a:rPr>
              <a:t>ohjataan älykkäästi.</a:t>
            </a:r>
          </a:p>
        </p:txBody>
      </p:sp>
      <p:sp>
        <p:nvSpPr>
          <p:cNvPr id="11" name="Tekstiruutu 10">
            <a:extLst>
              <a:ext uri="{FF2B5EF4-FFF2-40B4-BE49-F238E27FC236}">
                <a16:creationId xmlns:a16="http://schemas.microsoft.com/office/drawing/2014/main" id="{22384E8A-D70D-53DE-CA10-3E1AA6EFE355}"/>
              </a:ext>
            </a:extLst>
          </p:cNvPr>
          <p:cNvSpPr txBox="1"/>
          <p:nvPr/>
        </p:nvSpPr>
        <p:spPr>
          <a:xfrm>
            <a:off x="9893300" y="4688751"/>
            <a:ext cx="2178050" cy="954107"/>
          </a:xfrm>
          <a:prstGeom prst="rect">
            <a:avLst/>
          </a:prstGeom>
          <a:noFill/>
        </p:spPr>
        <p:txBody>
          <a:bodyPr wrap="square">
            <a:spAutoFit/>
          </a:bodyPr>
          <a:lstStyle/>
          <a:p>
            <a:pPr algn="r"/>
            <a:r>
              <a:rPr lang="fi-FI" sz="1400">
                <a:solidFill>
                  <a:srgbClr val="2E5C6B"/>
                </a:solidFill>
                <a:latin typeface="Nunito Sans 10pt Medium" pitchFamily="2" charset="0"/>
              </a:rPr>
              <a:t>Liikenne sähköistyy. Fossiiliset polttoaineet vaihtuvat puhtaisiin energialähteisiin.</a:t>
            </a:r>
          </a:p>
        </p:txBody>
      </p:sp>
      <p:sp>
        <p:nvSpPr>
          <p:cNvPr id="2" name="Tekstiruutu 1">
            <a:extLst>
              <a:ext uri="{FF2B5EF4-FFF2-40B4-BE49-F238E27FC236}">
                <a16:creationId xmlns:a16="http://schemas.microsoft.com/office/drawing/2014/main" id="{DE70A8EC-895A-2B26-8E68-28A5FADD74CC}"/>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4004693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descr="Kuva, joka sisältää kohteen vaate, graafinen suunnittelu, kuvitus, animaatio&#10;&#10;Kuvaus luotu automaattisesti">
            <a:extLst>
              <a:ext uri="{FF2B5EF4-FFF2-40B4-BE49-F238E27FC236}">
                <a16:creationId xmlns:a16="http://schemas.microsoft.com/office/drawing/2014/main" id="{14718CBE-F55A-403C-8178-455B879DD48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46D2E42B-F715-541D-346F-04F30965319D}"/>
              </a:ext>
            </a:extLst>
          </p:cNvPr>
          <p:cNvSpPr txBox="1"/>
          <p:nvPr/>
        </p:nvSpPr>
        <p:spPr>
          <a:xfrm>
            <a:off x="492266" y="1659878"/>
            <a:ext cx="5857734" cy="630942"/>
          </a:xfrm>
          <a:prstGeom prst="rect">
            <a:avLst/>
          </a:prstGeom>
          <a:noFill/>
        </p:spPr>
        <p:txBody>
          <a:bodyPr wrap="square" rtlCol="0">
            <a:spAutoFit/>
          </a:bodyPr>
          <a:lstStyle/>
          <a:p>
            <a:pPr>
              <a:lnSpc>
                <a:spcPts val="4000"/>
              </a:lnSpc>
            </a:pPr>
            <a:r>
              <a:rPr lang="fi-FI" sz="4000">
                <a:solidFill>
                  <a:srgbClr val="2E5C6B"/>
                </a:solidFill>
                <a:latin typeface="Nunito Sans 10pt Black" pitchFamily="2" charset="0"/>
              </a:rPr>
              <a:t>Kotiin pohdittavaksi</a:t>
            </a:r>
          </a:p>
        </p:txBody>
      </p:sp>
      <p:sp>
        <p:nvSpPr>
          <p:cNvPr id="5" name="Tekstiruutu 4">
            <a:extLst>
              <a:ext uri="{FF2B5EF4-FFF2-40B4-BE49-F238E27FC236}">
                <a16:creationId xmlns:a16="http://schemas.microsoft.com/office/drawing/2014/main" id="{D54C38C6-2A10-D397-CEE0-CEDF980EF9F5}"/>
              </a:ext>
            </a:extLst>
          </p:cNvPr>
          <p:cNvSpPr txBox="1"/>
          <p:nvPr/>
        </p:nvSpPr>
        <p:spPr>
          <a:xfrm>
            <a:off x="839077" y="2529752"/>
            <a:ext cx="5031204" cy="3073918"/>
          </a:xfrm>
          <a:prstGeom prst="rect">
            <a:avLst/>
          </a:prstGeom>
          <a:noFill/>
        </p:spPr>
        <p:txBody>
          <a:bodyPr wrap="square" rtlCol="0">
            <a:spAutoFit/>
          </a:bodyPr>
          <a:lstStyle/>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Selvitä sähkönkulutuksesi </a:t>
            </a:r>
          </a:p>
          <a:p>
            <a:pPr marL="914400" lvl="1" indent="-457200">
              <a:lnSpc>
                <a:spcPts val="3000"/>
              </a:lnSpc>
              <a:spcAft>
                <a:spcPts val="600"/>
              </a:spcAft>
              <a:buSzPct val="100000"/>
              <a:buFont typeface="Nunito Sans 7pt Medium" pitchFamily="2" charset="0"/>
              <a:buChar char="•"/>
            </a:pPr>
            <a:r>
              <a:rPr lang="fi-FI" sz="2000">
                <a:solidFill>
                  <a:srgbClr val="188573"/>
                </a:solidFill>
                <a:latin typeface="Nunito Sans 10pt" pitchFamily="2" charset="0"/>
              </a:rPr>
              <a:t>kuinka paljon ja milloin?</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Pohdi omaa energiankulutustasi. </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Miten sinä voit säästää energiaa? </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Mitä sähkönkäyttöä voit siirtää arkipäivien aamuista ja alkuilloista toiseen ajankohtaan?</a:t>
            </a:r>
          </a:p>
        </p:txBody>
      </p:sp>
      <p:sp>
        <p:nvSpPr>
          <p:cNvPr id="8" name="Suorakulmio: Pyöristetyt kulmat 7">
            <a:extLst>
              <a:ext uri="{FF2B5EF4-FFF2-40B4-BE49-F238E27FC236}">
                <a16:creationId xmlns:a16="http://schemas.microsoft.com/office/drawing/2014/main" id="{F2A77C7C-DB9D-3A31-9662-4217D32935B0}"/>
              </a:ext>
            </a:extLst>
          </p:cNvPr>
          <p:cNvSpPr/>
          <p:nvPr/>
        </p:nvSpPr>
        <p:spPr>
          <a:xfrm>
            <a:off x="152400" y="241300"/>
            <a:ext cx="1682750" cy="514350"/>
          </a:xfrm>
          <a:prstGeom prst="roundRect">
            <a:avLst>
              <a:gd name="adj" fmla="val 50000"/>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i-FI"/>
          </a:p>
        </p:txBody>
      </p:sp>
      <p:sp>
        <p:nvSpPr>
          <p:cNvPr id="9" name="Tekstiruutu 8">
            <a:extLst>
              <a:ext uri="{FF2B5EF4-FFF2-40B4-BE49-F238E27FC236}">
                <a16:creationId xmlns:a16="http://schemas.microsoft.com/office/drawing/2014/main" id="{16AE7773-F521-EEE8-2B00-ECDC13344238}"/>
              </a:ext>
            </a:extLst>
          </p:cNvPr>
          <p:cNvSpPr txBox="1"/>
          <p:nvPr/>
        </p:nvSpPr>
        <p:spPr>
          <a:xfrm>
            <a:off x="204787" y="320349"/>
            <a:ext cx="1577975" cy="369332"/>
          </a:xfrm>
          <a:prstGeom prst="rect">
            <a:avLst/>
          </a:prstGeom>
          <a:noFill/>
        </p:spPr>
        <p:txBody>
          <a:bodyPr wrap="square">
            <a:spAutoFit/>
          </a:bodyPr>
          <a:lstStyle/>
          <a:p>
            <a:pPr algn="ctr"/>
            <a:r>
              <a:rPr lang="fi-FI">
                <a:solidFill>
                  <a:srgbClr val="2E5C6B"/>
                </a:solidFill>
                <a:latin typeface="Nunito Sans 10pt Medium" pitchFamily="2" charset="0"/>
              </a:rPr>
              <a:t>Tehtävä</a:t>
            </a:r>
          </a:p>
        </p:txBody>
      </p:sp>
      <p:sp>
        <p:nvSpPr>
          <p:cNvPr id="2" name="Tekstiruutu 1">
            <a:extLst>
              <a:ext uri="{FF2B5EF4-FFF2-40B4-BE49-F238E27FC236}">
                <a16:creationId xmlns:a16="http://schemas.microsoft.com/office/drawing/2014/main" id="{B0873110-3D4B-E00C-2006-036BF1F9EECC}"/>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97FFF8"/>
                </a:solidFill>
                <a:latin typeface="Nunito Sans 10pt Medium" pitchFamily="2" charset="0"/>
              </a:rPr>
              <a:t>Motiva 04/2024</a:t>
            </a:r>
          </a:p>
        </p:txBody>
      </p:sp>
    </p:spTree>
    <p:extLst>
      <p:ext uri="{BB962C8B-B14F-4D97-AF65-F5344CB8AC3E}">
        <p14:creationId xmlns:p14="http://schemas.microsoft.com/office/powerpoint/2010/main" val="3750241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uva 4" descr="Kuva, joka sisältää kohteen teksti, kuvakaappaus, Grafiikka, graafinen suunnittelu&#10;&#10;Kuvaus luotu automaattisesti">
            <a:extLst>
              <a:ext uri="{FF2B5EF4-FFF2-40B4-BE49-F238E27FC236}">
                <a16:creationId xmlns:a16="http://schemas.microsoft.com/office/drawing/2014/main" id="{635BAC28-217A-916F-6CD3-B59FDB25CCF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iruutu 5">
            <a:extLst>
              <a:ext uri="{FF2B5EF4-FFF2-40B4-BE49-F238E27FC236}">
                <a16:creationId xmlns:a16="http://schemas.microsoft.com/office/drawing/2014/main" id="{50513640-C65B-07E2-E839-322E9A5EA2DA}"/>
              </a:ext>
            </a:extLst>
          </p:cNvPr>
          <p:cNvSpPr txBox="1"/>
          <p:nvPr/>
        </p:nvSpPr>
        <p:spPr>
          <a:xfrm>
            <a:off x="1481777" y="772379"/>
            <a:ext cx="9228446" cy="646331"/>
          </a:xfrm>
          <a:prstGeom prst="rect">
            <a:avLst/>
          </a:prstGeom>
          <a:noFill/>
        </p:spPr>
        <p:txBody>
          <a:bodyPr wrap="square" rtlCol="0">
            <a:spAutoFit/>
          </a:bodyPr>
          <a:lstStyle/>
          <a:p>
            <a:pPr algn="ctr"/>
            <a:r>
              <a:rPr lang="fi-FI" sz="3600">
                <a:solidFill>
                  <a:srgbClr val="2E5C6B"/>
                </a:solidFill>
                <a:latin typeface="Nunito Sans 10pt Black" pitchFamily="2" charset="0"/>
              </a:rPr>
              <a:t>Mietitään keinoja energiansäästöön</a:t>
            </a:r>
          </a:p>
        </p:txBody>
      </p:sp>
      <p:grpSp>
        <p:nvGrpSpPr>
          <p:cNvPr id="2" name="Ryhmä 1">
            <a:extLst>
              <a:ext uri="{FF2B5EF4-FFF2-40B4-BE49-F238E27FC236}">
                <a16:creationId xmlns:a16="http://schemas.microsoft.com/office/drawing/2014/main" id="{89FD2800-EEA0-4E37-C95D-37ED05E0A577}"/>
              </a:ext>
            </a:extLst>
          </p:cNvPr>
          <p:cNvGrpSpPr/>
          <p:nvPr/>
        </p:nvGrpSpPr>
        <p:grpSpPr>
          <a:xfrm>
            <a:off x="8559799" y="3257095"/>
            <a:ext cx="3168650" cy="2468139"/>
            <a:chOff x="8585199" y="3390445"/>
            <a:chExt cx="3168650" cy="2468139"/>
          </a:xfrm>
        </p:grpSpPr>
        <p:sp>
          <p:nvSpPr>
            <p:cNvPr id="10" name="Puhekupla: Suorakulmio, kulmat pyöristettu 9">
              <a:extLst>
                <a:ext uri="{FF2B5EF4-FFF2-40B4-BE49-F238E27FC236}">
                  <a16:creationId xmlns:a16="http://schemas.microsoft.com/office/drawing/2014/main" id="{FBC9A5F2-C9A3-9243-BCF7-2842E972C32A}"/>
                </a:ext>
              </a:extLst>
            </p:cNvPr>
            <p:cNvSpPr/>
            <p:nvPr/>
          </p:nvSpPr>
          <p:spPr>
            <a:xfrm flipH="1">
              <a:off x="8585199" y="3390445"/>
              <a:ext cx="3168650" cy="2468139"/>
            </a:xfrm>
            <a:prstGeom prst="wedgeRoundRectCallout">
              <a:avLst>
                <a:gd name="adj1" fmla="val -42510"/>
                <a:gd name="adj2" fmla="val 79351"/>
                <a:gd name="adj3" fmla="val 16667"/>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i-FI"/>
            </a:p>
          </p:txBody>
        </p:sp>
        <p:sp>
          <p:nvSpPr>
            <p:cNvPr id="8" name="Tekstiruutu 7">
              <a:extLst>
                <a:ext uri="{FF2B5EF4-FFF2-40B4-BE49-F238E27FC236}">
                  <a16:creationId xmlns:a16="http://schemas.microsoft.com/office/drawing/2014/main" id="{BFE01552-C8CB-1A57-3589-BFEEA559C085}"/>
                </a:ext>
              </a:extLst>
            </p:cNvPr>
            <p:cNvSpPr txBox="1"/>
            <p:nvPr/>
          </p:nvSpPr>
          <p:spPr>
            <a:xfrm>
              <a:off x="8984666" y="3622316"/>
              <a:ext cx="2491706" cy="2004395"/>
            </a:xfrm>
            <a:prstGeom prst="rect">
              <a:avLst/>
            </a:prstGeom>
            <a:noFill/>
          </p:spPr>
          <p:txBody>
            <a:bodyPr wrap="square" rtlCol="0">
              <a:spAutoFit/>
            </a:bodyPr>
            <a:lstStyle/>
            <a:p>
              <a:pPr>
                <a:lnSpc>
                  <a:spcPct val="150000"/>
                </a:lnSpc>
              </a:pPr>
              <a:r>
                <a:rPr lang="fi-FI" sz="1400">
                  <a:solidFill>
                    <a:srgbClr val="2E5C6B"/>
                  </a:solidFill>
                  <a:latin typeface="Nunito Sans 10pt Medium" pitchFamily="2" charset="0"/>
                </a:rPr>
                <a:t>Pienilläkin teoilla on </a:t>
              </a:r>
            </a:p>
            <a:p>
              <a:pPr>
                <a:lnSpc>
                  <a:spcPct val="150000"/>
                </a:lnSpc>
              </a:pPr>
              <a:r>
                <a:rPr lang="fi-FI" sz="1400">
                  <a:solidFill>
                    <a:srgbClr val="2E5C6B"/>
                  </a:solidFill>
                  <a:latin typeface="Nunito Sans 10pt Medium" pitchFamily="2" charset="0"/>
                </a:rPr>
                <a:t>vaikutusta, kun energian-</a:t>
              </a:r>
            </a:p>
            <a:p>
              <a:pPr>
                <a:lnSpc>
                  <a:spcPct val="150000"/>
                </a:lnSpc>
              </a:pPr>
              <a:r>
                <a:rPr lang="fi-FI" sz="1400">
                  <a:solidFill>
                    <a:srgbClr val="2E5C6B"/>
                  </a:solidFill>
                  <a:latin typeface="Nunito Sans 10pt Medium" pitchFamily="2" charset="0"/>
                </a:rPr>
                <a:t>käyttöä tehostetaan </a:t>
              </a:r>
            </a:p>
            <a:p>
              <a:pPr>
                <a:lnSpc>
                  <a:spcPct val="150000"/>
                </a:lnSpc>
              </a:pPr>
              <a:r>
                <a:rPr lang="fi-FI" sz="1400">
                  <a:solidFill>
                    <a:srgbClr val="2E5C6B"/>
                  </a:solidFill>
                  <a:latin typeface="Nunito Sans 10pt Medium" pitchFamily="2" charset="0"/>
                </a:rPr>
                <a:t>kaikkialla yhteiskunnassa. Omilla kulutuspäätöksilläsi voit vaikuttaa laajasti.</a:t>
              </a:r>
            </a:p>
          </p:txBody>
        </p:sp>
      </p:grpSp>
      <p:sp>
        <p:nvSpPr>
          <p:cNvPr id="11" name="Suorakulmio: Pyöristetyt kulmat 10">
            <a:extLst>
              <a:ext uri="{FF2B5EF4-FFF2-40B4-BE49-F238E27FC236}">
                <a16:creationId xmlns:a16="http://schemas.microsoft.com/office/drawing/2014/main" id="{32BDAFA6-7B60-9414-D4A9-BDDBE29F1561}"/>
              </a:ext>
            </a:extLst>
          </p:cNvPr>
          <p:cNvSpPr/>
          <p:nvPr/>
        </p:nvSpPr>
        <p:spPr>
          <a:xfrm>
            <a:off x="152400" y="241300"/>
            <a:ext cx="1682750" cy="514350"/>
          </a:xfrm>
          <a:prstGeom prst="roundRect">
            <a:avLst>
              <a:gd name="adj" fmla="val 50000"/>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i-FI"/>
          </a:p>
        </p:txBody>
      </p:sp>
      <p:sp>
        <p:nvSpPr>
          <p:cNvPr id="12" name="Tekstiruutu 11">
            <a:extLst>
              <a:ext uri="{FF2B5EF4-FFF2-40B4-BE49-F238E27FC236}">
                <a16:creationId xmlns:a16="http://schemas.microsoft.com/office/drawing/2014/main" id="{B175EF78-C811-9AB6-9C94-29D186F53895}"/>
              </a:ext>
            </a:extLst>
          </p:cNvPr>
          <p:cNvSpPr txBox="1"/>
          <p:nvPr/>
        </p:nvSpPr>
        <p:spPr>
          <a:xfrm>
            <a:off x="204787" y="320349"/>
            <a:ext cx="1577975" cy="369332"/>
          </a:xfrm>
          <a:prstGeom prst="rect">
            <a:avLst/>
          </a:prstGeom>
          <a:noFill/>
        </p:spPr>
        <p:txBody>
          <a:bodyPr wrap="square">
            <a:spAutoFit/>
          </a:bodyPr>
          <a:lstStyle/>
          <a:p>
            <a:pPr algn="ctr"/>
            <a:r>
              <a:rPr lang="fi-FI">
                <a:solidFill>
                  <a:srgbClr val="2E5C6B"/>
                </a:solidFill>
                <a:latin typeface="Nunito Sans 10pt Medium" pitchFamily="2" charset="0"/>
              </a:rPr>
              <a:t>Keskustelu</a:t>
            </a:r>
          </a:p>
        </p:txBody>
      </p:sp>
    </p:spTree>
    <p:extLst>
      <p:ext uri="{BB962C8B-B14F-4D97-AF65-F5344CB8AC3E}">
        <p14:creationId xmlns:p14="http://schemas.microsoft.com/office/powerpoint/2010/main" val="6161028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vaate, henkilö, animaatio, teksti&#10;&#10;Kuvaus luotu automaattisesti">
            <a:extLst>
              <a:ext uri="{FF2B5EF4-FFF2-40B4-BE49-F238E27FC236}">
                <a16:creationId xmlns:a16="http://schemas.microsoft.com/office/drawing/2014/main" id="{234362F5-B955-E833-6692-F4DA1639C9F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478BB8AC-F1D3-7DE7-20F3-9E63F566E36A}"/>
              </a:ext>
            </a:extLst>
          </p:cNvPr>
          <p:cNvSpPr txBox="1"/>
          <p:nvPr/>
        </p:nvSpPr>
        <p:spPr>
          <a:xfrm>
            <a:off x="1438416" y="2828835"/>
            <a:ext cx="3813034" cy="1200329"/>
          </a:xfrm>
          <a:prstGeom prst="rect">
            <a:avLst/>
          </a:prstGeom>
          <a:noFill/>
        </p:spPr>
        <p:txBody>
          <a:bodyPr wrap="square" rtlCol="0">
            <a:spAutoFit/>
          </a:bodyPr>
          <a:lstStyle/>
          <a:p>
            <a:pPr>
              <a:lnSpc>
                <a:spcPts val="8000"/>
              </a:lnSpc>
            </a:pPr>
            <a:r>
              <a:rPr lang="fi-FI" sz="8800">
                <a:solidFill>
                  <a:srgbClr val="188573"/>
                </a:solidFill>
                <a:latin typeface="Nunito Sans 10pt Black" pitchFamily="2" charset="0"/>
              </a:rPr>
              <a:t>Kiitos!</a:t>
            </a:r>
          </a:p>
        </p:txBody>
      </p:sp>
      <p:sp>
        <p:nvSpPr>
          <p:cNvPr id="5" name="Tekstiruutu 4">
            <a:extLst>
              <a:ext uri="{FF2B5EF4-FFF2-40B4-BE49-F238E27FC236}">
                <a16:creationId xmlns:a16="http://schemas.microsoft.com/office/drawing/2014/main" id="{8361DDD1-0BC6-DD2F-D9CD-F01FD674B8E8}"/>
              </a:ext>
            </a:extLst>
          </p:cNvPr>
          <p:cNvSpPr txBox="1"/>
          <p:nvPr/>
        </p:nvSpPr>
        <p:spPr>
          <a:xfrm>
            <a:off x="520116" y="4060466"/>
            <a:ext cx="2491706" cy="388568"/>
          </a:xfrm>
          <a:prstGeom prst="rect">
            <a:avLst/>
          </a:prstGeom>
          <a:noFill/>
        </p:spPr>
        <p:txBody>
          <a:bodyPr wrap="square" rtlCol="0">
            <a:spAutoFit/>
          </a:bodyPr>
          <a:lstStyle/>
          <a:p>
            <a:pPr>
              <a:lnSpc>
                <a:spcPct val="150000"/>
              </a:lnSpc>
            </a:pPr>
            <a:r>
              <a:rPr lang="fi-FI" sz="1400">
                <a:solidFill>
                  <a:srgbClr val="188573"/>
                </a:solidFill>
                <a:latin typeface="Nunito Sans 10pt Medium" pitchFamily="2" charset="0"/>
              </a:rPr>
              <a:t>Joka vuosi viikolla </a:t>
            </a:r>
            <a:r>
              <a:rPr lang="fi-FI" sz="1400">
                <a:solidFill>
                  <a:srgbClr val="188573"/>
                </a:solidFill>
                <a:latin typeface="Nunito Sans 10pt ExtraBold" pitchFamily="2" charset="0"/>
              </a:rPr>
              <a:t>41</a:t>
            </a:r>
          </a:p>
        </p:txBody>
      </p:sp>
      <p:sp>
        <p:nvSpPr>
          <p:cNvPr id="2" name="Tekstiruutu 1">
            <a:extLst>
              <a:ext uri="{FF2B5EF4-FFF2-40B4-BE49-F238E27FC236}">
                <a16:creationId xmlns:a16="http://schemas.microsoft.com/office/drawing/2014/main" id="{69E9821D-E827-67E3-5C03-37DB5D519E51}"/>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2E5C6B"/>
                </a:solidFill>
                <a:latin typeface="Nunito Sans 10pt Medium" pitchFamily="2" charset="0"/>
              </a:rPr>
              <a:t>Motiva 04/2024</a:t>
            </a:r>
          </a:p>
        </p:txBody>
      </p:sp>
    </p:spTree>
    <p:extLst>
      <p:ext uri="{BB962C8B-B14F-4D97-AF65-F5344CB8AC3E}">
        <p14:creationId xmlns:p14="http://schemas.microsoft.com/office/powerpoint/2010/main" val="2841962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Kuva 2" descr="Kuva, joka sisältää kohteen Grafiikka, graafinen suunnittelu, muotoilu&#10;&#10;Kuvaus luotu automaattisesti">
            <a:extLst>
              <a:ext uri="{FF2B5EF4-FFF2-40B4-BE49-F238E27FC236}">
                <a16:creationId xmlns:a16="http://schemas.microsoft.com/office/drawing/2014/main" id="{AD092B44-E6B8-5B94-B547-00FBC3D0D7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B0512123-4324-ACEE-E8E8-551B6D8F62F6}"/>
              </a:ext>
            </a:extLst>
          </p:cNvPr>
          <p:cNvSpPr txBox="1"/>
          <p:nvPr/>
        </p:nvSpPr>
        <p:spPr>
          <a:xfrm>
            <a:off x="492266" y="3183036"/>
            <a:ext cx="7382492" cy="1917192"/>
          </a:xfrm>
          <a:prstGeom prst="rect">
            <a:avLst/>
          </a:prstGeom>
          <a:noFill/>
        </p:spPr>
        <p:txBody>
          <a:bodyPr wrap="square" rtlCol="0">
            <a:spAutoFit/>
          </a:bodyPr>
          <a:lstStyle/>
          <a:p>
            <a:pPr>
              <a:lnSpc>
                <a:spcPts val="7000"/>
              </a:lnSpc>
            </a:pPr>
            <a:r>
              <a:rPr lang="fi-FI" sz="6600">
                <a:solidFill>
                  <a:srgbClr val="188573"/>
                </a:solidFill>
                <a:latin typeface="Nunito Sans 10pt Black" pitchFamily="2" charset="0"/>
              </a:rPr>
              <a:t>Tyhjä</a:t>
            </a:r>
          </a:p>
          <a:p>
            <a:pPr>
              <a:lnSpc>
                <a:spcPts val="7000"/>
              </a:lnSpc>
            </a:pPr>
            <a:r>
              <a:rPr lang="fi-FI" sz="6600">
                <a:solidFill>
                  <a:srgbClr val="188573"/>
                </a:solidFill>
                <a:latin typeface="Nunito Sans 10pt Black" pitchFamily="2" charset="0"/>
              </a:rPr>
              <a:t>Otsikko dia</a:t>
            </a:r>
          </a:p>
        </p:txBody>
      </p:sp>
      <p:sp>
        <p:nvSpPr>
          <p:cNvPr id="5" name="Tekstiruutu 4">
            <a:extLst>
              <a:ext uri="{FF2B5EF4-FFF2-40B4-BE49-F238E27FC236}">
                <a16:creationId xmlns:a16="http://schemas.microsoft.com/office/drawing/2014/main" id="{C6CA2C14-7276-5225-9E0D-5EC1C29902E5}"/>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4112039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Kuva 2" descr="Kuva, joka sisältää kohteen Grafiikka, graafinen suunnittelu, muotoilu&#10;&#10;Kuvaus luotu automaattisesti">
            <a:extLst>
              <a:ext uri="{FF2B5EF4-FFF2-40B4-BE49-F238E27FC236}">
                <a16:creationId xmlns:a16="http://schemas.microsoft.com/office/drawing/2014/main" id="{C4924821-903C-E182-A371-D6DEC68F0C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8" y="0"/>
            <a:ext cx="12171563" cy="6858000"/>
          </a:xfrm>
          <a:prstGeom prst="rect">
            <a:avLst/>
          </a:prstGeom>
        </p:spPr>
      </p:pic>
      <p:sp>
        <p:nvSpPr>
          <p:cNvPr id="4" name="Tekstiruutu 3">
            <a:extLst>
              <a:ext uri="{FF2B5EF4-FFF2-40B4-BE49-F238E27FC236}">
                <a16:creationId xmlns:a16="http://schemas.microsoft.com/office/drawing/2014/main" id="{A8B4D7A7-2E23-5047-F5BC-210E33AFEB2E}"/>
              </a:ext>
            </a:extLst>
          </p:cNvPr>
          <p:cNvSpPr txBox="1"/>
          <p:nvPr/>
        </p:nvSpPr>
        <p:spPr>
          <a:xfrm>
            <a:off x="642226" y="1704391"/>
            <a:ext cx="7596705" cy="1490793"/>
          </a:xfrm>
          <a:prstGeom prst="rect">
            <a:avLst/>
          </a:prstGeom>
          <a:noFill/>
        </p:spPr>
        <p:txBody>
          <a:bodyPr wrap="square" rtlCol="0">
            <a:spAutoFit/>
          </a:bodyPr>
          <a:lstStyle/>
          <a:p>
            <a:pPr marL="457200" indent="-457200">
              <a:lnSpc>
                <a:spcPts val="2300"/>
              </a:lnSpc>
              <a:spcAft>
                <a:spcPts val="600"/>
              </a:spcAft>
              <a:buSzPct val="100000"/>
              <a:buFont typeface="Nunito Sans 7pt Medium" pitchFamily="2" charset="0"/>
              <a:buChar char="•"/>
            </a:pPr>
            <a:r>
              <a:rPr lang="fi-FI" sz="1600" err="1">
                <a:solidFill>
                  <a:srgbClr val="2E5C6B"/>
                </a:solidFill>
                <a:latin typeface="Nunito Sans 10pt" pitchFamily="2" charset="0"/>
              </a:rPr>
              <a:t>Nunito</a:t>
            </a:r>
            <a:r>
              <a:rPr lang="fi-FI" sz="1600">
                <a:solidFill>
                  <a:srgbClr val="2E5C6B"/>
                </a:solidFill>
                <a:latin typeface="Nunito Sans 10pt" pitchFamily="2" charset="0"/>
              </a:rPr>
              <a:t> </a:t>
            </a:r>
            <a:r>
              <a:rPr lang="fi-FI" sz="1600" err="1">
                <a:solidFill>
                  <a:srgbClr val="2E5C6B"/>
                </a:solidFill>
                <a:latin typeface="Nunito Sans 10pt" pitchFamily="2" charset="0"/>
              </a:rPr>
              <a:t>Sans</a:t>
            </a:r>
            <a:r>
              <a:rPr lang="fi-FI" sz="1600">
                <a:solidFill>
                  <a:srgbClr val="2E5C6B"/>
                </a:solidFill>
                <a:latin typeface="Nunito Sans 10pt" pitchFamily="2" charset="0"/>
              </a:rPr>
              <a:t> 10pt</a:t>
            </a:r>
          </a:p>
          <a:p>
            <a:pPr marL="914400" lvl="1" indent="-457200">
              <a:lnSpc>
                <a:spcPts val="2300"/>
              </a:lnSpc>
              <a:spcAft>
                <a:spcPts val="600"/>
              </a:spcAft>
              <a:buSzPct val="100000"/>
              <a:buFont typeface="Nunito Sans 7pt Medium" pitchFamily="2" charset="0"/>
              <a:buChar char="•"/>
            </a:pPr>
            <a:r>
              <a:rPr lang="fi-FI" sz="1600" err="1">
                <a:solidFill>
                  <a:srgbClr val="188573"/>
                </a:solidFill>
                <a:latin typeface="Nunito Sans 10pt" pitchFamily="2" charset="0"/>
              </a:rPr>
              <a:t>Nunito</a:t>
            </a:r>
            <a:r>
              <a:rPr lang="fi-FI" sz="1600">
                <a:solidFill>
                  <a:srgbClr val="188573"/>
                </a:solidFill>
                <a:latin typeface="Nunito Sans 10pt" pitchFamily="2" charset="0"/>
              </a:rPr>
              <a:t> </a:t>
            </a:r>
            <a:r>
              <a:rPr lang="fi-FI" sz="1600" err="1">
                <a:solidFill>
                  <a:srgbClr val="188573"/>
                </a:solidFill>
                <a:latin typeface="Nunito Sans 10pt" pitchFamily="2" charset="0"/>
              </a:rPr>
              <a:t>Sans</a:t>
            </a:r>
            <a:r>
              <a:rPr lang="fi-FI" sz="1600">
                <a:solidFill>
                  <a:srgbClr val="188573"/>
                </a:solidFill>
                <a:latin typeface="Nunito Sans 10pt" pitchFamily="2" charset="0"/>
              </a:rPr>
              <a:t> 10pt</a:t>
            </a:r>
          </a:p>
          <a:p>
            <a:pPr marL="457200" indent="-457200">
              <a:lnSpc>
                <a:spcPts val="2300"/>
              </a:lnSpc>
              <a:spcAft>
                <a:spcPts val="600"/>
              </a:spcAft>
              <a:buSzPct val="100000"/>
              <a:buFont typeface="Nunito Sans 7pt Medium" pitchFamily="2" charset="0"/>
              <a:buChar char="•"/>
            </a:pPr>
            <a:r>
              <a:rPr lang="fi-FI" sz="1600" err="1">
                <a:solidFill>
                  <a:srgbClr val="2E5C6B"/>
                </a:solidFill>
                <a:latin typeface="Nunito Sans 10pt" pitchFamily="2" charset="0"/>
              </a:rPr>
              <a:t>Nunito</a:t>
            </a:r>
            <a:r>
              <a:rPr lang="fi-FI" sz="1600">
                <a:solidFill>
                  <a:srgbClr val="2E5C6B"/>
                </a:solidFill>
                <a:latin typeface="Nunito Sans 10pt" pitchFamily="2" charset="0"/>
              </a:rPr>
              <a:t> </a:t>
            </a:r>
            <a:r>
              <a:rPr lang="fi-FI" sz="1600" err="1">
                <a:solidFill>
                  <a:srgbClr val="2E5C6B"/>
                </a:solidFill>
                <a:latin typeface="Nunito Sans 10pt" pitchFamily="2" charset="0"/>
              </a:rPr>
              <a:t>Sans</a:t>
            </a:r>
            <a:r>
              <a:rPr lang="fi-FI" sz="1600">
                <a:solidFill>
                  <a:srgbClr val="2E5C6B"/>
                </a:solidFill>
                <a:latin typeface="Nunito Sans 10pt" pitchFamily="2" charset="0"/>
              </a:rPr>
              <a:t> 10pt</a:t>
            </a:r>
          </a:p>
          <a:p>
            <a:pPr marL="914400" lvl="1" indent="-457200">
              <a:lnSpc>
                <a:spcPts val="2300"/>
              </a:lnSpc>
              <a:spcAft>
                <a:spcPts val="600"/>
              </a:spcAft>
              <a:buSzPct val="100000"/>
              <a:buFont typeface="Nunito Sans 7pt Medium" pitchFamily="2" charset="0"/>
              <a:buChar char="•"/>
            </a:pPr>
            <a:r>
              <a:rPr lang="fi-FI" sz="1600" err="1">
                <a:solidFill>
                  <a:srgbClr val="188573"/>
                </a:solidFill>
                <a:latin typeface="Nunito Sans 10pt" pitchFamily="2" charset="0"/>
              </a:rPr>
              <a:t>Nunito</a:t>
            </a:r>
            <a:r>
              <a:rPr lang="fi-FI" sz="1600">
                <a:solidFill>
                  <a:srgbClr val="188573"/>
                </a:solidFill>
                <a:latin typeface="Nunito Sans 10pt" pitchFamily="2" charset="0"/>
              </a:rPr>
              <a:t> </a:t>
            </a:r>
            <a:r>
              <a:rPr lang="fi-FI" sz="1600" err="1">
                <a:solidFill>
                  <a:srgbClr val="188573"/>
                </a:solidFill>
                <a:latin typeface="Nunito Sans 10pt" pitchFamily="2" charset="0"/>
              </a:rPr>
              <a:t>Sans</a:t>
            </a:r>
            <a:r>
              <a:rPr lang="fi-FI" sz="1600">
                <a:solidFill>
                  <a:srgbClr val="188573"/>
                </a:solidFill>
                <a:latin typeface="Nunito Sans 10pt" pitchFamily="2" charset="0"/>
              </a:rPr>
              <a:t> 10pt</a:t>
            </a:r>
          </a:p>
        </p:txBody>
      </p:sp>
      <p:sp>
        <p:nvSpPr>
          <p:cNvPr id="5" name="Tekstiruutu 4">
            <a:extLst>
              <a:ext uri="{FF2B5EF4-FFF2-40B4-BE49-F238E27FC236}">
                <a16:creationId xmlns:a16="http://schemas.microsoft.com/office/drawing/2014/main" id="{18688782-3404-52E7-4F26-73DA0521B16B}"/>
              </a:ext>
            </a:extLst>
          </p:cNvPr>
          <p:cNvSpPr txBox="1"/>
          <p:nvPr/>
        </p:nvSpPr>
        <p:spPr>
          <a:xfrm>
            <a:off x="968504" y="441908"/>
            <a:ext cx="10254991" cy="646331"/>
          </a:xfrm>
          <a:prstGeom prst="rect">
            <a:avLst/>
          </a:prstGeom>
          <a:noFill/>
        </p:spPr>
        <p:txBody>
          <a:bodyPr wrap="square" rtlCol="0">
            <a:spAutoFit/>
          </a:bodyPr>
          <a:lstStyle/>
          <a:p>
            <a:pPr algn="ctr"/>
            <a:r>
              <a:rPr lang="fi-FI" sz="3600" err="1">
                <a:solidFill>
                  <a:srgbClr val="188573"/>
                </a:solidFill>
                <a:latin typeface="Nunito Sans 10pt Black" pitchFamily="2" charset="0"/>
              </a:rPr>
              <a:t>Nunito</a:t>
            </a:r>
            <a:r>
              <a:rPr lang="fi-FI" sz="3600">
                <a:solidFill>
                  <a:srgbClr val="188573"/>
                </a:solidFill>
                <a:latin typeface="Nunito Sans 10pt Black" pitchFamily="2" charset="0"/>
              </a:rPr>
              <a:t> </a:t>
            </a:r>
            <a:r>
              <a:rPr lang="fi-FI" sz="3600" err="1">
                <a:solidFill>
                  <a:srgbClr val="188573"/>
                </a:solidFill>
                <a:latin typeface="Nunito Sans 10pt Black" pitchFamily="2" charset="0"/>
              </a:rPr>
              <a:t>Sans</a:t>
            </a:r>
            <a:r>
              <a:rPr lang="fi-FI" sz="3600">
                <a:solidFill>
                  <a:srgbClr val="188573"/>
                </a:solidFill>
                <a:latin typeface="Nunito Sans 10pt Black" pitchFamily="2" charset="0"/>
              </a:rPr>
              <a:t> 10pt Black</a:t>
            </a:r>
          </a:p>
        </p:txBody>
      </p:sp>
      <p:sp>
        <p:nvSpPr>
          <p:cNvPr id="6" name="Tekstiruutu 5">
            <a:extLst>
              <a:ext uri="{FF2B5EF4-FFF2-40B4-BE49-F238E27FC236}">
                <a16:creationId xmlns:a16="http://schemas.microsoft.com/office/drawing/2014/main" id="{AA792922-905B-B3A8-68AF-A45DB6E5F7F7}"/>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3878380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Kuva 2" descr="Kuva, joka sisältää kohteen Grafiikka, graafinen suunnittelu, muotoilu&#10;&#10;Kuvaus luotu automaattisesti">
            <a:extLst>
              <a:ext uri="{FF2B5EF4-FFF2-40B4-BE49-F238E27FC236}">
                <a16:creationId xmlns:a16="http://schemas.microsoft.com/office/drawing/2014/main" id="{8658CB70-99CD-9ECD-0877-F393314D5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8"/>
            <a:ext cx="12192000" cy="6857603"/>
          </a:xfrm>
          <a:prstGeom prst="rect">
            <a:avLst/>
          </a:prstGeom>
        </p:spPr>
      </p:pic>
      <p:sp>
        <p:nvSpPr>
          <p:cNvPr id="4" name="Tekstiruutu 3">
            <a:extLst>
              <a:ext uri="{FF2B5EF4-FFF2-40B4-BE49-F238E27FC236}">
                <a16:creationId xmlns:a16="http://schemas.microsoft.com/office/drawing/2014/main" id="{B57058B9-7BF9-6D8B-DE70-EA07BCA1AD23}"/>
              </a:ext>
            </a:extLst>
          </p:cNvPr>
          <p:cNvSpPr txBox="1"/>
          <p:nvPr/>
        </p:nvSpPr>
        <p:spPr>
          <a:xfrm>
            <a:off x="492266" y="1659878"/>
            <a:ext cx="5857734" cy="630942"/>
          </a:xfrm>
          <a:prstGeom prst="rect">
            <a:avLst/>
          </a:prstGeom>
          <a:noFill/>
        </p:spPr>
        <p:txBody>
          <a:bodyPr wrap="square" rtlCol="0">
            <a:spAutoFit/>
          </a:bodyPr>
          <a:lstStyle/>
          <a:p>
            <a:pPr>
              <a:lnSpc>
                <a:spcPts val="4000"/>
              </a:lnSpc>
            </a:pPr>
            <a:r>
              <a:rPr lang="fi-FI" sz="4000">
                <a:solidFill>
                  <a:srgbClr val="2E5C6B"/>
                </a:solidFill>
                <a:latin typeface="Nunito Sans 10pt Black" pitchFamily="2" charset="0"/>
              </a:rPr>
              <a:t>Tyhjä tehtävä dia</a:t>
            </a:r>
          </a:p>
        </p:txBody>
      </p:sp>
      <p:sp>
        <p:nvSpPr>
          <p:cNvPr id="5" name="Tekstiruutu 4">
            <a:extLst>
              <a:ext uri="{FF2B5EF4-FFF2-40B4-BE49-F238E27FC236}">
                <a16:creationId xmlns:a16="http://schemas.microsoft.com/office/drawing/2014/main" id="{6220062D-2CE6-896D-D18E-25924D4BB260}"/>
              </a:ext>
            </a:extLst>
          </p:cNvPr>
          <p:cNvSpPr txBox="1"/>
          <p:nvPr/>
        </p:nvSpPr>
        <p:spPr>
          <a:xfrm>
            <a:off x="807327" y="2529752"/>
            <a:ext cx="5031204" cy="1842812"/>
          </a:xfrm>
          <a:prstGeom prst="rect">
            <a:avLst/>
          </a:prstGeom>
          <a:noFill/>
        </p:spPr>
        <p:txBody>
          <a:bodyPr wrap="square" rtlCol="0">
            <a:spAutoFit/>
          </a:bodyPr>
          <a:lstStyle/>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Kohta 1 </a:t>
            </a:r>
          </a:p>
          <a:p>
            <a:pPr marL="914400" lvl="1" indent="-457200">
              <a:lnSpc>
                <a:spcPts val="3000"/>
              </a:lnSpc>
              <a:spcAft>
                <a:spcPts val="600"/>
              </a:spcAft>
              <a:buSzPct val="100000"/>
              <a:buFont typeface="Nunito Sans 7pt Medium" pitchFamily="2" charset="0"/>
              <a:buChar char="•"/>
            </a:pPr>
            <a:r>
              <a:rPr lang="fi-FI" sz="2000">
                <a:solidFill>
                  <a:srgbClr val="188573"/>
                </a:solidFill>
                <a:latin typeface="Nunito Sans 10pt" pitchFamily="2" charset="0"/>
              </a:rPr>
              <a:t>Kohta 1a</a:t>
            </a:r>
          </a:p>
          <a:p>
            <a:pPr marL="457200"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Kohta 2</a:t>
            </a:r>
          </a:p>
          <a:p>
            <a:pPr marL="914400" lvl="1" indent="-457200">
              <a:lnSpc>
                <a:spcPts val="3000"/>
              </a:lnSpc>
              <a:spcAft>
                <a:spcPts val="600"/>
              </a:spcAft>
              <a:buSzPct val="100000"/>
              <a:buFont typeface="Nunito Sans 7pt Medium" pitchFamily="2" charset="0"/>
              <a:buChar char="•"/>
            </a:pPr>
            <a:r>
              <a:rPr lang="fi-FI" sz="2000">
                <a:solidFill>
                  <a:srgbClr val="188573"/>
                </a:solidFill>
                <a:latin typeface="Nunito Sans 10pt" pitchFamily="2" charset="0"/>
              </a:rPr>
              <a:t>Kohta 2a</a:t>
            </a:r>
          </a:p>
        </p:txBody>
      </p:sp>
      <p:sp>
        <p:nvSpPr>
          <p:cNvPr id="6" name="Tekstiruutu 5">
            <a:extLst>
              <a:ext uri="{FF2B5EF4-FFF2-40B4-BE49-F238E27FC236}">
                <a16:creationId xmlns:a16="http://schemas.microsoft.com/office/drawing/2014/main" id="{421F8423-B6C8-413B-8452-6EA526C6602B}"/>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97FFF8"/>
                </a:solidFill>
                <a:latin typeface="Nunito Sans 10pt Medium" pitchFamily="2" charset="0"/>
              </a:rPr>
              <a:t>Motiva 04/2024</a:t>
            </a:r>
          </a:p>
        </p:txBody>
      </p:sp>
      <p:sp>
        <p:nvSpPr>
          <p:cNvPr id="7" name="Suorakulmio: Pyöristetyt kulmat 6">
            <a:extLst>
              <a:ext uri="{FF2B5EF4-FFF2-40B4-BE49-F238E27FC236}">
                <a16:creationId xmlns:a16="http://schemas.microsoft.com/office/drawing/2014/main" id="{7F5A38F4-14E9-34A7-4687-D0A2C765BF6A}"/>
              </a:ext>
            </a:extLst>
          </p:cNvPr>
          <p:cNvSpPr/>
          <p:nvPr/>
        </p:nvSpPr>
        <p:spPr>
          <a:xfrm>
            <a:off x="152400" y="241300"/>
            <a:ext cx="1682750" cy="514350"/>
          </a:xfrm>
          <a:prstGeom prst="roundRect">
            <a:avLst>
              <a:gd name="adj" fmla="val 50000"/>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i-FI"/>
          </a:p>
        </p:txBody>
      </p:sp>
      <p:sp>
        <p:nvSpPr>
          <p:cNvPr id="8" name="Tekstiruutu 7">
            <a:extLst>
              <a:ext uri="{FF2B5EF4-FFF2-40B4-BE49-F238E27FC236}">
                <a16:creationId xmlns:a16="http://schemas.microsoft.com/office/drawing/2014/main" id="{2C93A781-98FB-284A-DB21-16B2BD71A195}"/>
              </a:ext>
            </a:extLst>
          </p:cNvPr>
          <p:cNvSpPr txBox="1"/>
          <p:nvPr/>
        </p:nvSpPr>
        <p:spPr>
          <a:xfrm>
            <a:off x="204787" y="320349"/>
            <a:ext cx="1577975" cy="369332"/>
          </a:xfrm>
          <a:prstGeom prst="rect">
            <a:avLst/>
          </a:prstGeom>
          <a:noFill/>
        </p:spPr>
        <p:txBody>
          <a:bodyPr wrap="square">
            <a:spAutoFit/>
          </a:bodyPr>
          <a:lstStyle/>
          <a:p>
            <a:pPr algn="ctr"/>
            <a:r>
              <a:rPr lang="fi-FI">
                <a:solidFill>
                  <a:srgbClr val="2E5C6B"/>
                </a:solidFill>
                <a:latin typeface="Nunito Sans 10pt Medium" pitchFamily="2" charset="0"/>
              </a:rPr>
              <a:t>Keskustelu</a:t>
            </a:r>
          </a:p>
        </p:txBody>
      </p:sp>
    </p:spTree>
    <p:extLst>
      <p:ext uri="{BB962C8B-B14F-4D97-AF65-F5344CB8AC3E}">
        <p14:creationId xmlns:p14="http://schemas.microsoft.com/office/powerpoint/2010/main" val="3991720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Grafiikka, graafinen suunnittelu, muotoilu&#10;&#10;Kuvaus luotu automaattisesti">
            <a:extLst>
              <a:ext uri="{FF2B5EF4-FFF2-40B4-BE49-F238E27FC236}">
                <a16:creationId xmlns:a16="http://schemas.microsoft.com/office/drawing/2014/main" id="{4FF8CA83-10DB-96FF-44E6-871CD720BBD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77B02AA6-78B8-DFC7-0475-A6FF495D498D}"/>
              </a:ext>
            </a:extLst>
          </p:cNvPr>
          <p:cNvSpPr txBox="1"/>
          <p:nvPr/>
        </p:nvSpPr>
        <p:spPr>
          <a:xfrm>
            <a:off x="492266" y="3183036"/>
            <a:ext cx="7382492" cy="1917192"/>
          </a:xfrm>
          <a:prstGeom prst="rect">
            <a:avLst/>
          </a:prstGeom>
          <a:noFill/>
        </p:spPr>
        <p:txBody>
          <a:bodyPr wrap="square" rtlCol="0">
            <a:spAutoFit/>
          </a:bodyPr>
          <a:lstStyle/>
          <a:p>
            <a:pPr>
              <a:lnSpc>
                <a:spcPts val="7000"/>
              </a:lnSpc>
            </a:pPr>
            <a:r>
              <a:rPr lang="fi-FI" sz="6600">
                <a:solidFill>
                  <a:srgbClr val="188573"/>
                </a:solidFill>
                <a:latin typeface="Nunito Sans 10pt Black" pitchFamily="2" charset="0"/>
              </a:rPr>
              <a:t>Mistä energiaa saadaan?</a:t>
            </a:r>
          </a:p>
        </p:txBody>
      </p:sp>
      <p:sp>
        <p:nvSpPr>
          <p:cNvPr id="2" name="Tekstiruutu 1">
            <a:extLst>
              <a:ext uri="{FF2B5EF4-FFF2-40B4-BE49-F238E27FC236}">
                <a16:creationId xmlns:a16="http://schemas.microsoft.com/office/drawing/2014/main" id="{C42AEF99-CD80-167A-44C0-33BBCA8E6C36}"/>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3425218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descr="Kuva, joka sisältää kohteen vaate, animaatio, Animaatio, Animoidut lastenohjelmat&#10;&#10;Kuvaus luotu automaattisesti">
            <a:extLst>
              <a:ext uri="{FF2B5EF4-FFF2-40B4-BE49-F238E27FC236}">
                <a16:creationId xmlns:a16="http://schemas.microsoft.com/office/drawing/2014/main" id="{08ABD4B3-0CD6-9800-774E-F5A2EE96F75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87010278-619B-B571-9A50-326E7A78F9F0}"/>
              </a:ext>
            </a:extLst>
          </p:cNvPr>
          <p:cNvSpPr txBox="1"/>
          <p:nvPr/>
        </p:nvSpPr>
        <p:spPr>
          <a:xfrm>
            <a:off x="492266" y="1526528"/>
            <a:ext cx="5857734" cy="1128514"/>
          </a:xfrm>
          <a:prstGeom prst="rect">
            <a:avLst/>
          </a:prstGeom>
          <a:noFill/>
        </p:spPr>
        <p:txBody>
          <a:bodyPr wrap="square" rtlCol="0">
            <a:spAutoFit/>
          </a:bodyPr>
          <a:lstStyle/>
          <a:p>
            <a:pPr>
              <a:lnSpc>
                <a:spcPts val="4000"/>
              </a:lnSpc>
            </a:pPr>
            <a:r>
              <a:rPr lang="fi-FI" sz="3600">
                <a:solidFill>
                  <a:srgbClr val="2E5C6B"/>
                </a:solidFill>
                <a:latin typeface="Nunito Sans 10pt Black" pitchFamily="2" charset="0"/>
              </a:rPr>
              <a:t>Mihin kaikkeen päivän aikana käytät energiaa?</a:t>
            </a:r>
          </a:p>
        </p:txBody>
      </p:sp>
      <p:sp>
        <p:nvSpPr>
          <p:cNvPr id="5" name="Tekstiruutu 4">
            <a:extLst>
              <a:ext uri="{FF2B5EF4-FFF2-40B4-BE49-F238E27FC236}">
                <a16:creationId xmlns:a16="http://schemas.microsoft.com/office/drawing/2014/main" id="{B08A0995-BAB1-4270-7C00-30EB4CCC8B87}"/>
              </a:ext>
            </a:extLst>
          </p:cNvPr>
          <p:cNvSpPr txBox="1"/>
          <p:nvPr/>
        </p:nvSpPr>
        <p:spPr>
          <a:xfrm>
            <a:off x="1082377" y="2974985"/>
            <a:ext cx="4944213" cy="2012089"/>
          </a:xfrm>
          <a:prstGeom prst="rect">
            <a:avLst/>
          </a:prstGeom>
          <a:noFill/>
        </p:spPr>
        <p:txBody>
          <a:bodyPr wrap="square" rtlCol="0">
            <a:spAutoFit/>
          </a:bodyPr>
          <a:lstStyle/>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Ennen koululle lähtöä</a:t>
            </a:r>
          </a:p>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Koulussa</a:t>
            </a:r>
          </a:p>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Koulun jälkeen</a:t>
            </a:r>
          </a:p>
          <a:p>
            <a:pPr marL="457200" indent="-457200">
              <a:lnSpc>
                <a:spcPts val="3000"/>
              </a:lnSpc>
              <a:spcAft>
                <a:spcPts val="1000"/>
              </a:spcAft>
              <a:buSzPct val="100000"/>
              <a:buFont typeface="Nunito Sans 7pt Medium" pitchFamily="2" charset="0"/>
              <a:buChar char="•"/>
            </a:pPr>
            <a:r>
              <a:rPr lang="fi-FI" sz="2400">
                <a:solidFill>
                  <a:srgbClr val="2E5C6B"/>
                </a:solidFill>
                <a:latin typeface="Nunito Sans 10pt" pitchFamily="2" charset="0"/>
              </a:rPr>
              <a:t>Viikonloppuna</a:t>
            </a:r>
          </a:p>
        </p:txBody>
      </p:sp>
      <p:sp>
        <p:nvSpPr>
          <p:cNvPr id="8" name="Suorakulmio: Pyöristetyt kulmat 7">
            <a:extLst>
              <a:ext uri="{FF2B5EF4-FFF2-40B4-BE49-F238E27FC236}">
                <a16:creationId xmlns:a16="http://schemas.microsoft.com/office/drawing/2014/main" id="{98AFB095-4F1D-80FE-BD9F-B10A0E2E5A81}"/>
              </a:ext>
            </a:extLst>
          </p:cNvPr>
          <p:cNvSpPr/>
          <p:nvPr/>
        </p:nvSpPr>
        <p:spPr>
          <a:xfrm>
            <a:off x="152400" y="241300"/>
            <a:ext cx="1682750" cy="514350"/>
          </a:xfrm>
          <a:prstGeom prst="roundRect">
            <a:avLst>
              <a:gd name="adj" fmla="val 50000"/>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i-FI"/>
          </a:p>
        </p:txBody>
      </p:sp>
      <p:sp>
        <p:nvSpPr>
          <p:cNvPr id="9" name="Tekstiruutu 8">
            <a:extLst>
              <a:ext uri="{FF2B5EF4-FFF2-40B4-BE49-F238E27FC236}">
                <a16:creationId xmlns:a16="http://schemas.microsoft.com/office/drawing/2014/main" id="{F6F2A46C-3DDE-852B-8FD9-8D44F4807454}"/>
              </a:ext>
            </a:extLst>
          </p:cNvPr>
          <p:cNvSpPr txBox="1"/>
          <p:nvPr/>
        </p:nvSpPr>
        <p:spPr>
          <a:xfrm>
            <a:off x="204787" y="320349"/>
            <a:ext cx="1577975" cy="369332"/>
          </a:xfrm>
          <a:prstGeom prst="rect">
            <a:avLst/>
          </a:prstGeom>
          <a:noFill/>
        </p:spPr>
        <p:txBody>
          <a:bodyPr wrap="square">
            <a:spAutoFit/>
          </a:bodyPr>
          <a:lstStyle/>
          <a:p>
            <a:pPr algn="ctr"/>
            <a:r>
              <a:rPr lang="fi-FI">
                <a:solidFill>
                  <a:srgbClr val="2E5C6B"/>
                </a:solidFill>
                <a:latin typeface="Nunito Sans 10pt Medium" pitchFamily="2" charset="0"/>
              </a:rPr>
              <a:t>Keskustelu</a:t>
            </a:r>
          </a:p>
        </p:txBody>
      </p:sp>
      <p:sp>
        <p:nvSpPr>
          <p:cNvPr id="2" name="Tekstiruutu 1">
            <a:extLst>
              <a:ext uri="{FF2B5EF4-FFF2-40B4-BE49-F238E27FC236}">
                <a16:creationId xmlns:a16="http://schemas.microsoft.com/office/drawing/2014/main" id="{F8E3F90F-B833-1F29-EDBF-9F293D5B50D5}"/>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97FFF8"/>
                </a:solidFill>
                <a:latin typeface="Nunito Sans 10pt Medium" pitchFamily="2" charset="0"/>
              </a:rPr>
              <a:t>Motiva 04/2024</a:t>
            </a:r>
          </a:p>
        </p:txBody>
      </p:sp>
    </p:spTree>
    <p:extLst>
      <p:ext uri="{BB962C8B-B14F-4D97-AF65-F5344CB8AC3E}">
        <p14:creationId xmlns:p14="http://schemas.microsoft.com/office/powerpoint/2010/main" val="3273764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kuvitus, muotoilu, Tuulimylly&#10;&#10;Kuvaus luotu automaattisesti">
            <a:extLst>
              <a:ext uri="{FF2B5EF4-FFF2-40B4-BE49-F238E27FC236}">
                <a16:creationId xmlns:a16="http://schemas.microsoft.com/office/drawing/2014/main" id="{67CCFD2E-462C-AFC2-DA39-0B9FE2FBE9D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C96F826B-C93C-BB74-CAE4-5D1AD25EAD08}"/>
              </a:ext>
            </a:extLst>
          </p:cNvPr>
          <p:cNvSpPr txBox="1"/>
          <p:nvPr/>
        </p:nvSpPr>
        <p:spPr>
          <a:xfrm>
            <a:off x="2404754" y="139700"/>
            <a:ext cx="7382492" cy="890628"/>
          </a:xfrm>
          <a:prstGeom prst="rect">
            <a:avLst/>
          </a:prstGeom>
          <a:noFill/>
        </p:spPr>
        <p:txBody>
          <a:bodyPr wrap="square" rtlCol="0">
            <a:spAutoFit/>
          </a:bodyPr>
          <a:lstStyle/>
          <a:p>
            <a:pPr algn="ctr">
              <a:lnSpc>
                <a:spcPts val="6500"/>
              </a:lnSpc>
            </a:pPr>
            <a:r>
              <a:rPr lang="fi-FI" sz="4500">
                <a:solidFill>
                  <a:srgbClr val="2E5C6B"/>
                </a:solidFill>
                <a:latin typeface="Nunito Sans 10pt Black" pitchFamily="2" charset="0"/>
              </a:rPr>
              <a:t>Mitä energia on?</a:t>
            </a:r>
          </a:p>
        </p:txBody>
      </p:sp>
      <p:sp>
        <p:nvSpPr>
          <p:cNvPr id="5" name="Tekstiruutu 4">
            <a:extLst>
              <a:ext uri="{FF2B5EF4-FFF2-40B4-BE49-F238E27FC236}">
                <a16:creationId xmlns:a16="http://schemas.microsoft.com/office/drawing/2014/main" id="{EDC0C75F-BCD4-FB1D-2C36-9B1FE223772F}"/>
              </a:ext>
            </a:extLst>
          </p:cNvPr>
          <p:cNvSpPr txBox="1"/>
          <p:nvPr/>
        </p:nvSpPr>
        <p:spPr>
          <a:xfrm>
            <a:off x="3230633" y="931873"/>
            <a:ext cx="5730734" cy="400110"/>
          </a:xfrm>
          <a:prstGeom prst="rect">
            <a:avLst/>
          </a:prstGeom>
          <a:noFill/>
        </p:spPr>
        <p:txBody>
          <a:bodyPr wrap="square" rtlCol="0">
            <a:spAutoFit/>
          </a:bodyPr>
          <a:lstStyle/>
          <a:p>
            <a:pPr algn="ctr"/>
            <a:r>
              <a:rPr lang="fi-FI" sz="2000">
                <a:solidFill>
                  <a:srgbClr val="188573"/>
                </a:solidFill>
                <a:latin typeface="Nunito Sans 10pt Medium" pitchFamily="2" charset="0"/>
              </a:rPr>
              <a:t>Mistä energiaa saadaan?</a:t>
            </a:r>
          </a:p>
        </p:txBody>
      </p:sp>
      <p:sp>
        <p:nvSpPr>
          <p:cNvPr id="6" name="Tekstiruutu 5">
            <a:extLst>
              <a:ext uri="{FF2B5EF4-FFF2-40B4-BE49-F238E27FC236}">
                <a16:creationId xmlns:a16="http://schemas.microsoft.com/office/drawing/2014/main" id="{D79461FD-CF1F-C2EE-97A3-3B87A60D6440}"/>
              </a:ext>
            </a:extLst>
          </p:cNvPr>
          <p:cNvSpPr txBox="1"/>
          <p:nvPr/>
        </p:nvSpPr>
        <p:spPr>
          <a:xfrm>
            <a:off x="9626600" y="187418"/>
            <a:ext cx="2332346" cy="881010"/>
          </a:xfrm>
          <a:prstGeom prst="rect">
            <a:avLst/>
          </a:prstGeom>
          <a:noFill/>
        </p:spPr>
        <p:txBody>
          <a:bodyPr wrap="square" rtlCol="0">
            <a:spAutoFit/>
          </a:bodyPr>
          <a:lstStyle/>
          <a:p>
            <a:pPr algn="r">
              <a:lnSpc>
                <a:spcPts val="3000"/>
              </a:lnSpc>
            </a:pPr>
            <a:r>
              <a:rPr lang="fi-FI" sz="2800">
                <a:solidFill>
                  <a:schemeClr val="bg1"/>
                </a:solidFill>
                <a:latin typeface="Nunito Sans 10pt Black" pitchFamily="2" charset="0"/>
              </a:rPr>
              <a:t>Sähkö </a:t>
            </a:r>
            <a:r>
              <a:rPr lang="fi-FI" sz="2800">
                <a:solidFill>
                  <a:schemeClr val="bg1"/>
                </a:solidFill>
                <a:latin typeface="Nunito Sans 7pt Medium" pitchFamily="2" charset="0"/>
              </a:rPr>
              <a:t>Energia</a:t>
            </a:r>
          </a:p>
        </p:txBody>
      </p:sp>
      <p:sp>
        <p:nvSpPr>
          <p:cNvPr id="8" name="Tekstiruutu 7">
            <a:extLst>
              <a:ext uri="{FF2B5EF4-FFF2-40B4-BE49-F238E27FC236}">
                <a16:creationId xmlns:a16="http://schemas.microsoft.com/office/drawing/2014/main" id="{3CED5011-72C4-3CA1-CC66-34DD7ADBF735}"/>
              </a:ext>
            </a:extLst>
          </p:cNvPr>
          <p:cNvSpPr txBox="1"/>
          <p:nvPr/>
        </p:nvSpPr>
        <p:spPr>
          <a:xfrm>
            <a:off x="233054" y="187418"/>
            <a:ext cx="2332346" cy="881010"/>
          </a:xfrm>
          <a:prstGeom prst="rect">
            <a:avLst/>
          </a:prstGeom>
          <a:noFill/>
        </p:spPr>
        <p:txBody>
          <a:bodyPr wrap="square" rtlCol="0">
            <a:spAutoFit/>
          </a:bodyPr>
          <a:lstStyle/>
          <a:p>
            <a:pPr>
              <a:lnSpc>
                <a:spcPts val="3000"/>
              </a:lnSpc>
            </a:pPr>
            <a:r>
              <a:rPr lang="fi-FI" sz="2800">
                <a:solidFill>
                  <a:srgbClr val="2E5C6B"/>
                </a:solidFill>
                <a:latin typeface="Nunito Sans 10pt Black" pitchFamily="2" charset="0"/>
              </a:rPr>
              <a:t>Lämpö </a:t>
            </a:r>
            <a:r>
              <a:rPr lang="fi-FI" sz="2800">
                <a:solidFill>
                  <a:srgbClr val="2E5C6B"/>
                </a:solidFill>
                <a:latin typeface="Nunito Sans 7pt Medium" pitchFamily="2" charset="0"/>
              </a:rPr>
              <a:t>Energia</a:t>
            </a:r>
          </a:p>
        </p:txBody>
      </p:sp>
      <p:sp>
        <p:nvSpPr>
          <p:cNvPr id="10" name="Tekstiruutu 9">
            <a:extLst>
              <a:ext uri="{FF2B5EF4-FFF2-40B4-BE49-F238E27FC236}">
                <a16:creationId xmlns:a16="http://schemas.microsoft.com/office/drawing/2014/main" id="{3B7D1302-7A3D-F619-7167-354523CCD473}"/>
              </a:ext>
            </a:extLst>
          </p:cNvPr>
          <p:cNvSpPr txBox="1"/>
          <p:nvPr/>
        </p:nvSpPr>
        <p:spPr>
          <a:xfrm>
            <a:off x="175905" y="1860601"/>
            <a:ext cx="2281546" cy="2210862"/>
          </a:xfrm>
          <a:prstGeom prst="rect">
            <a:avLst/>
          </a:prstGeom>
          <a:noFill/>
        </p:spPr>
        <p:txBody>
          <a:bodyPr wrap="square" rtlCol="0">
            <a:spAutoFit/>
          </a:bodyPr>
          <a:lstStyle/>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Aurinko</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Ilma</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Maaperä</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Vesistö</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Biomassa</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Hiili, öljy, kaasu</a:t>
            </a:r>
          </a:p>
        </p:txBody>
      </p:sp>
      <p:sp>
        <p:nvSpPr>
          <p:cNvPr id="11" name="Tekstiruutu 10">
            <a:extLst>
              <a:ext uri="{FF2B5EF4-FFF2-40B4-BE49-F238E27FC236}">
                <a16:creationId xmlns:a16="http://schemas.microsoft.com/office/drawing/2014/main" id="{C8E6B917-659D-A81E-F2FB-DEF02A0A360C}"/>
              </a:ext>
            </a:extLst>
          </p:cNvPr>
          <p:cNvSpPr txBox="1"/>
          <p:nvPr/>
        </p:nvSpPr>
        <p:spPr>
          <a:xfrm>
            <a:off x="9762508" y="1860601"/>
            <a:ext cx="2332346" cy="2210862"/>
          </a:xfrm>
          <a:prstGeom prst="rect">
            <a:avLst/>
          </a:prstGeom>
          <a:noFill/>
        </p:spPr>
        <p:txBody>
          <a:bodyPr wrap="square" rtlCol="0">
            <a:spAutoFit/>
          </a:bodyPr>
          <a:lstStyle/>
          <a:p>
            <a:pPr marL="457200" indent="-457200">
              <a:spcAft>
                <a:spcPts val="1000"/>
              </a:spcAft>
              <a:buSzPct val="100000"/>
              <a:buFont typeface="Nunito Sans 7pt Medium" pitchFamily="2" charset="0"/>
              <a:buChar char="•"/>
            </a:pPr>
            <a:r>
              <a:rPr lang="fi-FI" sz="1600" dirty="0">
                <a:solidFill>
                  <a:srgbClr val="2E5C6B"/>
                </a:solidFill>
                <a:latin typeface="Nunito Sans 10pt" pitchFamily="2" charset="0"/>
              </a:rPr>
              <a:t>Aurinkovoima</a:t>
            </a:r>
          </a:p>
          <a:p>
            <a:pPr marL="457200" indent="-457200">
              <a:spcAft>
                <a:spcPts val="1000"/>
              </a:spcAft>
              <a:buSzPct val="100000"/>
              <a:buFont typeface="Nunito Sans 7pt Medium" pitchFamily="2" charset="0"/>
              <a:buChar char="•"/>
            </a:pPr>
            <a:r>
              <a:rPr lang="fi-FI" sz="1600" dirty="0">
                <a:solidFill>
                  <a:srgbClr val="2E5C6B"/>
                </a:solidFill>
                <a:latin typeface="Nunito Sans 10pt" pitchFamily="2" charset="0"/>
              </a:rPr>
              <a:t>Tuulivoima</a:t>
            </a:r>
          </a:p>
          <a:p>
            <a:pPr marL="457200" indent="-457200">
              <a:spcAft>
                <a:spcPts val="1000"/>
              </a:spcAft>
              <a:buSzPct val="100000"/>
              <a:buFont typeface="Nunito Sans 7pt Medium" pitchFamily="2" charset="0"/>
              <a:buChar char="•"/>
            </a:pPr>
            <a:r>
              <a:rPr lang="fi-FI" sz="1600" dirty="0">
                <a:solidFill>
                  <a:srgbClr val="2E5C6B"/>
                </a:solidFill>
                <a:latin typeface="Nunito Sans 10pt" pitchFamily="2" charset="0"/>
              </a:rPr>
              <a:t>Aaltovoima</a:t>
            </a:r>
          </a:p>
          <a:p>
            <a:pPr marL="457200" indent="-457200">
              <a:spcAft>
                <a:spcPts val="1000"/>
              </a:spcAft>
              <a:buSzPct val="100000"/>
              <a:buFont typeface="Nunito Sans 7pt Medium" pitchFamily="2" charset="0"/>
              <a:buChar char="•"/>
            </a:pPr>
            <a:r>
              <a:rPr lang="fi-FI" sz="1600" dirty="0">
                <a:solidFill>
                  <a:srgbClr val="2E5C6B"/>
                </a:solidFill>
                <a:latin typeface="Nunito Sans 10pt" pitchFamily="2" charset="0"/>
              </a:rPr>
              <a:t>Vesivoima</a:t>
            </a:r>
          </a:p>
          <a:p>
            <a:pPr marL="457200" indent="-457200">
              <a:spcAft>
                <a:spcPts val="1000"/>
              </a:spcAft>
              <a:buSzPct val="100000"/>
              <a:buFont typeface="Nunito Sans 7pt Medium" pitchFamily="2" charset="0"/>
              <a:buChar char="•"/>
            </a:pPr>
            <a:r>
              <a:rPr lang="fi-FI" sz="1600" dirty="0">
                <a:solidFill>
                  <a:srgbClr val="2E5C6B"/>
                </a:solidFill>
                <a:latin typeface="Nunito Sans 10pt" pitchFamily="2" charset="0"/>
              </a:rPr>
              <a:t>Ydinvoima</a:t>
            </a:r>
          </a:p>
          <a:p>
            <a:pPr marL="457200" indent="-457200">
              <a:spcAft>
                <a:spcPts val="1000"/>
              </a:spcAft>
              <a:buSzPct val="100000"/>
              <a:buFont typeface="Nunito Sans 7pt Medium" pitchFamily="2" charset="0"/>
              <a:buChar char="•"/>
            </a:pPr>
            <a:r>
              <a:rPr lang="fi-FI" sz="1600" dirty="0">
                <a:solidFill>
                  <a:srgbClr val="2E5C6B"/>
                </a:solidFill>
                <a:latin typeface="Nunito Sans 10pt" pitchFamily="2" charset="0"/>
              </a:rPr>
              <a:t>Hiili, öljy, kaasu</a:t>
            </a:r>
          </a:p>
        </p:txBody>
      </p:sp>
      <p:sp>
        <p:nvSpPr>
          <p:cNvPr id="9" name="Tekstiruutu 8">
            <a:extLst>
              <a:ext uri="{FF2B5EF4-FFF2-40B4-BE49-F238E27FC236}">
                <a16:creationId xmlns:a16="http://schemas.microsoft.com/office/drawing/2014/main" id="{88327922-DB42-8687-29C4-7457EE60E929}"/>
              </a:ext>
            </a:extLst>
          </p:cNvPr>
          <p:cNvSpPr txBox="1"/>
          <p:nvPr/>
        </p:nvSpPr>
        <p:spPr>
          <a:xfrm>
            <a:off x="107950" y="6483350"/>
            <a:ext cx="1549400" cy="276999"/>
          </a:xfrm>
          <a:prstGeom prst="rect">
            <a:avLst/>
          </a:prstGeom>
          <a:noFill/>
        </p:spPr>
        <p:txBody>
          <a:bodyPr wrap="square" rtlCol="0">
            <a:spAutoFit/>
          </a:bodyPr>
          <a:lstStyle/>
          <a:p>
            <a:r>
              <a:rPr lang="fi-FI" sz="1200">
                <a:solidFill>
                  <a:srgbClr val="188573"/>
                </a:solidFill>
                <a:latin typeface="Nunito Sans 10pt Medium" pitchFamily="2" charset="0"/>
              </a:rPr>
              <a:t>Motiva 04/2024</a:t>
            </a:r>
          </a:p>
        </p:txBody>
      </p:sp>
    </p:spTree>
    <p:extLst>
      <p:ext uri="{BB962C8B-B14F-4D97-AF65-F5344CB8AC3E}">
        <p14:creationId xmlns:p14="http://schemas.microsoft.com/office/powerpoint/2010/main" val="1648305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Tuulimylly, muotoilu, kuvitus&#10;&#10;Kuvaus luotu automaattisesti">
            <a:extLst>
              <a:ext uri="{FF2B5EF4-FFF2-40B4-BE49-F238E27FC236}">
                <a16:creationId xmlns:a16="http://schemas.microsoft.com/office/drawing/2014/main" id="{28B4F16C-FFA7-93CA-FD02-EF66FD8B60EA}"/>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72B57FB2-4F3C-BFFF-AB6E-C1C9C8E15498}"/>
              </a:ext>
            </a:extLst>
          </p:cNvPr>
          <p:cNvSpPr txBox="1"/>
          <p:nvPr/>
        </p:nvSpPr>
        <p:spPr>
          <a:xfrm>
            <a:off x="2404754" y="139700"/>
            <a:ext cx="7382492" cy="890628"/>
          </a:xfrm>
          <a:prstGeom prst="rect">
            <a:avLst/>
          </a:prstGeom>
          <a:noFill/>
        </p:spPr>
        <p:txBody>
          <a:bodyPr wrap="square" rtlCol="0">
            <a:spAutoFit/>
          </a:bodyPr>
          <a:lstStyle/>
          <a:p>
            <a:pPr algn="ctr">
              <a:lnSpc>
                <a:spcPts val="6500"/>
              </a:lnSpc>
            </a:pPr>
            <a:r>
              <a:rPr lang="fi-FI" sz="4500">
                <a:solidFill>
                  <a:srgbClr val="2E5C6B"/>
                </a:solidFill>
                <a:latin typeface="Nunito Sans 10pt Black" pitchFamily="2" charset="0"/>
              </a:rPr>
              <a:t>Mitä energia on?</a:t>
            </a:r>
          </a:p>
        </p:txBody>
      </p:sp>
      <p:sp>
        <p:nvSpPr>
          <p:cNvPr id="5" name="Tekstiruutu 4">
            <a:extLst>
              <a:ext uri="{FF2B5EF4-FFF2-40B4-BE49-F238E27FC236}">
                <a16:creationId xmlns:a16="http://schemas.microsoft.com/office/drawing/2014/main" id="{6D08BA65-8199-6A54-5A84-61E5E9F97823}"/>
              </a:ext>
            </a:extLst>
          </p:cNvPr>
          <p:cNvSpPr txBox="1"/>
          <p:nvPr/>
        </p:nvSpPr>
        <p:spPr>
          <a:xfrm>
            <a:off x="3230633" y="931873"/>
            <a:ext cx="5730734" cy="400110"/>
          </a:xfrm>
          <a:prstGeom prst="rect">
            <a:avLst/>
          </a:prstGeom>
          <a:noFill/>
        </p:spPr>
        <p:txBody>
          <a:bodyPr wrap="square" rtlCol="0">
            <a:spAutoFit/>
          </a:bodyPr>
          <a:lstStyle/>
          <a:p>
            <a:pPr algn="ctr"/>
            <a:r>
              <a:rPr lang="fi-FI" sz="2000">
                <a:solidFill>
                  <a:srgbClr val="188573"/>
                </a:solidFill>
                <a:latin typeface="Nunito Sans 10pt Medium" pitchFamily="2" charset="0"/>
              </a:rPr>
              <a:t>Uusiutuva ja uusiutumaton energia</a:t>
            </a:r>
          </a:p>
        </p:txBody>
      </p:sp>
      <p:sp>
        <p:nvSpPr>
          <p:cNvPr id="6" name="Tekstiruutu 5">
            <a:extLst>
              <a:ext uri="{FF2B5EF4-FFF2-40B4-BE49-F238E27FC236}">
                <a16:creationId xmlns:a16="http://schemas.microsoft.com/office/drawing/2014/main" id="{C58DBF52-CD8B-453C-B811-D55E606E4019}"/>
              </a:ext>
            </a:extLst>
          </p:cNvPr>
          <p:cNvSpPr txBox="1"/>
          <p:nvPr/>
        </p:nvSpPr>
        <p:spPr>
          <a:xfrm>
            <a:off x="9683750" y="167592"/>
            <a:ext cx="2439679" cy="857927"/>
          </a:xfrm>
          <a:prstGeom prst="rect">
            <a:avLst/>
          </a:prstGeom>
          <a:noFill/>
        </p:spPr>
        <p:txBody>
          <a:bodyPr wrap="square" rtlCol="0">
            <a:spAutoFit/>
          </a:bodyPr>
          <a:lstStyle/>
          <a:p>
            <a:pPr algn="r"/>
            <a:r>
              <a:rPr lang="fi-FI" sz="2400">
                <a:solidFill>
                  <a:srgbClr val="2E5C6B"/>
                </a:solidFill>
                <a:latin typeface="Nunito Sans 10pt Black" pitchFamily="2" charset="0"/>
              </a:rPr>
              <a:t>Uusiutumaton </a:t>
            </a:r>
            <a:r>
              <a:rPr lang="fi-FI" sz="2400">
                <a:solidFill>
                  <a:srgbClr val="2E5C6B"/>
                </a:solidFill>
                <a:latin typeface="Nunito Sans 7pt Medium" pitchFamily="2" charset="0"/>
              </a:rPr>
              <a:t>Energia</a:t>
            </a:r>
          </a:p>
        </p:txBody>
      </p:sp>
      <p:sp>
        <p:nvSpPr>
          <p:cNvPr id="7" name="Tekstiruutu 6">
            <a:extLst>
              <a:ext uri="{FF2B5EF4-FFF2-40B4-BE49-F238E27FC236}">
                <a16:creationId xmlns:a16="http://schemas.microsoft.com/office/drawing/2014/main" id="{95326ABD-E7ED-4627-D82F-46C965DA9E3E}"/>
              </a:ext>
            </a:extLst>
          </p:cNvPr>
          <p:cNvSpPr txBox="1"/>
          <p:nvPr/>
        </p:nvSpPr>
        <p:spPr>
          <a:xfrm>
            <a:off x="201085" y="139700"/>
            <a:ext cx="1742015" cy="830997"/>
          </a:xfrm>
          <a:prstGeom prst="rect">
            <a:avLst/>
          </a:prstGeom>
          <a:noFill/>
        </p:spPr>
        <p:txBody>
          <a:bodyPr wrap="square" rtlCol="0">
            <a:spAutoFit/>
          </a:bodyPr>
          <a:lstStyle/>
          <a:p>
            <a:r>
              <a:rPr lang="fi-FI" sz="2400">
                <a:solidFill>
                  <a:schemeClr val="bg1"/>
                </a:solidFill>
                <a:latin typeface="Nunito Sans 10pt Black" pitchFamily="2" charset="0"/>
              </a:rPr>
              <a:t>Uusiutuva </a:t>
            </a:r>
            <a:r>
              <a:rPr lang="fi-FI" sz="2400">
                <a:solidFill>
                  <a:schemeClr val="bg1"/>
                </a:solidFill>
                <a:latin typeface="Nunito Sans 7pt Medium" pitchFamily="2" charset="0"/>
              </a:rPr>
              <a:t>Energia</a:t>
            </a:r>
          </a:p>
        </p:txBody>
      </p:sp>
      <p:sp>
        <p:nvSpPr>
          <p:cNvPr id="8" name="Tekstiruutu 7">
            <a:extLst>
              <a:ext uri="{FF2B5EF4-FFF2-40B4-BE49-F238E27FC236}">
                <a16:creationId xmlns:a16="http://schemas.microsoft.com/office/drawing/2014/main" id="{3FC75177-455A-B983-E0B8-2DB6CE84AA82}"/>
              </a:ext>
            </a:extLst>
          </p:cNvPr>
          <p:cNvSpPr txBox="1"/>
          <p:nvPr/>
        </p:nvSpPr>
        <p:spPr>
          <a:xfrm>
            <a:off x="175905" y="1581201"/>
            <a:ext cx="2122795" cy="3323987"/>
          </a:xfrm>
          <a:prstGeom prst="rect">
            <a:avLst/>
          </a:prstGeom>
          <a:noFill/>
        </p:spPr>
        <p:txBody>
          <a:bodyPr wrap="square" rtlCol="0">
            <a:spAutoFit/>
          </a:bodyPr>
          <a:lstStyle/>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Vesi</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Aurinko</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Tuuli</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Aaltovoima</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Biokaasu</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Puuperäiset polttoaineet</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Uusiutuva jäte (esim. puupohjainen)</a:t>
            </a:r>
          </a:p>
        </p:txBody>
      </p:sp>
      <p:sp>
        <p:nvSpPr>
          <p:cNvPr id="9" name="Tekstiruutu 8">
            <a:extLst>
              <a:ext uri="{FF2B5EF4-FFF2-40B4-BE49-F238E27FC236}">
                <a16:creationId xmlns:a16="http://schemas.microsoft.com/office/drawing/2014/main" id="{34C67C42-970C-0458-4489-B3E05F071F1F}"/>
              </a:ext>
            </a:extLst>
          </p:cNvPr>
          <p:cNvSpPr txBox="1"/>
          <p:nvPr/>
        </p:nvSpPr>
        <p:spPr>
          <a:xfrm>
            <a:off x="9762508" y="1581201"/>
            <a:ext cx="2122795" cy="2703304"/>
          </a:xfrm>
          <a:prstGeom prst="rect">
            <a:avLst/>
          </a:prstGeom>
          <a:noFill/>
        </p:spPr>
        <p:txBody>
          <a:bodyPr wrap="square" rtlCol="0">
            <a:spAutoFit/>
          </a:bodyPr>
          <a:lstStyle/>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Hiili</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Öljy</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Maakaasu</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Ydinvoima</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Turve</a:t>
            </a:r>
          </a:p>
          <a:p>
            <a:pPr marL="457200" indent="-457200">
              <a:spcAft>
                <a:spcPts val="1000"/>
              </a:spcAft>
              <a:buSzPct val="100000"/>
              <a:buFont typeface="Nunito Sans 7pt Medium" pitchFamily="2" charset="0"/>
              <a:buChar char="•"/>
            </a:pPr>
            <a:r>
              <a:rPr lang="fi-FI" sz="1600">
                <a:solidFill>
                  <a:srgbClr val="2E5C6B"/>
                </a:solidFill>
                <a:latin typeface="Nunito Sans 10pt" pitchFamily="2" charset="0"/>
              </a:rPr>
              <a:t>Uusiutumaton jäte (esim. öljypohjainen)</a:t>
            </a:r>
          </a:p>
        </p:txBody>
      </p:sp>
      <p:sp>
        <p:nvSpPr>
          <p:cNvPr id="2" name="Tekstiruutu 1">
            <a:extLst>
              <a:ext uri="{FF2B5EF4-FFF2-40B4-BE49-F238E27FC236}">
                <a16:creationId xmlns:a16="http://schemas.microsoft.com/office/drawing/2014/main" id="{FABFE3FD-7695-4F84-BD71-1FC0009746EF}"/>
              </a:ext>
            </a:extLst>
          </p:cNvPr>
          <p:cNvSpPr txBox="1"/>
          <p:nvPr/>
        </p:nvSpPr>
        <p:spPr>
          <a:xfrm>
            <a:off x="107950" y="6483350"/>
            <a:ext cx="1549400" cy="276999"/>
          </a:xfrm>
          <a:prstGeom prst="rect">
            <a:avLst/>
          </a:prstGeom>
          <a:noFill/>
        </p:spPr>
        <p:txBody>
          <a:bodyPr wrap="square" rtlCol="0">
            <a:spAutoFit/>
          </a:bodyPr>
          <a:lstStyle/>
          <a:p>
            <a:r>
              <a:rPr lang="fi-FI" sz="1200">
                <a:solidFill>
                  <a:srgbClr val="188573"/>
                </a:solidFill>
                <a:latin typeface="Nunito Sans 10pt Medium" pitchFamily="2" charset="0"/>
              </a:rPr>
              <a:t>Motiva 04/2024</a:t>
            </a:r>
          </a:p>
        </p:txBody>
      </p:sp>
    </p:spTree>
    <p:extLst>
      <p:ext uri="{BB962C8B-B14F-4D97-AF65-F5344CB8AC3E}">
        <p14:creationId xmlns:p14="http://schemas.microsoft.com/office/powerpoint/2010/main" val="4057908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A9821747-5C44-DBE4-EA43-D2A7226E37EA}"/>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D85E84F2-90BB-60F9-7867-BFDD8FE86940}"/>
              </a:ext>
            </a:extLst>
          </p:cNvPr>
          <p:cNvSpPr txBox="1"/>
          <p:nvPr/>
        </p:nvSpPr>
        <p:spPr>
          <a:xfrm>
            <a:off x="1339850" y="469900"/>
            <a:ext cx="9512300" cy="646331"/>
          </a:xfrm>
          <a:prstGeom prst="rect">
            <a:avLst/>
          </a:prstGeom>
          <a:noFill/>
        </p:spPr>
        <p:txBody>
          <a:bodyPr wrap="square" rtlCol="0">
            <a:spAutoFit/>
          </a:bodyPr>
          <a:lstStyle/>
          <a:p>
            <a:pPr algn="ctr"/>
            <a:r>
              <a:rPr lang="fi-FI" sz="3600">
                <a:solidFill>
                  <a:srgbClr val="188573"/>
                </a:solidFill>
                <a:latin typeface="Nunito Sans 10pt Black" pitchFamily="2" charset="0"/>
              </a:rPr>
              <a:t>Fossiilista vai fossiilivapaata energiaa?</a:t>
            </a:r>
          </a:p>
        </p:txBody>
      </p:sp>
      <p:sp>
        <p:nvSpPr>
          <p:cNvPr id="4" name="Tekstiruutu 3">
            <a:extLst>
              <a:ext uri="{FF2B5EF4-FFF2-40B4-BE49-F238E27FC236}">
                <a16:creationId xmlns:a16="http://schemas.microsoft.com/office/drawing/2014/main" id="{6D5DD229-649C-BE7F-57C4-F08E1BE4EABA}"/>
              </a:ext>
            </a:extLst>
          </p:cNvPr>
          <p:cNvSpPr txBox="1"/>
          <p:nvPr/>
        </p:nvSpPr>
        <p:spPr>
          <a:xfrm>
            <a:off x="781926" y="1819596"/>
            <a:ext cx="5460123" cy="3563913"/>
          </a:xfrm>
          <a:prstGeom prst="rect">
            <a:avLst/>
          </a:prstGeom>
          <a:noFill/>
        </p:spPr>
        <p:txBody>
          <a:bodyPr wrap="square" rtlCol="0">
            <a:spAutoFit/>
          </a:bodyPr>
          <a:lstStyle/>
          <a:p>
            <a:pPr marL="457200" indent="-457200">
              <a:lnSpc>
                <a:spcPts val="3000"/>
              </a:lnSpc>
              <a:spcAft>
                <a:spcPts val="600"/>
              </a:spcAft>
              <a:buSzPct val="100000"/>
              <a:buFont typeface="Nunito Sans 7pt Medium" pitchFamily="2" charset="0"/>
              <a:buChar char="•"/>
            </a:pPr>
            <a:r>
              <a:rPr lang="fi-FI" sz="2000">
                <a:solidFill>
                  <a:srgbClr val="50ABBF"/>
                </a:solidFill>
                <a:latin typeface="Nunito Sans 10pt ExtraBold" pitchFamily="2" charset="0"/>
              </a:rPr>
              <a:t>Fossiilinen energia </a:t>
            </a:r>
          </a:p>
          <a:p>
            <a:pPr marL="914400" lvl="1"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muodostunut biomassasta sekä eliöistä, jotka ovat varastoituneet maaperään miljoonia vuosia sitten </a:t>
            </a:r>
          </a:p>
          <a:p>
            <a:pPr marL="914400" lvl="1"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kaikki fossiiliset polttoaineet ovat uusiutumattomia luonnonvaroja</a:t>
            </a:r>
            <a:endParaRPr lang="fi-FI" sz="2000">
              <a:solidFill>
                <a:srgbClr val="188573"/>
              </a:solidFill>
              <a:latin typeface="Nunito Sans 10pt" pitchFamily="2" charset="0"/>
            </a:endParaRPr>
          </a:p>
          <a:p>
            <a:pPr marL="457200" indent="-457200">
              <a:lnSpc>
                <a:spcPts val="3000"/>
              </a:lnSpc>
              <a:spcAft>
                <a:spcPts val="600"/>
              </a:spcAft>
              <a:buSzPct val="100000"/>
              <a:buFont typeface="Nunito Sans 7pt Medium" pitchFamily="2" charset="0"/>
              <a:buChar char="•"/>
            </a:pPr>
            <a:r>
              <a:rPr lang="fi-FI" sz="2000">
                <a:solidFill>
                  <a:srgbClr val="49BF7C"/>
                </a:solidFill>
                <a:latin typeface="Nunito Sans 10pt ExtraBold" pitchFamily="2" charset="0"/>
              </a:rPr>
              <a:t>Fossiilivapaa energia</a:t>
            </a:r>
          </a:p>
          <a:p>
            <a:pPr marL="914400" lvl="1"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kaikki uusiutuva energia</a:t>
            </a:r>
          </a:p>
          <a:p>
            <a:pPr marL="914400" lvl="1" indent="-457200">
              <a:lnSpc>
                <a:spcPts val="3000"/>
              </a:lnSpc>
              <a:spcAft>
                <a:spcPts val="600"/>
              </a:spcAft>
              <a:buSzPct val="100000"/>
              <a:buFont typeface="Nunito Sans 7pt Medium" pitchFamily="2" charset="0"/>
              <a:buChar char="•"/>
            </a:pPr>
            <a:r>
              <a:rPr lang="fi-FI" sz="2000">
                <a:solidFill>
                  <a:srgbClr val="2E5C6B"/>
                </a:solidFill>
                <a:latin typeface="Nunito Sans 10pt" pitchFamily="2" charset="0"/>
              </a:rPr>
              <a:t>ydinvoima</a:t>
            </a:r>
          </a:p>
        </p:txBody>
      </p:sp>
      <p:sp>
        <p:nvSpPr>
          <p:cNvPr id="7" name="Tekstiruutu 6">
            <a:extLst>
              <a:ext uri="{FF2B5EF4-FFF2-40B4-BE49-F238E27FC236}">
                <a16:creationId xmlns:a16="http://schemas.microsoft.com/office/drawing/2014/main" id="{730A42CA-0D56-9CFE-CC78-7AD168AEF24E}"/>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4074067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vaate, kuvitus, clipart, graafinen suunnittelu&#10;&#10;Kuvaus luotu automaattisesti">
            <a:extLst>
              <a:ext uri="{FF2B5EF4-FFF2-40B4-BE49-F238E27FC236}">
                <a16:creationId xmlns:a16="http://schemas.microsoft.com/office/drawing/2014/main" id="{6B6B33D7-7CA5-08B6-129A-1B10CBF9ED7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iruutu 1">
            <a:extLst>
              <a:ext uri="{FF2B5EF4-FFF2-40B4-BE49-F238E27FC236}">
                <a16:creationId xmlns:a16="http://schemas.microsoft.com/office/drawing/2014/main" id="{A84C15AF-6F25-3548-210B-8877E062CD21}"/>
              </a:ext>
            </a:extLst>
          </p:cNvPr>
          <p:cNvSpPr txBox="1"/>
          <p:nvPr/>
        </p:nvSpPr>
        <p:spPr>
          <a:xfrm>
            <a:off x="1339850" y="469900"/>
            <a:ext cx="9512300" cy="646331"/>
          </a:xfrm>
          <a:prstGeom prst="rect">
            <a:avLst/>
          </a:prstGeom>
          <a:noFill/>
        </p:spPr>
        <p:txBody>
          <a:bodyPr wrap="square" rtlCol="0">
            <a:spAutoFit/>
          </a:bodyPr>
          <a:lstStyle/>
          <a:p>
            <a:pPr algn="ctr"/>
            <a:r>
              <a:rPr lang="fi-FI" sz="3600">
                <a:solidFill>
                  <a:srgbClr val="188573"/>
                </a:solidFill>
                <a:latin typeface="Nunito Sans 10pt Black" pitchFamily="2" charset="0"/>
              </a:rPr>
              <a:t>Ilmastonmuutos</a:t>
            </a:r>
          </a:p>
        </p:txBody>
      </p:sp>
      <p:sp>
        <p:nvSpPr>
          <p:cNvPr id="5" name="Tekstiruutu 4">
            <a:extLst>
              <a:ext uri="{FF2B5EF4-FFF2-40B4-BE49-F238E27FC236}">
                <a16:creationId xmlns:a16="http://schemas.microsoft.com/office/drawing/2014/main" id="{8E603048-B086-4953-9DFF-19AE9C73C2D9}"/>
              </a:ext>
            </a:extLst>
          </p:cNvPr>
          <p:cNvSpPr txBox="1"/>
          <p:nvPr/>
        </p:nvSpPr>
        <p:spPr>
          <a:xfrm>
            <a:off x="642225" y="1539769"/>
            <a:ext cx="6141129" cy="4305666"/>
          </a:xfrm>
          <a:prstGeom prst="rect">
            <a:avLst/>
          </a:prstGeom>
          <a:noFill/>
        </p:spPr>
        <p:txBody>
          <a:bodyPr wrap="square" rtlCol="0">
            <a:spAutoFit/>
          </a:bodyPr>
          <a:lstStyle/>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pitchFamily="2" charset="0"/>
              </a:rPr>
              <a:t>Fossiilinen energia lisää </a:t>
            </a:r>
            <a:r>
              <a:rPr lang="fi-FI" sz="1600">
                <a:solidFill>
                  <a:srgbClr val="2E5C6B"/>
                </a:solidFill>
                <a:latin typeface="Nunito Sans 10pt ExtraBold" pitchFamily="2" charset="0"/>
              </a:rPr>
              <a:t>kasvihuonekaasuja</a:t>
            </a:r>
            <a:r>
              <a:rPr lang="fi-FI" sz="1600">
                <a:solidFill>
                  <a:srgbClr val="2E5C6B"/>
                </a:solidFill>
                <a:latin typeface="Nunito Sans 10pt" pitchFamily="2" charset="0"/>
              </a:rPr>
              <a:t>, jotka kiihdyttävät </a:t>
            </a:r>
            <a:r>
              <a:rPr lang="fi-FI" sz="1600">
                <a:solidFill>
                  <a:srgbClr val="2E5C6B"/>
                </a:solidFill>
                <a:latin typeface="Nunito Sans 10pt ExtraBold" pitchFamily="2" charset="0"/>
              </a:rPr>
              <a:t>ilmastonmuutosta</a:t>
            </a:r>
            <a:r>
              <a:rPr lang="fi-FI" sz="1600">
                <a:solidFill>
                  <a:srgbClr val="2E5C6B"/>
                </a:solidFill>
                <a:latin typeface="Nunito Sans 10pt" pitchFamily="2" charset="0"/>
              </a:rPr>
              <a:t>. Tämä aiheuttaa mm:</a:t>
            </a:r>
          </a:p>
          <a:p>
            <a:pPr marL="914400" lvl="1" indent="-457200">
              <a:lnSpc>
                <a:spcPts val="2500"/>
              </a:lnSpc>
              <a:spcAft>
                <a:spcPts val="600"/>
              </a:spcAft>
              <a:buSzPct val="100000"/>
              <a:buFont typeface="Nunito Sans 7pt Medium" pitchFamily="2" charset="0"/>
              <a:buChar char="•"/>
            </a:pPr>
            <a:r>
              <a:rPr lang="fi-FI" sz="1600">
                <a:solidFill>
                  <a:srgbClr val="188573"/>
                </a:solidFill>
                <a:latin typeface="Nunito Sans 10pt" pitchFamily="2" charset="0"/>
              </a:rPr>
              <a:t>vedenpinnan nousu, jääpeitteiden häviäminen, tautien lisääntyminen, ruoan puute, kuivuus, </a:t>
            </a:r>
            <a:br>
              <a:rPr lang="fi-FI" sz="1600">
                <a:solidFill>
                  <a:srgbClr val="188573"/>
                </a:solidFill>
                <a:latin typeface="Nunito Sans 10pt" pitchFamily="2" charset="0"/>
              </a:rPr>
            </a:br>
            <a:r>
              <a:rPr lang="fi-FI" sz="1600">
                <a:solidFill>
                  <a:srgbClr val="188573"/>
                </a:solidFill>
                <a:latin typeface="Nunito Sans 10pt" pitchFamily="2" charset="0"/>
              </a:rPr>
              <a:t>tulvat ja muut ympäristöhaitat</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pitchFamily="2" charset="0"/>
              </a:rPr>
              <a:t>Energian säästöllä ja energiatehokkuutta parantamalla:</a:t>
            </a:r>
            <a:endParaRPr lang="fi-FI" sz="1600">
              <a:solidFill>
                <a:srgbClr val="188573"/>
              </a:solidFill>
              <a:latin typeface="Nunito Sans 10pt" pitchFamily="2" charset="0"/>
            </a:endParaRPr>
          </a:p>
          <a:p>
            <a:pPr marL="914400" lvl="1" indent="-457200">
              <a:lnSpc>
                <a:spcPts val="2500"/>
              </a:lnSpc>
              <a:spcAft>
                <a:spcPts val="600"/>
              </a:spcAft>
              <a:buSzPct val="100000"/>
              <a:buFont typeface="Nunito Sans 7pt Medium" pitchFamily="2" charset="0"/>
              <a:buChar char="•"/>
            </a:pPr>
            <a:r>
              <a:rPr lang="fi-FI" sz="1600">
                <a:solidFill>
                  <a:srgbClr val="188573"/>
                </a:solidFill>
                <a:latin typeface="Nunito Sans 10pt" pitchFamily="2" charset="0"/>
              </a:rPr>
              <a:t>vähennetään energian tuotannon tarvetta </a:t>
            </a:r>
            <a:br>
              <a:rPr lang="fi-FI" sz="1600">
                <a:solidFill>
                  <a:srgbClr val="188573"/>
                </a:solidFill>
                <a:latin typeface="Nunito Sans 10pt" pitchFamily="2" charset="0"/>
              </a:rPr>
            </a:br>
            <a:r>
              <a:rPr lang="fi-FI" sz="1600">
                <a:solidFill>
                  <a:srgbClr val="188573"/>
                </a:solidFill>
                <a:latin typeface="Nunito Sans 10pt" pitchFamily="2" charset="0"/>
              </a:rPr>
              <a:t>ja fossiilisten polttoaineiden käytöstä </a:t>
            </a:r>
            <a:br>
              <a:rPr lang="fi-FI" sz="1600">
                <a:solidFill>
                  <a:srgbClr val="188573"/>
                </a:solidFill>
                <a:latin typeface="Nunito Sans 10pt" pitchFamily="2" charset="0"/>
              </a:rPr>
            </a:br>
            <a:r>
              <a:rPr lang="fi-FI" sz="1600">
                <a:solidFill>
                  <a:srgbClr val="188573"/>
                </a:solidFill>
                <a:latin typeface="Nunito Sans 10pt" pitchFamily="2" charset="0"/>
              </a:rPr>
              <a:t>syntyviä </a:t>
            </a:r>
            <a:r>
              <a:rPr lang="fi-FI" sz="1600">
                <a:solidFill>
                  <a:srgbClr val="188573"/>
                </a:solidFill>
                <a:latin typeface="Nunito Sans 10pt ExtraBold" pitchFamily="2" charset="0"/>
              </a:rPr>
              <a:t>päästöjä</a:t>
            </a:r>
          </a:p>
          <a:p>
            <a:pPr marL="457200" indent="-457200">
              <a:lnSpc>
                <a:spcPts val="2500"/>
              </a:lnSpc>
              <a:spcAft>
                <a:spcPts val="600"/>
              </a:spcAft>
              <a:buSzPct val="100000"/>
              <a:buFont typeface="Nunito Sans 7pt Medium" pitchFamily="2" charset="0"/>
              <a:buChar char="•"/>
            </a:pPr>
            <a:r>
              <a:rPr lang="fi-FI" sz="1600">
                <a:solidFill>
                  <a:srgbClr val="2E5C6B"/>
                </a:solidFill>
                <a:latin typeface="Nunito Sans 10pt" pitchFamily="2" charset="0"/>
              </a:rPr>
              <a:t>Suomessa tuotetaan ensisijaisesti fossiilivapaata </a:t>
            </a:r>
            <a:br>
              <a:rPr lang="fi-FI" sz="1600">
                <a:solidFill>
                  <a:srgbClr val="2E5C6B"/>
                </a:solidFill>
                <a:latin typeface="Nunito Sans 10pt" pitchFamily="2" charset="0"/>
              </a:rPr>
            </a:br>
            <a:r>
              <a:rPr lang="fi-FI" sz="1600">
                <a:solidFill>
                  <a:srgbClr val="2E5C6B"/>
                </a:solidFill>
                <a:latin typeface="Nunito Sans 10pt" pitchFamily="2" charset="0"/>
              </a:rPr>
              <a:t>tai uusiutuvaa energiaa</a:t>
            </a:r>
          </a:p>
          <a:p>
            <a:pPr marL="914400" lvl="1" indent="-457200">
              <a:lnSpc>
                <a:spcPts val="2500"/>
              </a:lnSpc>
              <a:spcAft>
                <a:spcPts val="600"/>
              </a:spcAft>
              <a:buSzPct val="100000"/>
              <a:buFont typeface="Nunito Sans 7pt Medium" pitchFamily="2" charset="0"/>
              <a:buChar char="•"/>
            </a:pPr>
            <a:r>
              <a:rPr lang="fi-FI" sz="1600">
                <a:solidFill>
                  <a:srgbClr val="188573"/>
                </a:solidFill>
                <a:latin typeface="Nunito Sans 10pt" pitchFamily="2" charset="0"/>
              </a:rPr>
              <a:t>ydinvoima, vesivoima, tuuli- ja aurinkovoima</a:t>
            </a:r>
          </a:p>
        </p:txBody>
      </p:sp>
      <p:sp>
        <p:nvSpPr>
          <p:cNvPr id="6" name="Tekstiruutu 5">
            <a:extLst>
              <a:ext uri="{FF2B5EF4-FFF2-40B4-BE49-F238E27FC236}">
                <a16:creationId xmlns:a16="http://schemas.microsoft.com/office/drawing/2014/main" id="{8C753F8D-5AF6-FD4B-E463-5C0750AA0730}"/>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3802576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descr="Kuva, joka sisältää kohteen Grafiikka, graafinen suunnittelu, muotoilu&#10;&#10;Kuvaus luotu automaattisesti">
            <a:extLst>
              <a:ext uri="{FF2B5EF4-FFF2-40B4-BE49-F238E27FC236}">
                <a16:creationId xmlns:a16="http://schemas.microsoft.com/office/drawing/2014/main" id="{6E8BB231-0461-E5EB-8DE0-EB4E5CE5087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iruutu 3">
            <a:extLst>
              <a:ext uri="{FF2B5EF4-FFF2-40B4-BE49-F238E27FC236}">
                <a16:creationId xmlns:a16="http://schemas.microsoft.com/office/drawing/2014/main" id="{472D8833-DDAB-F17D-FAD0-CF513654439A}"/>
              </a:ext>
            </a:extLst>
          </p:cNvPr>
          <p:cNvSpPr txBox="1"/>
          <p:nvPr/>
        </p:nvSpPr>
        <p:spPr>
          <a:xfrm>
            <a:off x="492266" y="2820048"/>
            <a:ext cx="7382492" cy="2593018"/>
          </a:xfrm>
          <a:prstGeom prst="rect">
            <a:avLst/>
          </a:prstGeom>
          <a:noFill/>
        </p:spPr>
        <p:txBody>
          <a:bodyPr wrap="square" rtlCol="0">
            <a:spAutoFit/>
          </a:bodyPr>
          <a:lstStyle/>
          <a:p>
            <a:pPr>
              <a:lnSpc>
                <a:spcPts val="6000"/>
              </a:lnSpc>
            </a:pPr>
            <a:r>
              <a:rPr lang="fi-FI" sz="5400">
                <a:solidFill>
                  <a:srgbClr val="188573"/>
                </a:solidFill>
                <a:latin typeface="Nunito Sans 10pt Black" pitchFamily="2" charset="0"/>
              </a:rPr>
              <a:t>Millainen</a:t>
            </a:r>
          </a:p>
          <a:p>
            <a:pPr>
              <a:lnSpc>
                <a:spcPts val="6500"/>
              </a:lnSpc>
            </a:pPr>
            <a:r>
              <a:rPr lang="fi-FI" sz="5400">
                <a:solidFill>
                  <a:srgbClr val="188573"/>
                </a:solidFill>
                <a:latin typeface="Nunito Sans 10pt Black" pitchFamily="2" charset="0"/>
              </a:rPr>
              <a:t>energiankäyttäjä</a:t>
            </a:r>
          </a:p>
          <a:p>
            <a:pPr>
              <a:lnSpc>
                <a:spcPts val="6500"/>
              </a:lnSpc>
            </a:pPr>
            <a:r>
              <a:rPr lang="fi-FI" sz="5400">
                <a:solidFill>
                  <a:srgbClr val="188573"/>
                </a:solidFill>
                <a:latin typeface="Nunito Sans 10pt Black" pitchFamily="2" charset="0"/>
              </a:rPr>
              <a:t>sinä olet?</a:t>
            </a:r>
          </a:p>
        </p:txBody>
      </p:sp>
      <p:sp>
        <p:nvSpPr>
          <p:cNvPr id="2" name="Tekstiruutu 1">
            <a:extLst>
              <a:ext uri="{FF2B5EF4-FFF2-40B4-BE49-F238E27FC236}">
                <a16:creationId xmlns:a16="http://schemas.microsoft.com/office/drawing/2014/main" id="{DB326049-F3C8-9CF2-9017-668C54CEFB5F}"/>
              </a:ext>
            </a:extLst>
          </p:cNvPr>
          <p:cNvSpPr txBox="1"/>
          <p:nvPr/>
        </p:nvSpPr>
        <p:spPr>
          <a:xfrm>
            <a:off x="10541000" y="6483350"/>
            <a:ext cx="1549400" cy="276999"/>
          </a:xfrm>
          <a:prstGeom prst="rect">
            <a:avLst/>
          </a:prstGeom>
          <a:noFill/>
        </p:spPr>
        <p:txBody>
          <a:bodyPr wrap="square" rtlCol="0">
            <a:spAutoFit/>
          </a:bodyPr>
          <a:lstStyle/>
          <a:p>
            <a:pPr algn="r"/>
            <a:r>
              <a:rPr lang="fi-FI" sz="1200">
                <a:solidFill>
                  <a:srgbClr val="50ABBF"/>
                </a:solidFill>
                <a:latin typeface="Nunito Sans 10pt Medium" pitchFamily="2" charset="0"/>
              </a:rPr>
              <a:t>Motiva 04/2024</a:t>
            </a:r>
          </a:p>
        </p:txBody>
      </p:sp>
    </p:spTree>
    <p:extLst>
      <p:ext uri="{BB962C8B-B14F-4D97-AF65-F5344CB8AC3E}">
        <p14:creationId xmlns:p14="http://schemas.microsoft.com/office/powerpoint/2010/main" val="419428008"/>
      </p:ext>
    </p:extLst>
  </p:cSld>
  <p:clrMapOvr>
    <a:masterClrMapping/>
  </p:clrMapOvr>
</p:sld>
</file>

<file path=ppt/theme/theme1.xml><?xml version="1.0" encoding="utf-8"?>
<a:theme xmlns:a="http://schemas.openxmlformats.org/drawingml/2006/main" name="Office-te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608b809-25ba-4549-9ec2-33023b566d2c">
      <Terms xmlns="http://schemas.microsoft.com/office/infopath/2007/PartnerControls"/>
    </lcf76f155ced4ddcb4097134ff3c332f>
    <TaxCatchAll xmlns="13c12a26-0d8e-457e-ba8c-115f17bb31e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Asiakirja" ma:contentTypeID="0x010100A737EB2A51096348A7860FB0C85C8DA3" ma:contentTypeVersion="18" ma:contentTypeDescription="Luo uusi asiakirja." ma:contentTypeScope="" ma:versionID="7dca8491db2c7d4e2e36f4d8a64b3078">
  <xsd:schema xmlns:xsd="http://www.w3.org/2001/XMLSchema" xmlns:xs="http://www.w3.org/2001/XMLSchema" xmlns:p="http://schemas.microsoft.com/office/2006/metadata/properties" xmlns:ns2="5608b809-25ba-4549-9ec2-33023b566d2c" xmlns:ns3="13c12a26-0d8e-457e-ba8c-115f17bb31e8" targetNamespace="http://schemas.microsoft.com/office/2006/metadata/properties" ma:root="true" ma:fieldsID="f81ae0aadef6a7224222c8e56ab2e113" ns2:_="" ns3:_="">
    <xsd:import namespace="5608b809-25ba-4549-9ec2-33023b566d2c"/>
    <xsd:import namespace="13c12a26-0d8e-457e-ba8c-115f17bb31e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08b809-25ba-4549-9ec2-33023b566d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Kuvien tunnisteet" ma:readOnly="false" ma:fieldId="{5cf76f15-5ced-4ddc-b409-7134ff3c332f}" ma:taxonomyMulti="true" ma:sspId="cc00016d-99cc-4f5f-89f9-a69eca35f93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3c12a26-0d8e-457e-ba8c-115f17bb31e8" elementFormDefault="qualified">
    <xsd:import namespace="http://schemas.microsoft.com/office/2006/documentManagement/types"/>
    <xsd:import namespace="http://schemas.microsoft.com/office/infopath/2007/PartnerControls"/>
    <xsd:element name="SharedWithUsers" ma:index="17"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Jakamisen tiedot" ma:internalName="SharedWithDetails" ma:readOnly="true">
      <xsd:simpleType>
        <xsd:restriction base="dms:Note">
          <xsd:maxLength value="255"/>
        </xsd:restriction>
      </xsd:simpleType>
    </xsd:element>
    <xsd:element name="TaxCatchAll" ma:index="22" nillable="true" ma:displayName="Taxonomy Catch All Column" ma:hidden="true" ma:list="{2fa25a68-93d3-46f6-864f-52a686188218}" ma:internalName="TaxCatchAll" ma:showField="CatchAllData" ma:web="13c12a26-0d8e-457e-ba8c-115f17bb31e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38EFB1-3A75-4A38-9ECA-7495D1D88BC0}">
  <ds:schemaRefs>
    <ds:schemaRef ds:uri="http://schemas.microsoft.com/sharepoint/v3/contenttype/forms"/>
  </ds:schemaRefs>
</ds:datastoreItem>
</file>

<file path=customXml/itemProps2.xml><?xml version="1.0" encoding="utf-8"?>
<ds:datastoreItem xmlns:ds="http://schemas.openxmlformats.org/officeDocument/2006/customXml" ds:itemID="{6E120487-145A-488D-AC54-A19C4B50C30B}">
  <ds:schemaRefs>
    <ds:schemaRef ds:uri="http://purl.org/dc/elements/1.1/"/>
    <ds:schemaRef ds:uri="http://purl.org/dc/dcmitype/"/>
    <ds:schemaRef ds:uri="http://schemas.microsoft.com/office/2006/documentManagement/types"/>
    <ds:schemaRef ds:uri="http://purl.org/dc/terms/"/>
    <ds:schemaRef ds:uri="http://schemas.microsoft.com/office/2006/metadata/properties"/>
    <ds:schemaRef ds:uri="13c12a26-0d8e-457e-ba8c-115f17bb31e8"/>
    <ds:schemaRef ds:uri="http://schemas.openxmlformats.org/package/2006/metadata/core-properties"/>
    <ds:schemaRef ds:uri="http://www.w3.org/XML/1998/namespace"/>
    <ds:schemaRef ds:uri="http://schemas.microsoft.com/office/infopath/2007/PartnerControls"/>
    <ds:schemaRef ds:uri="5608b809-25ba-4549-9ec2-33023b566d2c"/>
  </ds:schemaRefs>
</ds:datastoreItem>
</file>

<file path=customXml/itemProps3.xml><?xml version="1.0" encoding="utf-8"?>
<ds:datastoreItem xmlns:ds="http://schemas.openxmlformats.org/officeDocument/2006/customXml" ds:itemID="{4674A74F-8ECE-46C5-9C08-2DF700933C87}">
  <ds:schemaRefs>
    <ds:schemaRef ds:uri="13c12a26-0d8e-457e-ba8c-115f17bb31e8"/>
    <ds:schemaRef ds:uri="5608b809-25ba-4549-9ec2-33023b566d2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436</TotalTime>
  <Words>3040</Words>
  <Application>Microsoft Office PowerPoint</Application>
  <PresentationFormat>Laajakuva</PresentationFormat>
  <Paragraphs>372</Paragraphs>
  <Slides>28</Slides>
  <Notes>22</Notes>
  <HiddenSlides>3</HiddenSlides>
  <MMClips>0</MMClips>
  <ScaleCrop>false</ScaleCrop>
  <HeadingPairs>
    <vt:vector size="6" baseType="variant">
      <vt:variant>
        <vt:lpstr>Käytetyt fontit</vt:lpstr>
      </vt:variant>
      <vt:variant>
        <vt:i4>12</vt:i4>
      </vt:variant>
      <vt:variant>
        <vt:lpstr>Teema</vt:lpstr>
      </vt:variant>
      <vt:variant>
        <vt:i4>1</vt:i4>
      </vt:variant>
      <vt:variant>
        <vt:lpstr>Dian otsikot</vt:lpstr>
      </vt:variant>
      <vt:variant>
        <vt:i4>28</vt:i4>
      </vt:variant>
    </vt:vector>
  </HeadingPairs>
  <TitlesOfParts>
    <vt:vector size="41" baseType="lpstr">
      <vt:lpstr>Aptos</vt:lpstr>
      <vt:lpstr>Arial</vt:lpstr>
      <vt:lpstr>Arial</vt:lpstr>
      <vt:lpstr>Arvo</vt:lpstr>
      <vt:lpstr>Calibri</vt:lpstr>
      <vt:lpstr>Nunito Sans 10pt</vt:lpstr>
      <vt:lpstr>Nunito Sans 10pt Black</vt:lpstr>
      <vt:lpstr>Nunito Sans 10pt ExtraBold</vt:lpstr>
      <vt:lpstr>Nunito Sans 10pt Medium</vt:lpstr>
      <vt:lpstr>Nunito Sans 7pt Medium</vt:lpstr>
      <vt:lpstr>Open Sans</vt:lpstr>
      <vt:lpstr>Segoe UI</vt:lpstr>
      <vt:lpstr>Office-teema</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PowerPoint-esitys</dc:title>
  <dc:creator>Julia Orava</dc:creator>
  <cp:lastModifiedBy>Leila Timonen</cp:lastModifiedBy>
  <cp:revision>1</cp:revision>
  <dcterms:created xsi:type="dcterms:W3CDTF">2024-04-23T10:02:27Z</dcterms:created>
  <dcterms:modified xsi:type="dcterms:W3CDTF">2024-08-19T12:05:52Z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0x010100A737EB2A51096348A7860FB0C85C8DA3</vt:lpwstr>
  </property>
  <property fmtid="{D5CDD505-2E9C-101B-9397-08002B2CF9AE}" pid="3" name="MediaServiceImageTags">
    <vt:lpwstr/>
  </property>
</Properties>
</file>