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54"/>
  </p:notesMasterIdLst>
  <p:sldIdLst>
    <p:sldId id="2147377470" r:id="rId5"/>
    <p:sldId id="2147377464" r:id="rId6"/>
    <p:sldId id="2147377471" r:id="rId7"/>
    <p:sldId id="10388" r:id="rId8"/>
    <p:sldId id="10389" r:id="rId9"/>
    <p:sldId id="10405" r:id="rId10"/>
    <p:sldId id="10390" r:id="rId11"/>
    <p:sldId id="10404" r:id="rId12"/>
    <p:sldId id="10396" r:id="rId13"/>
    <p:sldId id="10400" r:id="rId14"/>
    <p:sldId id="10401" r:id="rId15"/>
    <p:sldId id="10402" r:id="rId16"/>
    <p:sldId id="10403" r:id="rId17"/>
    <p:sldId id="2147377481" r:id="rId18"/>
    <p:sldId id="2147377454" r:id="rId19"/>
    <p:sldId id="2147377473" r:id="rId20"/>
    <p:sldId id="2147377472" r:id="rId21"/>
    <p:sldId id="2147377456" r:id="rId22"/>
    <p:sldId id="2147377457" r:id="rId23"/>
    <p:sldId id="2147377484" r:id="rId24"/>
    <p:sldId id="2147377485" r:id="rId25"/>
    <p:sldId id="2147377486" r:id="rId26"/>
    <p:sldId id="2147377487" r:id="rId27"/>
    <p:sldId id="2147377446" r:id="rId28"/>
    <p:sldId id="10410" r:id="rId29"/>
    <p:sldId id="10408" r:id="rId30"/>
    <p:sldId id="2147377447" r:id="rId31"/>
    <p:sldId id="2147377453" r:id="rId32"/>
    <p:sldId id="10453" r:id="rId33"/>
    <p:sldId id="10451" r:id="rId34"/>
    <p:sldId id="2147377448" r:id="rId35"/>
    <p:sldId id="10455" r:id="rId36"/>
    <p:sldId id="10456" r:id="rId37"/>
    <p:sldId id="10458" r:id="rId38"/>
    <p:sldId id="2147377449" r:id="rId39"/>
    <p:sldId id="2147377424" r:id="rId40"/>
    <p:sldId id="2147377426" r:id="rId41"/>
    <p:sldId id="2147377427" r:id="rId42"/>
    <p:sldId id="2147377450" r:id="rId43"/>
    <p:sldId id="2147377430" r:id="rId44"/>
    <p:sldId id="2147377434" r:id="rId45"/>
    <p:sldId id="2147377475" r:id="rId46"/>
    <p:sldId id="2147377476" r:id="rId47"/>
    <p:sldId id="2147377480" r:id="rId48"/>
    <p:sldId id="2147377478" r:id="rId49"/>
    <p:sldId id="2147377479" r:id="rId50"/>
    <p:sldId id="2147377461" r:id="rId51"/>
    <p:sldId id="2147377483" r:id="rId52"/>
    <p:sldId id="214737746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38CD0E-0F02-FBFD-1194-B11F83CED326}" name="Elina Muurimäki" initials="EM" userId="S::elina.muurimaki@motiva.fi::794497b6-ed6e-4011-89a3-1573d5a8fb88" providerId="AD"/>
  <p188:author id="{4804EA5F-E1AB-AB95-9E1C-F8B355AD5137}" name="Niikkonen Kristiina (VNK)" initials="N(" userId="S::kristiina.niikkonen_gov.fi#ext#@motivaoy.onmicrosoft.com::92a491e0-cea5-407f-a5af-01f3c640b172" providerId="AD"/>
  <p188:author id="{50EB996D-1C79-2434-119A-7373054DA1F4}" name="Myllylä Sini (VNK)" initials="SM" userId="S::sini.myllyla@gov.fi::5387f79a-779a-4258-b6bc-4386b164d2f7" providerId="AD"/>
  <p188:author id="{45662488-CA86-003D-886A-85B721F6E3C4}" name="Elli Saari" initials="ES" userId="S::elli.saari@motiva.fi::5c9d1192-aed8-4d66-8bcb-d62cd752e279" providerId="AD"/>
  <p188:author id="{98B97188-7FA1-B309-F687-8D259E927F2F}" name="Niikkonen Kristiina (VNK)" initials="KN" userId="S::kristiina.niikkonen@gov.fi::8e3d888d-8e70-4041-995a-35e484096350" providerId="AD"/>
  <p188:author id="{55F4AEFB-3813-1536-71D9-F15A49583386}" name="Auli Ülle" initials="AÜ" userId="S::auli.ulle@motiva.fi::71f5c67a-33fb-4001-afe6-b847590792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BFF"/>
    <a:srgbClr val="446FC5"/>
    <a:srgbClr val="24563D"/>
    <a:srgbClr val="C0C0C0"/>
    <a:srgbClr val="FF8989"/>
    <a:srgbClr val="A1D3AE"/>
    <a:srgbClr val="DAE6FF"/>
    <a:srgbClr val="142D5F"/>
    <a:srgbClr val="D2751D"/>
    <a:srgbClr val="7E9C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21T08:56:37.4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8AB945-C4D0-45D3-AECD-7F8147F2B549}" type="datetimeFigureOut">
              <a:rPr lang="en-FI" smtClean="0"/>
              <a:t>10/09/2026</a:t>
            </a:fld>
            <a:endParaRPr lang="en-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D6CF26-57B8-4F36-B2CC-65170CB4ED08}" type="slidenum">
              <a:rPr lang="en-FI" smtClean="0"/>
              <a:t>‹#›</a:t>
            </a:fld>
            <a:endParaRPr lang="en-FI"/>
          </a:p>
        </p:txBody>
      </p:sp>
    </p:spTree>
    <p:extLst>
      <p:ext uri="{BB962C8B-B14F-4D97-AF65-F5344CB8AC3E}">
        <p14:creationId xmlns:p14="http://schemas.microsoft.com/office/powerpoint/2010/main" val="343301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1</a:t>
            </a:fld>
            <a:endParaRPr lang="en-FI"/>
          </a:p>
        </p:txBody>
      </p:sp>
    </p:spTree>
    <p:extLst>
      <p:ext uri="{BB962C8B-B14F-4D97-AF65-F5344CB8AC3E}">
        <p14:creationId xmlns:p14="http://schemas.microsoft.com/office/powerpoint/2010/main" val="3839578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2</a:t>
            </a:fld>
            <a:endParaRPr lang="en-FI"/>
          </a:p>
        </p:txBody>
      </p:sp>
    </p:spTree>
    <p:extLst>
      <p:ext uri="{BB962C8B-B14F-4D97-AF65-F5344CB8AC3E}">
        <p14:creationId xmlns:p14="http://schemas.microsoft.com/office/powerpoint/2010/main" val="336759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3</a:t>
            </a:fld>
            <a:endParaRPr lang="en-FI"/>
          </a:p>
        </p:txBody>
      </p:sp>
    </p:spTree>
    <p:extLst>
      <p:ext uri="{BB962C8B-B14F-4D97-AF65-F5344CB8AC3E}">
        <p14:creationId xmlns:p14="http://schemas.microsoft.com/office/powerpoint/2010/main" val="417963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4</a:t>
            </a:fld>
            <a:endParaRPr lang="en-FI"/>
          </a:p>
        </p:txBody>
      </p:sp>
    </p:spTree>
    <p:extLst>
      <p:ext uri="{BB962C8B-B14F-4D97-AF65-F5344CB8AC3E}">
        <p14:creationId xmlns:p14="http://schemas.microsoft.com/office/powerpoint/2010/main" val="3767883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22</a:t>
            </a:fld>
            <a:endParaRPr lang="en-FI"/>
          </a:p>
        </p:txBody>
      </p:sp>
    </p:spTree>
    <p:extLst>
      <p:ext uri="{BB962C8B-B14F-4D97-AF65-F5344CB8AC3E}">
        <p14:creationId xmlns:p14="http://schemas.microsoft.com/office/powerpoint/2010/main" val="460303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26</a:t>
            </a:fld>
            <a:endParaRPr lang="en-FI"/>
          </a:p>
        </p:txBody>
      </p:sp>
    </p:spTree>
    <p:extLst>
      <p:ext uri="{BB962C8B-B14F-4D97-AF65-F5344CB8AC3E}">
        <p14:creationId xmlns:p14="http://schemas.microsoft.com/office/powerpoint/2010/main" val="2465694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9DD6CF26-57B8-4F36-B2CC-65170CB4ED08}" type="slidenum">
              <a:rPr lang="en-FI" smtClean="0"/>
              <a:t>37</a:t>
            </a:fld>
            <a:endParaRPr lang="en-FI"/>
          </a:p>
        </p:txBody>
      </p:sp>
    </p:spTree>
    <p:extLst>
      <p:ext uri="{BB962C8B-B14F-4D97-AF65-F5344CB8AC3E}">
        <p14:creationId xmlns:p14="http://schemas.microsoft.com/office/powerpoint/2010/main" val="2318635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r>
              <a:rPr lang="en-GB" err="1"/>
              <a:t>Korostetaan</a:t>
            </a:r>
            <a:r>
              <a:rPr lang="en-GB"/>
              <a:t> </a:t>
            </a:r>
            <a:r>
              <a:rPr lang="en-GB" err="1"/>
              <a:t>tehvän</a:t>
            </a:r>
            <a:r>
              <a:rPr lang="en-GB"/>
              <a:t> </a:t>
            </a:r>
            <a:r>
              <a:rPr lang="en-GB" err="1"/>
              <a:t>annossa</a:t>
            </a:r>
            <a:r>
              <a:rPr lang="en-GB"/>
              <a:t>, että </a:t>
            </a:r>
            <a:r>
              <a:rPr lang="en-GB" err="1"/>
              <a:t>tavoitteena</a:t>
            </a:r>
            <a:r>
              <a:rPr lang="en-GB"/>
              <a:t> </a:t>
            </a:r>
            <a:r>
              <a:rPr lang="en-GB" err="1"/>
              <a:t>tunnistaa</a:t>
            </a:r>
            <a:r>
              <a:rPr lang="en-GB"/>
              <a:t> </a:t>
            </a:r>
            <a:r>
              <a:rPr lang="en-GB" err="1"/>
              <a:t>luontovaikutusten</a:t>
            </a:r>
            <a:r>
              <a:rPr lang="en-GB"/>
              <a:t> ja niiden </a:t>
            </a:r>
            <a:r>
              <a:rPr lang="en-GB" err="1"/>
              <a:t>vähentämisen</a:t>
            </a:r>
            <a:r>
              <a:rPr lang="en-GB"/>
              <a:t> </a:t>
            </a:r>
            <a:r>
              <a:rPr lang="en-GB" err="1"/>
              <a:t>toimintatapojen</a:t>
            </a:r>
            <a:r>
              <a:rPr lang="en-GB"/>
              <a:t> </a:t>
            </a:r>
            <a:r>
              <a:rPr lang="en-GB" err="1"/>
              <a:t>tasot</a:t>
            </a:r>
            <a:r>
              <a:rPr lang="en-GB"/>
              <a:t>. </a:t>
            </a:r>
            <a:r>
              <a:rPr lang="en-GB" err="1"/>
              <a:t>Kehittämissuunnitelmaan</a:t>
            </a:r>
            <a:r>
              <a:rPr lang="en-GB"/>
              <a:t> </a:t>
            </a:r>
            <a:r>
              <a:rPr lang="en-GB" err="1"/>
              <a:t>viedään</a:t>
            </a:r>
            <a:r>
              <a:rPr lang="en-GB"/>
              <a:t> </a:t>
            </a:r>
            <a:r>
              <a:rPr lang="en-GB" err="1"/>
              <a:t>olennaisimmat</a:t>
            </a:r>
            <a:r>
              <a:rPr lang="en-GB"/>
              <a:t> </a:t>
            </a:r>
            <a:endParaRPr lang="en-FI"/>
          </a:p>
        </p:txBody>
      </p:sp>
      <p:sp>
        <p:nvSpPr>
          <p:cNvPr id="4" name="Slide Number Placeholder 3"/>
          <p:cNvSpPr>
            <a:spLocks noGrp="1"/>
          </p:cNvSpPr>
          <p:nvPr>
            <p:ph type="sldNum" sz="quarter" idx="5"/>
          </p:nvPr>
        </p:nvSpPr>
        <p:spPr/>
        <p:txBody>
          <a:bodyPr/>
          <a:lstStyle/>
          <a:p>
            <a:fld id="{87235C3B-CC22-426C-A0CB-1455EB5E09D9}" type="slidenum">
              <a:rPr lang="en-FI" smtClean="0"/>
              <a:t>40</a:t>
            </a:fld>
            <a:endParaRPr lang="en-FI"/>
          </a:p>
        </p:txBody>
      </p:sp>
    </p:spTree>
    <p:extLst>
      <p:ext uri="{BB962C8B-B14F-4D97-AF65-F5344CB8AC3E}">
        <p14:creationId xmlns:p14="http://schemas.microsoft.com/office/powerpoint/2010/main" val="2733079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87235C3B-CC22-426C-A0CB-1455EB5E09D9}" type="slidenum">
              <a:rPr lang="en-FI" smtClean="0"/>
              <a:t>41</a:t>
            </a:fld>
            <a:endParaRPr lang="en-FI"/>
          </a:p>
        </p:txBody>
      </p:sp>
    </p:spTree>
    <p:extLst>
      <p:ext uri="{BB962C8B-B14F-4D97-AF65-F5344CB8AC3E}">
        <p14:creationId xmlns:p14="http://schemas.microsoft.com/office/powerpoint/2010/main" val="193268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64906-5797-3373-DACD-C93CD3151C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C43BF-F694-A934-E271-13643F9D94F8}"/>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62FA941B-B8F9-2309-688C-338631DECD0D}"/>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05CAED74-D1F6-D631-5CDA-CBD52F58D607}"/>
              </a:ext>
            </a:extLst>
          </p:cNvPr>
          <p:cNvSpPr>
            <a:spLocks noGrp="1"/>
          </p:cNvSpPr>
          <p:nvPr>
            <p:ph type="sldNum" sz="quarter" idx="5"/>
          </p:nvPr>
        </p:nvSpPr>
        <p:spPr/>
        <p:txBody>
          <a:bodyPr/>
          <a:lstStyle/>
          <a:p>
            <a:fld id="{87235C3B-CC22-426C-A0CB-1455EB5E09D9}" type="slidenum">
              <a:rPr lang="en-FI" smtClean="0"/>
              <a:t>42</a:t>
            </a:fld>
            <a:endParaRPr lang="en-FI"/>
          </a:p>
        </p:txBody>
      </p:sp>
    </p:spTree>
    <p:extLst>
      <p:ext uri="{BB962C8B-B14F-4D97-AF65-F5344CB8AC3E}">
        <p14:creationId xmlns:p14="http://schemas.microsoft.com/office/powerpoint/2010/main" val="493617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70781-3999-67E6-0935-A3D47BF84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7A356-7DD9-7D97-7282-EE7597604D92}"/>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04EC67EE-E8E7-31DD-4D03-6D9FC175CDD5}"/>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8DB205F7-2FD7-A42E-3E44-984613D097F6}"/>
              </a:ext>
            </a:extLst>
          </p:cNvPr>
          <p:cNvSpPr>
            <a:spLocks noGrp="1"/>
          </p:cNvSpPr>
          <p:nvPr>
            <p:ph type="sldNum" sz="quarter" idx="5"/>
          </p:nvPr>
        </p:nvSpPr>
        <p:spPr/>
        <p:txBody>
          <a:bodyPr/>
          <a:lstStyle/>
          <a:p>
            <a:fld id="{87235C3B-CC22-426C-A0CB-1455EB5E09D9}" type="slidenum">
              <a:rPr lang="en-FI" smtClean="0"/>
              <a:t>43</a:t>
            </a:fld>
            <a:endParaRPr lang="en-FI"/>
          </a:p>
        </p:txBody>
      </p:sp>
    </p:spTree>
    <p:extLst>
      <p:ext uri="{BB962C8B-B14F-4D97-AF65-F5344CB8AC3E}">
        <p14:creationId xmlns:p14="http://schemas.microsoft.com/office/powerpoint/2010/main" val="91751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05FA5-AEFA-C726-7920-45A25476B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0B82C-5C8C-33AE-7D4A-505AE514FE58}"/>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EFA131C0-AF77-3C5E-3956-7B164B55D046}"/>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39BAB2B9-E328-D869-F49C-5E7BBB9F5699}"/>
              </a:ext>
            </a:extLst>
          </p:cNvPr>
          <p:cNvSpPr>
            <a:spLocks noGrp="1"/>
          </p:cNvSpPr>
          <p:nvPr>
            <p:ph type="sldNum" sz="quarter" idx="5"/>
          </p:nvPr>
        </p:nvSpPr>
        <p:spPr/>
        <p:txBody>
          <a:bodyPr/>
          <a:lstStyle/>
          <a:p>
            <a:fld id="{87235C3B-CC22-426C-A0CB-1455EB5E09D9}" type="slidenum">
              <a:rPr lang="en-FI" smtClean="0"/>
              <a:t>44</a:t>
            </a:fld>
            <a:endParaRPr lang="en-FI"/>
          </a:p>
        </p:txBody>
      </p:sp>
    </p:spTree>
    <p:extLst>
      <p:ext uri="{BB962C8B-B14F-4D97-AF65-F5344CB8AC3E}">
        <p14:creationId xmlns:p14="http://schemas.microsoft.com/office/powerpoint/2010/main" val="3120485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87A79-FB6D-7C76-CC36-C76126569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4F3DE-1B5C-E0F9-979E-8C55BE96D7BC}"/>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7C513A1E-96B2-7B27-3BC3-8247E3F0ACF8}"/>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53423EC6-A46C-ABF9-128B-7133C9A05AC4}"/>
              </a:ext>
            </a:extLst>
          </p:cNvPr>
          <p:cNvSpPr>
            <a:spLocks noGrp="1"/>
          </p:cNvSpPr>
          <p:nvPr>
            <p:ph type="sldNum" sz="quarter" idx="5"/>
          </p:nvPr>
        </p:nvSpPr>
        <p:spPr/>
        <p:txBody>
          <a:bodyPr/>
          <a:lstStyle/>
          <a:p>
            <a:fld id="{87235C3B-CC22-426C-A0CB-1455EB5E09D9}" type="slidenum">
              <a:rPr lang="en-FI" smtClean="0"/>
              <a:t>45</a:t>
            </a:fld>
            <a:endParaRPr lang="en-FI"/>
          </a:p>
        </p:txBody>
      </p:sp>
    </p:spTree>
    <p:extLst>
      <p:ext uri="{BB962C8B-B14F-4D97-AF65-F5344CB8AC3E}">
        <p14:creationId xmlns:p14="http://schemas.microsoft.com/office/powerpoint/2010/main" val="863185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2609F-425F-5C3F-E8C3-6BB068156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6273D-9AF2-A8A9-DDA0-1EEA80FE5D55}"/>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2DBE7ABC-C0AE-F72D-5FC0-2D9E083C4A81}"/>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A4C84D25-F287-0140-F588-585B6D7FE826}"/>
              </a:ext>
            </a:extLst>
          </p:cNvPr>
          <p:cNvSpPr>
            <a:spLocks noGrp="1"/>
          </p:cNvSpPr>
          <p:nvPr>
            <p:ph type="sldNum" sz="quarter" idx="5"/>
          </p:nvPr>
        </p:nvSpPr>
        <p:spPr/>
        <p:txBody>
          <a:bodyPr/>
          <a:lstStyle/>
          <a:p>
            <a:fld id="{87235C3B-CC22-426C-A0CB-1455EB5E09D9}" type="slidenum">
              <a:rPr lang="en-FI" smtClean="0"/>
              <a:t>46</a:t>
            </a:fld>
            <a:endParaRPr lang="en-FI"/>
          </a:p>
        </p:txBody>
      </p:sp>
    </p:spTree>
    <p:extLst>
      <p:ext uri="{BB962C8B-B14F-4D97-AF65-F5344CB8AC3E}">
        <p14:creationId xmlns:p14="http://schemas.microsoft.com/office/powerpoint/2010/main" val="3437025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Pääotsikko">
    <p:bg>
      <p:bgPr>
        <a:solidFill>
          <a:srgbClr val="EAF8DD"/>
        </a:solidFill>
        <a:effectLst/>
      </p:bgPr>
    </p:bg>
    <p:spTree>
      <p:nvGrpSpPr>
        <p:cNvPr id="1" name=""/>
        <p:cNvGrpSpPr/>
        <p:nvPr/>
      </p:nvGrpSpPr>
      <p:grpSpPr>
        <a:xfrm>
          <a:off x="0" y="0"/>
          <a:ext cx="0" cy="0"/>
          <a:chOff x="0" y="0"/>
          <a:chExt cx="0" cy="0"/>
        </a:xfrm>
      </p:grpSpPr>
      <p:sp>
        <p:nvSpPr>
          <p:cNvPr id="10" name="Otsikko 1"/>
          <p:cNvSpPr>
            <a:spLocks noGrp="1"/>
          </p:cNvSpPr>
          <p:nvPr userDrawn="1">
            <p:ph type="ctrTitle"/>
          </p:nvPr>
        </p:nvSpPr>
        <p:spPr>
          <a:xfrm>
            <a:off x="995094" y="1739765"/>
            <a:ext cx="5393752" cy="2794037"/>
          </a:xfrm>
        </p:spPr>
        <p:txBody>
          <a:bodyPr anchor="b" anchorCtr="0">
            <a:noAutofit/>
          </a:bodyPr>
          <a:lstStyle>
            <a:lvl1pPr algn="l">
              <a:defRPr sz="5333">
                <a:solidFill>
                  <a:srgbClr val="29543D"/>
                </a:solidFill>
                <a:latin typeface="Aptos Black" panose="020F0502020204030204" pitchFamily="34" charset="0"/>
              </a:defRPr>
            </a:lvl1pPr>
          </a:lstStyle>
          <a:p>
            <a:r>
              <a:rPr lang="fi-FI"/>
              <a:t>Muokkaa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995094" y="4845695"/>
            <a:ext cx="5393752" cy="889884"/>
          </a:xfrm>
        </p:spPr>
        <p:txBody>
          <a:bodyPr>
            <a:normAutofit/>
          </a:bodyPr>
          <a:lstStyle>
            <a:lvl1pPr marL="0" indent="0" algn="l">
              <a:spcBef>
                <a:spcPts val="0"/>
              </a:spcBef>
              <a:buNone/>
              <a:defRPr sz="2400" b="0">
                <a:solidFill>
                  <a:srgbClr val="24563D"/>
                </a:solidFill>
                <a:latin typeface="Aptos" panose="020B00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2696530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Otsikko ja sisältö ">
    <p:spTree>
      <p:nvGrpSpPr>
        <p:cNvPr id="1" name=""/>
        <p:cNvGrpSpPr/>
        <p:nvPr/>
      </p:nvGrpSpPr>
      <p:grpSpPr>
        <a:xfrm>
          <a:off x="0" y="0"/>
          <a:ext cx="0" cy="0"/>
          <a:chOff x="0" y="0"/>
          <a:chExt cx="0" cy="0"/>
        </a:xfrm>
      </p:grpSpPr>
      <p:sp>
        <p:nvSpPr>
          <p:cNvPr id="3" name="Sisällön paikkamerkki 2"/>
          <p:cNvSpPr>
            <a:spLocks noGrp="1"/>
          </p:cNvSpPr>
          <p:nvPr userDrawn="1">
            <p:ph idx="1"/>
          </p:nvPr>
        </p:nvSpPr>
        <p:spPr>
          <a:xfrm>
            <a:off x="577047" y="1881330"/>
            <a:ext cx="10319487" cy="4524001"/>
          </a:xfrm>
        </p:spPr>
        <p:txBody>
          <a:bodyPr/>
          <a:lstStyle>
            <a:lvl2pPr>
              <a:spcBef>
                <a:spcPts val="600"/>
              </a:spcBef>
              <a:defRPr/>
            </a:lvl2pPr>
            <a:lvl3pPr>
              <a:spcBef>
                <a:spcPts val="600"/>
              </a:spcBef>
              <a:defRPr/>
            </a:lvl3pPr>
            <a:lvl4pPr>
              <a:spcBef>
                <a:spcPts val="600"/>
              </a:spcBef>
              <a:defRPr/>
            </a:lvl4pPr>
            <a:lvl5pPr>
              <a:spcBef>
                <a:spcPts val="600"/>
              </a:spcBef>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8" name="Otsikko 7"/>
          <p:cNvSpPr>
            <a:spLocks noGrp="1"/>
          </p:cNvSpPr>
          <p:nvPr userDrawn="1">
            <p:ph type="title"/>
          </p:nvPr>
        </p:nvSpPr>
        <p:spPr>
          <a:xfrm>
            <a:off x="577047" y="313787"/>
            <a:ext cx="10319487" cy="1299027"/>
          </a:xfrm>
        </p:spPr>
        <p:txBody>
          <a:bodyPr/>
          <a:lstStyle>
            <a:lvl1pPr>
              <a:defRPr>
                <a:solidFill>
                  <a:schemeClr val="tx2"/>
                </a:solidFill>
                <a:latin typeface="Aptos Narrow" panose="020B0004020202020204" pitchFamily="34" charset="0"/>
              </a:defRPr>
            </a:lvl1pPr>
          </a:lstStyle>
          <a:p>
            <a:r>
              <a:rPr lang="fi-FI"/>
              <a:t>Muokkaa </a:t>
            </a:r>
            <a:r>
              <a:rPr lang="fi-FI" err="1"/>
              <a:t>perustyyl</a:t>
            </a:r>
            <a:r>
              <a:rPr lang="fi-FI"/>
              <a:t>. </a:t>
            </a:r>
            <a:r>
              <a:rPr lang="fi-FI" err="1"/>
              <a:t>napsautt</a:t>
            </a:r>
            <a:r>
              <a:rPr lang="fi-FI"/>
              <a:t>.</a:t>
            </a:r>
          </a:p>
        </p:txBody>
      </p:sp>
      <p:sp>
        <p:nvSpPr>
          <p:cNvPr id="11" name="Dian numeron paikkamerkki 5"/>
          <p:cNvSpPr>
            <a:spLocks noGrp="1" noRot="1" noMove="1" noResize="1" noEditPoints="1" noAdjustHandles="1" noChangeArrowheads="1" noChangeShapeType="1"/>
          </p:cNvSpPr>
          <p:nvPr>
            <p:ph type="sldNum" sz="quarter" idx="12"/>
          </p:nvPr>
        </p:nvSpPr>
        <p:spPr>
          <a:xfrm>
            <a:off x="-134751" y="6497453"/>
            <a:ext cx="538948" cy="268137"/>
          </a:xfrm>
          <a:prstGeom prst="rect">
            <a:avLst/>
          </a:prstGeom>
        </p:spPr>
        <p:txBody>
          <a:bodyPr rIns="18000" anchor="ctr"/>
          <a:lstStyle>
            <a:lvl1pPr algn="r">
              <a:defRPr sz="900" b="1">
                <a:solidFill>
                  <a:srgbClr val="C0C0C0"/>
                </a:solidFill>
              </a:defRPr>
            </a:lvl1pPr>
          </a:lstStyle>
          <a:p>
            <a:fld id="{1EA1DD0D-7089-48C5-B116-A19F892CF1D9}" type="slidenum">
              <a:rPr lang="fi-FI" smtClean="0"/>
              <a:pPr/>
              <a:t>‹#›</a:t>
            </a:fld>
            <a:endParaRPr lang="fi-FI" sz="900" b="0"/>
          </a:p>
        </p:txBody>
      </p:sp>
      <p:sp>
        <p:nvSpPr>
          <p:cNvPr id="2" name="TextBox 1">
            <a:extLst>
              <a:ext uri="{FF2B5EF4-FFF2-40B4-BE49-F238E27FC236}">
                <a16:creationId xmlns:a16="http://schemas.microsoft.com/office/drawing/2014/main" id="{075833C7-E139-9B48-6942-76C42F954137}"/>
              </a:ext>
            </a:extLst>
          </p:cNvPr>
          <p:cNvSpPr txBox="1">
            <a:spLocks noGrp="1" noRot="1" noMove="1" noResize="1" noEditPoints="1" noAdjustHandles="1" noChangeArrowheads="1" noChangeShapeType="1"/>
          </p:cNvSpPr>
          <p:nvPr userDrawn="1"/>
        </p:nvSpPr>
        <p:spPr>
          <a:xfrm>
            <a:off x="404197" y="6509641"/>
            <a:ext cx="641042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0">
                <a:solidFill>
                  <a:srgbClr val="C0C0C0"/>
                </a:solidFill>
              </a:rPr>
              <a:t>Luontopositiivinen hallinto | Valtioneuvoston kanslia, Motiva, Syke 2026   | CC BY-NC-SA 4.0 Nimeä-EiKaupallinen-JaaSamoin</a:t>
            </a:r>
            <a:endParaRPr lang="fi-FI" sz="900">
              <a:solidFill>
                <a:srgbClr val="C0C0C0"/>
              </a:solidFill>
            </a:endParaRPr>
          </a:p>
        </p:txBody>
      </p:sp>
    </p:spTree>
    <p:extLst>
      <p:ext uri="{BB962C8B-B14F-4D97-AF65-F5344CB8AC3E}">
        <p14:creationId xmlns:p14="http://schemas.microsoft.com/office/powerpoint/2010/main" val="1009586885"/>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Otsikko ja sisältö tyhjä">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577047" y="1881330"/>
            <a:ext cx="10965805" cy="4524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perustyyl. napsautt.</a:t>
            </a:r>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811F7FCD-F6B3-43D0-B0EC-1F0A8015EA06}" type="datetime1">
              <a:rPr lang="fi-FI" smtClean="0"/>
              <a:t>9.10.2026</a:t>
            </a:fld>
            <a:endParaRPr lang="fi-FI"/>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52662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yhjä">
    <p:spTree>
      <p:nvGrpSpPr>
        <p:cNvPr id="1" name=""/>
        <p:cNvGrpSpPr/>
        <p:nvPr/>
      </p:nvGrpSpPr>
      <p:grpSpPr>
        <a:xfrm>
          <a:off x="0" y="0"/>
          <a:ext cx="0" cy="0"/>
          <a:chOff x="0" y="0"/>
          <a:chExt cx="0" cy="0"/>
        </a:xfrm>
      </p:grpSpPr>
      <p:sp>
        <p:nvSpPr>
          <p:cNvPr id="2"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sp>
        <p:nvSpPr>
          <p:cNvPr id="3"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B8688532-C97F-46A2-B141-26F59AD547C8}" type="datetime1">
              <a:rPr lang="fi-FI" smtClean="0"/>
              <a:t>9.10.2026</a:t>
            </a:fld>
            <a:endParaRPr lang="fi-FI"/>
          </a:p>
        </p:txBody>
      </p:sp>
      <p:sp>
        <p:nvSpPr>
          <p:cNvPr id="4"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2901495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12801" y="312000"/>
            <a:ext cx="10769599" cy="1299027"/>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812801" y="1881602"/>
            <a:ext cx="10769599" cy="4331709"/>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3878843"/>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81" r:id="rId3"/>
    <p:sldLayoutId id="2147483684" r:id="rId4"/>
  </p:sldLayoutIdLst>
  <p:hf hdr="0" dt="0"/>
  <p:txStyles>
    <p:titleStyle>
      <a:lvl1pPr algn="l" defTabSz="1219170" rtl="0" eaLnBrk="1" latinLnBrk="0" hangingPunct="1">
        <a:spcBef>
          <a:spcPct val="0"/>
        </a:spcBef>
        <a:buNone/>
        <a:defRPr sz="4267" b="1" kern="1200">
          <a:solidFill>
            <a:srgbClr val="24563D"/>
          </a:solidFill>
          <a:latin typeface="+mj-lt"/>
          <a:ea typeface="+mj-ea"/>
          <a:cs typeface="+mj-cs"/>
        </a:defRPr>
      </a:lvl1pPr>
    </p:titleStyle>
    <p:bodyStyle>
      <a:lvl1pPr marL="357708" indent="-357708" algn="l" defTabSz="1219170" rtl="0" eaLnBrk="1" latinLnBrk="0" hangingPunct="1">
        <a:spcBef>
          <a:spcPts val="1867"/>
        </a:spcBef>
        <a:buClr>
          <a:srgbClr val="4D7361"/>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rgbClr val="4D7361"/>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rgbClr val="4D7361"/>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rgbClr val="4D7361"/>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rgbClr val="4D7361"/>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luontopaneeli.fi/" TargetMode="External"/><Relationship Id="rId3" Type="http://schemas.openxmlformats.org/officeDocument/2006/relationships/hyperlink" Target="https://ym.fi/eu-n-biodiversiteettistrategia" TargetMode="External"/><Relationship Id="rId7" Type="http://schemas.openxmlformats.org/officeDocument/2006/relationships/hyperlink" Target="https://www.ymparisto.fi/fi/osallistu-ja-vaikuta/ei-merkittavaa-haittaa-periaate" TargetMode="External"/><Relationship Id="rId2" Type="http://schemas.openxmlformats.org/officeDocument/2006/relationships/hyperlink" Target="https://ym.fi/montrealin-luontokokous-cop15" TargetMode="External"/><Relationship Id="rId1" Type="http://schemas.openxmlformats.org/officeDocument/2006/relationships/slideLayout" Target="../slideLayouts/slideLayout2.xml"/><Relationship Id="rId6" Type="http://schemas.openxmlformats.org/officeDocument/2006/relationships/hyperlink" Target="https://julkaisut.valtioneuvosto.fi/items/32457318-0ee0-4316-827c-2664bd923ef7" TargetMode="External"/><Relationship Id="rId5" Type="http://schemas.openxmlformats.org/officeDocument/2006/relationships/hyperlink" Target="https://ort.cbd.int/national-targets?countries=fi" TargetMode="External"/><Relationship Id="rId4" Type="http://schemas.openxmlformats.org/officeDocument/2006/relationships/hyperlink" Target="https://ym.fi/suomen-biodiversiteettipolitiikk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m.fi/montrealin-luontokokous-cop15" TargetMode="External"/><Relationship Id="rId2" Type="http://schemas.openxmlformats.org/officeDocument/2006/relationships/hyperlink" Target="https://zenodo.org/records/3553579" TargetMode="External"/><Relationship Id="rId1" Type="http://schemas.openxmlformats.org/officeDocument/2006/relationships/slideLayout" Target="../slideLayouts/slideLayout2.xml"/><Relationship Id="rId5" Type="http://schemas.openxmlformats.org/officeDocument/2006/relationships/hyperlink" Target="https://ym.fi/suomen-biodiversiteettipolitiikka" TargetMode="External"/><Relationship Id="rId4" Type="http://schemas.openxmlformats.org/officeDocument/2006/relationships/hyperlink" Target="https://ym.fi/eu-n-biodiversiteettistrategi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mparisto.fi/fi/osallistu-ja-vaikuta/ei-merkittavaa-haittaa-periaat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demoshelsinki.fi/publication/vihrea-siirtyma-ei-tapahdu-vaan-se-tehdaan-suuntia-ja-tyokaluja-vihrean-osaamisen-kehittamiseen-organisaatioiss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urn.fi/URN:ISBN:978-952-287-999-8" TargetMode="External"/><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hyperlink" Target="mailto:auli.ulle@motiva.fi" TargetMode="External"/><Relationship Id="rId2" Type="http://schemas.openxmlformats.org/officeDocument/2006/relationships/hyperlink" Target="https://urn.fi/URN:ISBN:978-952-287-999-8" TargetMode="External"/><Relationship Id="rId1" Type="http://schemas.openxmlformats.org/officeDocument/2006/relationships/slideLayout" Target="../slideLayouts/slideLayout4.xml"/><Relationship Id="rId4" Type="http://schemas.openxmlformats.org/officeDocument/2006/relationships/hyperlink" Target="mailto:kristiina.niikkonen@gov.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563D"/>
        </a:solidFill>
        <a:effectLst/>
      </p:bgPr>
    </p:bg>
    <p:spTree>
      <p:nvGrpSpPr>
        <p:cNvPr id="1" name="">
          <a:extLst>
            <a:ext uri="{FF2B5EF4-FFF2-40B4-BE49-F238E27FC236}">
              <a16:creationId xmlns:a16="http://schemas.microsoft.com/office/drawing/2014/main" id="{B6768AED-80BE-9EFA-3C76-EDE7B1628B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D0DA0E-7B51-2F38-CBE6-C8339BD11CF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
        <p:nvSpPr>
          <p:cNvPr id="4" name="Otsikko 3">
            <a:extLst>
              <a:ext uri="{FF2B5EF4-FFF2-40B4-BE49-F238E27FC236}">
                <a16:creationId xmlns:a16="http://schemas.microsoft.com/office/drawing/2014/main" id="{B2DD2EA3-4C9E-B2B1-AFBE-E2EBEDADDBB5}"/>
              </a:ext>
            </a:extLst>
          </p:cNvPr>
          <p:cNvSpPr>
            <a:spLocks noGrp="1"/>
          </p:cNvSpPr>
          <p:nvPr>
            <p:ph type="ctrTitle"/>
          </p:nvPr>
        </p:nvSpPr>
        <p:spPr>
          <a:xfrm>
            <a:off x="968784" y="806415"/>
            <a:ext cx="6527496" cy="2794037"/>
          </a:xfrm>
        </p:spPr>
        <p:txBody>
          <a:bodyPr>
            <a:normAutofit/>
          </a:bodyPr>
          <a:lstStyle/>
          <a:p>
            <a:r>
              <a:rPr lang="fi-FI" sz="4800" noProof="0">
                <a:solidFill>
                  <a:schemeClr val="bg1"/>
                </a:solidFill>
              </a:rPr>
              <a:t>Luontopositiivinen hallinto </a:t>
            </a:r>
          </a:p>
        </p:txBody>
      </p:sp>
      <p:sp>
        <p:nvSpPr>
          <p:cNvPr id="5" name="Alaotsikko 4">
            <a:extLst>
              <a:ext uri="{FF2B5EF4-FFF2-40B4-BE49-F238E27FC236}">
                <a16:creationId xmlns:a16="http://schemas.microsoft.com/office/drawing/2014/main" id="{BCBF0A0D-CB1B-186C-A2AE-BD943CAD9F2C}"/>
              </a:ext>
            </a:extLst>
          </p:cNvPr>
          <p:cNvSpPr>
            <a:spLocks noGrp="1"/>
          </p:cNvSpPr>
          <p:nvPr>
            <p:ph type="subTitle" idx="1"/>
          </p:nvPr>
        </p:nvSpPr>
        <p:spPr>
          <a:xfrm>
            <a:off x="968784" y="3690672"/>
            <a:ext cx="4623281" cy="889884"/>
          </a:xfrm>
        </p:spPr>
        <p:txBody>
          <a:bodyPr>
            <a:normAutofit/>
          </a:bodyPr>
          <a:lstStyle/>
          <a:p>
            <a:r>
              <a:rPr lang="fi-FI">
                <a:solidFill>
                  <a:schemeClr val="bg1"/>
                </a:solidFill>
              </a:rPr>
              <a:t>Työkaluja valtiohallinnon luontotyön kehittämiseen</a:t>
            </a:r>
          </a:p>
        </p:txBody>
      </p:sp>
      <p:pic>
        <p:nvPicPr>
          <p:cNvPr id="9" name="Picture 8">
            <a:extLst>
              <a:ext uri="{FF2B5EF4-FFF2-40B4-BE49-F238E27FC236}">
                <a16:creationId xmlns:a16="http://schemas.microsoft.com/office/drawing/2014/main" id="{A4C020C0-276C-1AAC-D3E7-C149A4A84B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994" y="4969565"/>
            <a:ext cx="3861373" cy="1200310"/>
          </a:xfrm>
          <a:prstGeom prst="rect">
            <a:avLst/>
          </a:prstGeom>
        </p:spPr>
      </p:pic>
    </p:spTree>
    <p:extLst>
      <p:ext uri="{BB962C8B-B14F-4D97-AF65-F5344CB8AC3E}">
        <p14:creationId xmlns:p14="http://schemas.microsoft.com/office/powerpoint/2010/main" val="3619941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D04375C-207F-8BA1-1C71-0E33688CA8A4}"/>
              </a:ext>
            </a:extLst>
          </p:cNvPr>
          <p:cNvSpPr>
            <a:spLocks noGrp="1"/>
          </p:cNvSpPr>
          <p:nvPr>
            <p:ph idx="1"/>
          </p:nvPr>
        </p:nvSpPr>
        <p:spPr>
          <a:xfrm>
            <a:off x="2400300" y="1881330"/>
            <a:ext cx="7056967" cy="4524001"/>
          </a:xfrm>
        </p:spPr>
        <p:txBody>
          <a:bodyPr vert="horz" lIns="91440" tIns="45720" rIns="91440" bIns="45720" rtlCol="0" anchor="t">
            <a:noAutofit/>
          </a:bodyPr>
          <a:lstStyle/>
          <a:p>
            <a:pPr marL="0" indent="0">
              <a:buNone/>
            </a:pPr>
            <a:r>
              <a:rPr lang="fi-FI" sz="1800"/>
              <a:t>Tämä työkalupaketti on osa valtionhallinnon luontotyön johtamisen mallia. Työkalut on tarkoitettu mallin rinnalle tukemaan valtion- hallinnon luontotyön yhteiskehittämisessä organisaation sisällä. Työkalut soveltuvat erityisesti yhteiseen työskentelyyn johdon, asiantuntijoiden, ohjauksen, hankintojen, rahoituksen, henkilöstön kehittämisen ja muiden keskeisten toimintojen edustajien kanssa. Työkalujen avulla voidaan muodostaa tilannekuvaa, tunnistaa vahvuuksia ja kehittämiskohteita, priorisoida toimenpiteitä sekä koota havainnot luontotyön kehittämissuunnitelmaksi. Työkalut on laadittu osana Luontopositiivinen hallinto -kehittämisohjelmaa tukemaan valtionhallinnon organisaatioiden työtä luontokadon pysäyttämiseksi ja luonnon monimuotoisuuden vahvistamiseksi.</a:t>
            </a:r>
          </a:p>
        </p:txBody>
      </p:sp>
      <p:sp>
        <p:nvSpPr>
          <p:cNvPr id="3" name="Otsikko 2">
            <a:extLst>
              <a:ext uri="{FF2B5EF4-FFF2-40B4-BE49-F238E27FC236}">
                <a16:creationId xmlns:a16="http://schemas.microsoft.com/office/drawing/2014/main" id="{679DB4BD-B262-A60F-6C32-A21F0E3B73B9}"/>
              </a:ext>
            </a:extLst>
          </p:cNvPr>
          <p:cNvSpPr>
            <a:spLocks noGrp="1"/>
          </p:cNvSpPr>
          <p:nvPr>
            <p:ph type="title"/>
          </p:nvPr>
        </p:nvSpPr>
        <p:spPr/>
        <p:txBody>
          <a:bodyPr/>
          <a:lstStyle/>
          <a:p>
            <a:pPr algn="ctr"/>
            <a:r>
              <a:rPr lang="fi-FI" sz="4800"/>
              <a:t>Työkalut ja käyttötarkoitus</a:t>
            </a:r>
          </a:p>
        </p:txBody>
      </p:sp>
      <p:sp>
        <p:nvSpPr>
          <p:cNvPr id="5" name="Dian numeron paikkamerkki 4">
            <a:extLst>
              <a:ext uri="{FF2B5EF4-FFF2-40B4-BE49-F238E27FC236}">
                <a16:creationId xmlns:a16="http://schemas.microsoft.com/office/drawing/2014/main" id="{1405FD64-6DAF-1772-A9A1-B888FBA0AD56}"/>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a:t>
            </a:fld>
            <a:r>
              <a:rPr lang="fi-FI"/>
              <a:t>  |</a:t>
            </a:r>
          </a:p>
        </p:txBody>
      </p:sp>
    </p:spTree>
    <p:extLst>
      <p:ext uri="{BB962C8B-B14F-4D97-AF65-F5344CB8AC3E}">
        <p14:creationId xmlns:p14="http://schemas.microsoft.com/office/powerpoint/2010/main" val="237051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5A50-FA5B-0726-F85C-C45C926F1E07}"/>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0070FD-41A0-401A-5599-33FFD649851D}"/>
              </a:ext>
            </a:extLst>
          </p:cNvPr>
          <p:cNvSpPr>
            <a:spLocks noGrp="1"/>
          </p:cNvSpPr>
          <p:nvPr>
            <p:ph idx="1"/>
          </p:nvPr>
        </p:nvSpPr>
        <p:spPr>
          <a:xfrm>
            <a:off x="0" y="709229"/>
            <a:ext cx="12192000" cy="1225887"/>
          </a:xfrm>
        </p:spPr>
        <p:txBody>
          <a:bodyPr vert="horz" lIns="91440" tIns="45720" rIns="91440" bIns="45720" rtlCol="0" anchor="t">
            <a:noAutofit/>
          </a:bodyPr>
          <a:lstStyle/>
          <a:p>
            <a:pPr marL="0" indent="0" algn="ctr">
              <a:buNone/>
            </a:pPr>
            <a:r>
              <a:rPr lang="fi-FI" sz="4800" b="1">
                <a:solidFill>
                  <a:srgbClr val="29543D"/>
                </a:solidFill>
                <a:latin typeface="Aptos Narrow" panose="020B0004020202020204" pitchFamily="34" charset="0"/>
                <a:cs typeface="Arial"/>
              </a:rPr>
              <a:t>Työkalut luontotyön kehittämiseen</a:t>
            </a:r>
            <a:endParaRPr lang="fi-FI" sz="4800">
              <a:solidFill>
                <a:srgbClr val="29543D"/>
              </a:solidFill>
              <a:latin typeface="Aptos Narrow" panose="020B0004020202020204" pitchFamily="34" charset="0"/>
              <a:cs typeface="Arial"/>
            </a:endParaRPr>
          </a:p>
        </p:txBody>
      </p:sp>
      <p:sp>
        <p:nvSpPr>
          <p:cNvPr id="5" name="Dian numeron paikkamerkki 4">
            <a:extLst>
              <a:ext uri="{FF2B5EF4-FFF2-40B4-BE49-F238E27FC236}">
                <a16:creationId xmlns:a16="http://schemas.microsoft.com/office/drawing/2014/main" id="{E81DC8C7-E55B-A52D-0BEC-09756B9CFCE4}"/>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3</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7" name="Oval 6">
            <a:extLst>
              <a:ext uri="{FF2B5EF4-FFF2-40B4-BE49-F238E27FC236}">
                <a16:creationId xmlns:a16="http://schemas.microsoft.com/office/drawing/2014/main" id="{C4BA6B2C-2B30-000E-DBFB-5C070116954E}"/>
              </a:ext>
            </a:extLst>
          </p:cNvPr>
          <p:cNvSpPr/>
          <p:nvPr/>
        </p:nvSpPr>
        <p:spPr>
          <a:xfrm>
            <a:off x="1865243" y="1852923"/>
            <a:ext cx="2095383" cy="2072229"/>
          </a:xfrm>
          <a:prstGeom prst="ellipse">
            <a:avLst/>
          </a:prstGeom>
          <a:solidFill>
            <a:srgbClr val="2456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1. </a:t>
            </a:r>
            <a:r>
              <a:rPr lang="fi-FI" sz="1400">
                <a:latin typeface="Aptos Narrow" panose="020B0004020202020204" pitchFamily="34" charset="0"/>
                <a:cs typeface="Arial"/>
              </a:rPr>
              <a:t>Organisaation luontotyön nykytilan arviointi ja kehityskohtien tunnistaminen</a:t>
            </a:r>
            <a:endParaRPr lang="fi-FI" sz="1400">
              <a:latin typeface="Aptos Narrow" panose="020B0004020202020204" pitchFamily="34" charset="0"/>
            </a:endParaRPr>
          </a:p>
        </p:txBody>
      </p:sp>
      <p:sp>
        <p:nvSpPr>
          <p:cNvPr id="8" name="Oval 7">
            <a:extLst>
              <a:ext uri="{FF2B5EF4-FFF2-40B4-BE49-F238E27FC236}">
                <a16:creationId xmlns:a16="http://schemas.microsoft.com/office/drawing/2014/main" id="{B9D379EC-C852-2D7E-95ED-8F0C1D03849A}"/>
              </a:ext>
            </a:extLst>
          </p:cNvPr>
          <p:cNvSpPr/>
          <p:nvPr/>
        </p:nvSpPr>
        <p:spPr>
          <a:xfrm>
            <a:off x="3942920" y="1852923"/>
            <a:ext cx="2095383" cy="2072229"/>
          </a:xfrm>
          <a:prstGeom prst="ellipse">
            <a:avLst/>
          </a:prstGeom>
          <a:solidFill>
            <a:srgbClr val="D275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2. </a:t>
            </a:r>
            <a:r>
              <a:rPr lang="fi-FI" sz="1400">
                <a:latin typeface="Aptos Narrow" panose="020B0004020202020204" pitchFamily="34" charset="0"/>
                <a:cs typeface="Arial"/>
              </a:rPr>
              <a:t>Luontotyön olennaisuuksien tunnistaminen</a:t>
            </a:r>
            <a:endParaRPr lang="fi-FI" sz="1400">
              <a:latin typeface="Aptos Narrow" panose="020B0004020202020204" pitchFamily="34" charset="0"/>
            </a:endParaRPr>
          </a:p>
        </p:txBody>
      </p:sp>
      <p:sp>
        <p:nvSpPr>
          <p:cNvPr id="9" name="Oval 8">
            <a:extLst>
              <a:ext uri="{FF2B5EF4-FFF2-40B4-BE49-F238E27FC236}">
                <a16:creationId xmlns:a16="http://schemas.microsoft.com/office/drawing/2014/main" id="{96AE7909-5BBF-3EB3-D353-4F860BC46CBD}"/>
              </a:ext>
            </a:extLst>
          </p:cNvPr>
          <p:cNvSpPr/>
          <p:nvPr/>
        </p:nvSpPr>
        <p:spPr>
          <a:xfrm>
            <a:off x="6020597" y="1852923"/>
            <a:ext cx="2095383" cy="2072229"/>
          </a:xfrm>
          <a:prstGeom prst="ellipse">
            <a:avLst/>
          </a:prstGeom>
          <a:solidFill>
            <a:srgbClr val="446F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3. </a:t>
            </a:r>
            <a:r>
              <a:rPr lang="fi-FI" sz="1400">
                <a:latin typeface="Aptos Narrow" panose="020B0004020202020204" pitchFamily="34" charset="0"/>
                <a:cs typeface="Arial"/>
              </a:rPr>
              <a:t>Luontotyön johtamisen kehittäminen</a:t>
            </a:r>
            <a:endParaRPr lang="fi-FI" sz="1400">
              <a:latin typeface="Aptos Narrow" panose="020B0004020202020204" pitchFamily="34" charset="0"/>
            </a:endParaRPr>
          </a:p>
        </p:txBody>
      </p:sp>
      <p:sp>
        <p:nvSpPr>
          <p:cNvPr id="10" name="Oval 9">
            <a:extLst>
              <a:ext uri="{FF2B5EF4-FFF2-40B4-BE49-F238E27FC236}">
                <a16:creationId xmlns:a16="http://schemas.microsoft.com/office/drawing/2014/main" id="{E45A9E79-E8F2-EA38-EAE6-A09CABEE4296}"/>
              </a:ext>
            </a:extLst>
          </p:cNvPr>
          <p:cNvSpPr/>
          <p:nvPr/>
        </p:nvSpPr>
        <p:spPr>
          <a:xfrm>
            <a:off x="8098274" y="1852923"/>
            <a:ext cx="2095383" cy="2072229"/>
          </a:xfrm>
          <a:prstGeom prst="ellipse">
            <a:avLst/>
          </a:prstGeom>
          <a:solidFill>
            <a:srgbClr val="142D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4. </a:t>
            </a:r>
            <a:r>
              <a:rPr lang="fi-FI" sz="1350">
                <a:latin typeface="Aptos Narrow" panose="020B0004020202020204" pitchFamily="34" charset="0"/>
                <a:cs typeface="Arial"/>
              </a:rPr>
              <a:t>Luontorahoituksen kohdentaminen ja seuranta</a:t>
            </a:r>
            <a:endParaRPr lang="fi-FI" sz="1350">
              <a:latin typeface="Aptos Narrow" panose="020B0004020202020204" pitchFamily="34" charset="0"/>
            </a:endParaRPr>
          </a:p>
        </p:txBody>
      </p:sp>
      <p:sp>
        <p:nvSpPr>
          <p:cNvPr id="11" name="Oval 10">
            <a:extLst>
              <a:ext uri="{FF2B5EF4-FFF2-40B4-BE49-F238E27FC236}">
                <a16:creationId xmlns:a16="http://schemas.microsoft.com/office/drawing/2014/main" id="{072CFD41-869A-D292-B0A2-794B9EE043BD}"/>
              </a:ext>
            </a:extLst>
          </p:cNvPr>
          <p:cNvSpPr/>
          <p:nvPr/>
        </p:nvSpPr>
        <p:spPr>
          <a:xfrm>
            <a:off x="1827143" y="3920062"/>
            <a:ext cx="2095383" cy="2072229"/>
          </a:xfrm>
          <a:prstGeom prst="ellipse">
            <a:avLst/>
          </a:prstGeom>
          <a:solidFill>
            <a:srgbClr val="142D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5. </a:t>
            </a:r>
            <a:r>
              <a:rPr lang="fi-FI" sz="1200">
                <a:latin typeface="Aptos" panose="020B0004020202020204" pitchFamily="34" charset="0"/>
                <a:cs typeface="Arial"/>
              </a:rPr>
              <a:t>Luontoystävällisten hankintojen johtamisen vahvuudet ja kehittämiskohteet</a:t>
            </a:r>
            <a:endParaRPr lang="fi-FI" sz="1350">
              <a:latin typeface="Aptos Narrow" panose="020B0004020202020204" pitchFamily="34" charset="0"/>
            </a:endParaRPr>
          </a:p>
        </p:txBody>
      </p:sp>
      <p:sp>
        <p:nvSpPr>
          <p:cNvPr id="15" name="Oval 14">
            <a:extLst>
              <a:ext uri="{FF2B5EF4-FFF2-40B4-BE49-F238E27FC236}">
                <a16:creationId xmlns:a16="http://schemas.microsoft.com/office/drawing/2014/main" id="{44B0C0D7-231A-D2BB-21B1-7B5316AD979F}"/>
              </a:ext>
            </a:extLst>
          </p:cNvPr>
          <p:cNvSpPr/>
          <p:nvPr/>
        </p:nvSpPr>
        <p:spPr>
          <a:xfrm>
            <a:off x="3917520" y="3920062"/>
            <a:ext cx="2095383" cy="2072229"/>
          </a:xfrm>
          <a:prstGeom prst="ellipse">
            <a:avLst/>
          </a:prstGeom>
          <a:solidFill>
            <a:srgbClr val="446F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6. </a:t>
            </a:r>
            <a:r>
              <a:rPr lang="fi-FI" sz="1200">
                <a:latin typeface="Aptos" panose="020B0004020202020204" pitchFamily="34" charset="0"/>
                <a:cs typeface="Arial"/>
              </a:rPr>
              <a:t>Luontotyön osaamistarpeen hahmottaminen</a:t>
            </a:r>
            <a:endParaRPr lang="fi-FI" sz="1350">
              <a:latin typeface="Aptos Narrow" panose="020B0004020202020204" pitchFamily="34" charset="0"/>
            </a:endParaRPr>
          </a:p>
        </p:txBody>
      </p:sp>
      <p:sp>
        <p:nvSpPr>
          <p:cNvPr id="16" name="Oval 15">
            <a:extLst>
              <a:ext uri="{FF2B5EF4-FFF2-40B4-BE49-F238E27FC236}">
                <a16:creationId xmlns:a16="http://schemas.microsoft.com/office/drawing/2014/main" id="{0527B30F-DA2A-0DB2-022A-A80AF1D63AE4}"/>
              </a:ext>
            </a:extLst>
          </p:cNvPr>
          <p:cNvSpPr/>
          <p:nvPr/>
        </p:nvSpPr>
        <p:spPr>
          <a:xfrm>
            <a:off x="6007897" y="3920062"/>
            <a:ext cx="2095383" cy="2072229"/>
          </a:xfrm>
          <a:prstGeom prst="ellipse">
            <a:avLst/>
          </a:prstGeom>
          <a:solidFill>
            <a:srgbClr val="D275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7.</a:t>
            </a:r>
            <a:r>
              <a:rPr lang="fi-FI" sz="1200">
                <a:latin typeface="Aptos" panose="020B0004020202020204" pitchFamily="34" charset="0"/>
                <a:cs typeface="Arial"/>
              </a:rPr>
              <a:t> Luontovaikutusten ja toimintatapojen kartoitus</a:t>
            </a:r>
            <a:endParaRPr lang="fi-FI" sz="1350">
              <a:latin typeface="Aptos Narrow" panose="020B0004020202020204" pitchFamily="34" charset="0"/>
            </a:endParaRPr>
          </a:p>
        </p:txBody>
      </p:sp>
      <p:sp>
        <p:nvSpPr>
          <p:cNvPr id="17" name="Oval 16">
            <a:extLst>
              <a:ext uri="{FF2B5EF4-FFF2-40B4-BE49-F238E27FC236}">
                <a16:creationId xmlns:a16="http://schemas.microsoft.com/office/drawing/2014/main" id="{772F9250-479F-1819-707A-314481A8D327}"/>
              </a:ext>
            </a:extLst>
          </p:cNvPr>
          <p:cNvSpPr/>
          <p:nvPr/>
        </p:nvSpPr>
        <p:spPr>
          <a:xfrm>
            <a:off x="8098274" y="3920062"/>
            <a:ext cx="2095383" cy="2072229"/>
          </a:xfrm>
          <a:prstGeom prst="ellipse">
            <a:avLst/>
          </a:prstGeom>
          <a:solidFill>
            <a:srgbClr val="2456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a:latin typeface="Aptos" panose="020B0004020202020204" pitchFamily="34" charset="0"/>
                <a:cs typeface="Arial"/>
              </a:rPr>
              <a:t>Työkalu 8.</a:t>
            </a:r>
            <a:r>
              <a:rPr lang="fi-FI" sz="1200">
                <a:latin typeface="Aptos" panose="020B0004020202020204" pitchFamily="34" charset="0"/>
                <a:cs typeface="Arial"/>
              </a:rPr>
              <a:t> Luontotyön kehittämis- suunnitelma</a:t>
            </a:r>
            <a:endParaRPr lang="fi-FI" sz="1350">
              <a:latin typeface="Aptos Narrow" panose="020B0004020202020204" pitchFamily="34" charset="0"/>
            </a:endParaRPr>
          </a:p>
        </p:txBody>
      </p:sp>
    </p:spTree>
    <p:extLst>
      <p:ext uri="{BB962C8B-B14F-4D97-AF65-F5344CB8AC3E}">
        <p14:creationId xmlns:p14="http://schemas.microsoft.com/office/powerpoint/2010/main" val="2250655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2DF69-6482-64D7-7978-A011387F3084}"/>
              </a:ext>
            </a:extLst>
          </p:cNvPr>
          <p:cNvSpPr>
            <a:spLocks noGrp="1"/>
          </p:cNvSpPr>
          <p:nvPr>
            <p:ph type="ctrTitle"/>
          </p:nvPr>
        </p:nvSpPr>
        <p:spPr>
          <a:xfrm>
            <a:off x="995094" y="1739765"/>
            <a:ext cx="4925415" cy="2794037"/>
          </a:xfrm>
        </p:spPr>
        <p:txBody>
          <a:bodyPr/>
          <a:lstStyle/>
          <a:p>
            <a:r>
              <a:rPr lang="fi-FI" sz="4000"/>
              <a:t>Organisaation luontotyön nykytilan arviointi ja kehityskohtien tunnistaminen</a:t>
            </a:r>
          </a:p>
        </p:txBody>
      </p:sp>
      <p:sp>
        <p:nvSpPr>
          <p:cNvPr id="5" name="Alaotsikko 4">
            <a:extLst>
              <a:ext uri="{FF2B5EF4-FFF2-40B4-BE49-F238E27FC236}">
                <a16:creationId xmlns:a16="http://schemas.microsoft.com/office/drawing/2014/main" id="{95EACC71-B4D6-C2B0-55B8-790986B57CB0}"/>
              </a:ext>
            </a:extLst>
          </p:cNvPr>
          <p:cNvSpPr>
            <a:spLocks noGrp="1"/>
          </p:cNvSpPr>
          <p:nvPr>
            <p:ph type="subTitle" idx="1"/>
          </p:nvPr>
        </p:nvSpPr>
        <p:spPr/>
        <p:txBody>
          <a:bodyPr>
            <a:normAutofit/>
          </a:bodyPr>
          <a:lstStyle/>
          <a:p>
            <a:r>
              <a:rPr lang="fi-FI"/>
              <a:t>Työkalu 1.</a:t>
            </a:r>
          </a:p>
        </p:txBody>
      </p:sp>
      <p:pic>
        <p:nvPicPr>
          <p:cNvPr id="6" name="Picture 5">
            <a:extLst>
              <a:ext uri="{FF2B5EF4-FFF2-40B4-BE49-F238E27FC236}">
                <a16:creationId xmlns:a16="http://schemas.microsoft.com/office/drawing/2014/main" id="{2EAF42BF-F8B0-43BD-293B-4AE5CE4D5CA2}"/>
              </a:ext>
            </a:extLst>
          </p:cNvPr>
          <p:cNvPicPr>
            <a:picLocks noChangeAspect="1"/>
          </p:cNvPicPr>
          <p:nvPr/>
        </p:nvPicPr>
        <p:blipFill>
          <a:blip r:embed="rId3"/>
          <a:stretch>
            <a:fillRect/>
          </a:stretch>
        </p:blipFill>
        <p:spPr>
          <a:xfrm>
            <a:off x="7607300" y="-5120"/>
            <a:ext cx="7046840" cy="6888210"/>
          </a:xfrm>
          <a:prstGeom prst="rect">
            <a:avLst/>
          </a:prstGeom>
        </p:spPr>
      </p:pic>
    </p:spTree>
    <p:extLst>
      <p:ext uri="{BB962C8B-B14F-4D97-AF65-F5344CB8AC3E}">
        <p14:creationId xmlns:p14="http://schemas.microsoft.com/office/powerpoint/2010/main" val="2003087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467D2F4-967A-7A8B-FFD1-401ACECBD119}"/>
              </a:ext>
            </a:extLst>
          </p:cNvPr>
          <p:cNvSpPr>
            <a:spLocks noGrp="1"/>
          </p:cNvSpPr>
          <p:nvPr>
            <p:ph idx="1"/>
          </p:nvPr>
        </p:nvSpPr>
        <p:spPr/>
        <p:txBody>
          <a:bodyPr vert="horz" lIns="91440" tIns="45720" rIns="91440" bIns="45720" rtlCol="0" anchor="t">
            <a:normAutofit fontScale="62500" lnSpcReduction="20000"/>
          </a:bodyPr>
          <a:lstStyle/>
          <a:p>
            <a:r>
              <a:rPr lang="fi-FI" noProof="0"/>
              <a:t>Itsearviointityökalu on tarkoitettu välineeksi valtionhallinnon organisaatioiden luontotyön kehittämiseen. Sen tavoitteena on tukea organisaation kehityskohteiden tunnistamista ja seurata ohjelman vaikuttavuutta</a:t>
            </a:r>
            <a:r>
              <a:rPr lang="fi-FI"/>
              <a:t>. Arviointi kattaa muun muassa luontotavoitteiden tuntemuksen, johtajuuden ja roolit, vaikuttavuuden arvioinnin, rahoituksen ja hankinnat, poikkihallinnollisen yhteistyön sekä luonto-osaamisen. Arvioinnin tuloksia voidaan hyödyntää lähtötason määrittelyssä, kehittämiskohteiden priorisoinnissa ja luontotyön kehittymisen seurannassa.</a:t>
            </a:r>
          </a:p>
          <a:p>
            <a:r>
              <a:rPr lang="fi-FI"/>
              <a:t>Työkalu soveltuu parhaiten yhteiseen keskusteluun, johon osallistuu eri puolilta organisaatiota tulevia edustajia. </a:t>
            </a:r>
            <a:r>
              <a:rPr lang="fi-FI" noProof="0"/>
              <a:t>Itsearviointi tehdään mieluiten 3-8 organisaation edustajan kesken yhteisessä keskustelussa. On eduksi jos a</a:t>
            </a:r>
            <a:r>
              <a:rPr lang="fi-FI" err="1"/>
              <a:t>rviointiin</a:t>
            </a:r>
            <a:r>
              <a:rPr lang="fi-FI"/>
              <a:t> osallistuvat edustavat eri osia organisaatiosta. </a:t>
            </a:r>
          </a:p>
          <a:p>
            <a:r>
              <a:rPr lang="fi-FI"/>
              <a:t>Lähtötietona osallistujille tutustuttavaksi: </a:t>
            </a:r>
          </a:p>
          <a:p>
            <a:pPr lvl="1"/>
            <a:r>
              <a:rPr lang="fi-FI">
                <a:hlinkClick r:id="rId2"/>
              </a:rPr>
              <a:t>Montrealin luontokokous COP15 - Ympäristöministeriö</a:t>
            </a:r>
            <a:r>
              <a:rPr lang="fi-FI"/>
              <a:t>, </a:t>
            </a:r>
            <a:r>
              <a:rPr lang="fi-FI">
                <a:hlinkClick r:id="rId3"/>
              </a:rPr>
              <a:t>EU:n biodiversiteettistrategia - Ympäristöministeriö</a:t>
            </a:r>
            <a:r>
              <a:rPr lang="fi-FI"/>
              <a:t>, </a:t>
            </a:r>
            <a:r>
              <a:rPr lang="fi-FI">
                <a:hlinkClick r:id="rId4"/>
              </a:rPr>
              <a:t>Suomen biodiversiteettipolitiikka - Ympäristöministeriö</a:t>
            </a:r>
            <a:endParaRPr lang="fi-FI"/>
          </a:p>
          <a:p>
            <a:pPr lvl="1"/>
            <a:r>
              <a:rPr lang="fi-FI"/>
              <a:t>YK:n biodiversiteettisopimukselle ilmoitetut Suomen 2030 tavoitteet: </a:t>
            </a:r>
            <a:r>
              <a:rPr lang="fi-FI">
                <a:hlinkClick r:id="rId5"/>
              </a:rPr>
              <a:t>Online Reporting </a:t>
            </a:r>
            <a:r>
              <a:rPr lang="fi-FI" err="1">
                <a:hlinkClick r:id="rId5"/>
              </a:rPr>
              <a:t>Tool</a:t>
            </a:r>
            <a:endParaRPr lang="fi-FI"/>
          </a:p>
          <a:p>
            <a:pPr lvl="1"/>
            <a:r>
              <a:rPr lang="fi-FI"/>
              <a:t>Ekologinen kestävyys ja luontokadon riskit talous- ja rahoitusjärjestelmään: </a:t>
            </a:r>
            <a:r>
              <a:rPr lang="fi-FI">
                <a:hlinkClick r:id="rId6"/>
              </a:rPr>
              <a:t>Näkymiä Suomen tilaan : Kestävyysarviointi 2025</a:t>
            </a:r>
            <a:endParaRPr lang="fi-FI"/>
          </a:p>
          <a:p>
            <a:pPr lvl="1"/>
            <a:r>
              <a:rPr lang="fi-FI">
                <a:hlinkClick r:id="rId7"/>
              </a:rPr>
              <a:t>Ei merkittävää haittaa –periaate</a:t>
            </a:r>
            <a:r>
              <a:rPr lang="fi-FI"/>
              <a:t> (</a:t>
            </a:r>
            <a:r>
              <a:rPr lang="fi-FI" err="1"/>
              <a:t>Do</a:t>
            </a:r>
            <a:r>
              <a:rPr lang="fi-FI"/>
              <a:t> </a:t>
            </a:r>
            <a:r>
              <a:rPr lang="fi-FI" err="1"/>
              <a:t>not</a:t>
            </a:r>
            <a:r>
              <a:rPr lang="fi-FI"/>
              <a:t> </a:t>
            </a:r>
            <a:r>
              <a:rPr lang="fi-FI" err="1"/>
              <a:t>significant</a:t>
            </a:r>
            <a:r>
              <a:rPr lang="fi-FI"/>
              <a:t> </a:t>
            </a:r>
            <a:r>
              <a:rPr lang="fi-FI" err="1"/>
              <a:t>harm</a:t>
            </a:r>
            <a:r>
              <a:rPr lang="fi-FI"/>
              <a:t>) </a:t>
            </a:r>
          </a:p>
          <a:p>
            <a:pPr lvl="1"/>
            <a:r>
              <a:rPr lang="fi-FI"/>
              <a:t>Lisää tietoa myös </a:t>
            </a:r>
            <a:r>
              <a:rPr lang="fi-FI">
                <a:hlinkClick r:id="rId8"/>
              </a:rPr>
              <a:t>Suomen luontopaneelin verkkopalvelussa</a:t>
            </a:r>
            <a:r>
              <a:rPr lang="fi-FI"/>
              <a:t>.</a:t>
            </a:r>
          </a:p>
          <a:p>
            <a:endParaRPr lang="fi-FI"/>
          </a:p>
          <a:p>
            <a:endParaRPr lang="fi-FI"/>
          </a:p>
          <a:p>
            <a:endParaRPr lang="fi-FI"/>
          </a:p>
          <a:p>
            <a:endParaRPr lang="fi-FI"/>
          </a:p>
        </p:txBody>
      </p:sp>
      <p:sp>
        <p:nvSpPr>
          <p:cNvPr id="3" name="Otsikko 2">
            <a:extLst>
              <a:ext uri="{FF2B5EF4-FFF2-40B4-BE49-F238E27FC236}">
                <a16:creationId xmlns:a16="http://schemas.microsoft.com/office/drawing/2014/main" id="{B06D2800-E249-BFB3-8A9B-4CEBDFDDD4ED}"/>
              </a:ext>
            </a:extLst>
          </p:cNvPr>
          <p:cNvSpPr>
            <a:spLocks noGrp="1"/>
          </p:cNvSpPr>
          <p:nvPr>
            <p:ph type="title"/>
          </p:nvPr>
        </p:nvSpPr>
        <p:spPr/>
        <p:txBody>
          <a:bodyPr/>
          <a:lstStyle/>
          <a:p>
            <a:r>
              <a:rPr lang="en-GB" err="1"/>
              <a:t>Itsearvioinnin</a:t>
            </a:r>
            <a:r>
              <a:rPr lang="en-GB"/>
              <a:t> </a:t>
            </a:r>
            <a:r>
              <a:rPr lang="en-GB" err="1"/>
              <a:t>tarkoitus</a:t>
            </a:r>
            <a:r>
              <a:rPr lang="en-GB"/>
              <a:t> ja </a:t>
            </a:r>
            <a:r>
              <a:rPr lang="en-GB" err="1"/>
              <a:t>toteutus</a:t>
            </a:r>
            <a:endParaRPr lang="en-GB"/>
          </a:p>
        </p:txBody>
      </p:sp>
      <p:sp>
        <p:nvSpPr>
          <p:cNvPr id="5" name="Dian numeron paikkamerkki 4">
            <a:extLst>
              <a:ext uri="{FF2B5EF4-FFF2-40B4-BE49-F238E27FC236}">
                <a16:creationId xmlns:a16="http://schemas.microsoft.com/office/drawing/2014/main" id="{F0326E4F-5F74-09E5-7EA7-897569D682FE}"/>
              </a:ext>
            </a:extLst>
          </p:cNvPr>
          <p:cNvSpPr>
            <a:spLocks noGrp="1"/>
          </p:cNvSpPr>
          <p:nvPr>
            <p:ph type="sldNum" sz="quarter" idx="12"/>
          </p:nvPr>
        </p:nvSpPr>
        <p:spPr>
          <a:prstGeom prst="rect">
            <a:avLst/>
          </a:prstGeom>
        </p:spPr>
        <p:txBody>
          <a:bodyPr/>
          <a:lstStyle/>
          <a:p>
            <a:fld id="{1EA1DD0D-7089-48C5-B116-A19F892CF1D9}" type="slidenum">
              <a:rPr lang="fi-FI" smtClean="0"/>
              <a:pPr/>
              <a:t>5</a:t>
            </a:fld>
            <a:r>
              <a:rPr lang="fi-FI"/>
              <a:t>  |</a:t>
            </a:r>
          </a:p>
        </p:txBody>
      </p:sp>
    </p:spTree>
    <p:extLst>
      <p:ext uri="{BB962C8B-B14F-4D97-AF65-F5344CB8AC3E}">
        <p14:creationId xmlns:p14="http://schemas.microsoft.com/office/powerpoint/2010/main" val="69000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66C60-B70E-5C75-A768-F6A5FBE3342E}"/>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252A668-828B-F0E0-974C-A05F1E586965}"/>
              </a:ext>
            </a:extLst>
          </p:cNvPr>
          <p:cNvSpPr>
            <a:spLocks noGrp="1"/>
          </p:cNvSpPr>
          <p:nvPr>
            <p:ph idx="1"/>
          </p:nvPr>
        </p:nvSpPr>
        <p:spPr>
          <a:xfrm>
            <a:off x="577048" y="1881330"/>
            <a:ext cx="7601182" cy="4524001"/>
          </a:xfrm>
        </p:spPr>
        <p:txBody>
          <a:bodyPr vert="horz" lIns="91440" tIns="45720" rIns="91440" bIns="45720" rtlCol="0" anchor="t">
            <a:normAutofit/>
          </a:bodyPr>
          <a:lstStyle/>
          <a:p>
            <a:r>
              <a:rPr lang="fi-FI"/>
              <a:t>Voit kartoittaa näkemyksiä kysymyksiin etukäteen laajemmalta joukolta.</a:t>
            </a:r>
          </a:p>
          <a:p>
            <a:r>
              <a:rPr lang="fi-FI" noProof="0"/>
              <a:t>Vastausasteikko on </a:t>
            </a:r>
            <a:r>
              <a:rPr lang="fi-FI"/>
              <a:t>0–5</a:t>
            </a:r>
            <a:r>
              <a:rPr lang="fi-FI" noProof="0"/>
              <a:t>. </a:t>
            </a:r>
            <a:r>
              <a:rPr lang="fi-FI"/>
              <a:t>E</a:t>
            </a:r>
            <a:r>
              <a:rPr lang="fi-FI" noProof="0"/>
              <a:t>=en osaa sanoa, jätetään huomiotta keskiarvoja laskettaessa. Siten voitte jättää organisaationne kannalta epärelevantit kohdat </a:t>
            </a:r>
            <a:r>
              <a:rPr lang="fi-FI"/>
              <a:t>arvioimatta</a:t>
            </a:r>
            <a:r>
              <a:rPr lang="fi-FI" noProof="0"/>
              <a:t>.</a:t>
            </a:r>
          </a:p>
          <a:p>
            <a:pPr lvl="1"/>
            <a:r>
              <a:rPr lang="fi-FI"/>
              <a:t>Lisätkää lyhyt kirjallinen kuvaus pisteytysten tarkempaan kuvailuun.</a:t>
            </a:r>
          </a:p>
          <a:p>
            <a:endParaRPr lang="fi-FI"/>
          </a:p>
        </p:txBody>
      </p:sp>
      <p:sp>
        <p:nvSpPr>
          <p:cNvPr id="3" name="Otsikko 2">
            <a:extLst>
              <a:ext uri="{FF2B5EF4-FFF2-40B4-BE49-F238E27FC236}">
                <a16:creationId xmlns:a16="http://schemas.microsoft.com/office/drawing/2014/main" id="{BFE193EF-8AB7-BEB6-4F78-1F3A87291C7C}"/>
              </a:ext>
            </a:extLst>
          </p:cNvPr>
          <p:cNvSpPr>
            <a:spLocks noGrp="1"/>
          </p:cNvSpPr>
          <p:nvPr>
            <p:ph type="title"/>
          </p:nvPr>
        </p:nvSpPr>
        <p:spPr/>
        <p:txBody>
          <a:bodyPr/>
          <a:lstStyle/>
          <a:p>
            <a:r>
              <a:rPr lang="en-GB" err="1"/>
              <a:t>Ohjeet</a:t>
            </a:r>
            <a:r>
              <a:rPr lang="en-GB"/>
              <a:t> </a:t>
            </a:r>
            <a:r>
              <a:rPr lang="en-GB" err="1"/>
              <a:t>itsearvioinnin</a:t>
            </a:r>
            <a:r>
              <a:rPr lang="en-GB"/>
              <a:t> </a:t>
            </a:r>
            <a:r>
              <a:rPr lang="en-GB" err="1"/>
              <a:t>tekemiseen</a:t>
            </a:r>
            <a:endParaRPr lang="en-GB"/>
          </a:p>
        </p:txBody>
      </p:sp>
      <p:sp>
        <p:nvSpPr>
          <p:cNvPr id="5" name="Dian numeron paikkamerkki 4">
            <a:extLst>
              <a:ext uri="{FF2B5EF4-FFF2-40B4-BE49-F238E27FC236}">
                <a16:creationId xmlns:a16="http://schemas.microsoft.com/office/drawing/2014/main" id="{BBA0D377-3FBE-CA3F-0158-26480229B056}"/>
              </a:ext>
            </a:extLst>
          </p:cNvPr>
          <p:cNvSpPr>
            <a:spLocks noGrp="1"/>
          </p:cNvSpPr>
          <p:nvPr>
            <p:ph type="sldNum" sz="quarter" idx="12"/>
          </p:nvPr>
        </p:nvSpPr>
        <p:spPr>
          <a:prstGeom prst="rect">
            <a:avLst/>
          </a:prstGeom>
        </p:spPr>
        <p:txBody>
          <a:bodyPr/>
          <a:lstStyle/>
          <a:p>
            <a:fld id="{1EA1DD0D-7089-48C5-B116-A19F892CF1D9}" type="slidenum">
              <a:rPr lang="fi-FI" smtClean="0"/>
              <a:pPr/>
              <a:t>6</a:t>
            </a:fld>
            <a:r>
              <a:rPr lang="fi-FI"/>
              <a:t>  |</a:t>
            </a:r>
          </a:p>
        </p:txBody>
      </p:sp>
    </p:spTree>
    <p:extLst>
      <p:ext uri="{BB962C8B-B14F-4D97-AF65-F5344CB8AC3E}">
        <p14:creationId xmlns:p14="http://schemas.microsoft.com/office/powerpoint/2010/main" val="1841951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9DD675F-FAF6-B79D-C481-7EF689B04ACB}"/>
              </a:ext>
            </a:extLst>
          </p:cNvPr>
          <p:cNvSpPr>
            <a:spLocks noGrp="1"/>
          </p:cNvSpPr>
          <p:nvPr>
            <p:ph idx="1"/>
          </p:nvPr>
        </p:nvSpPr>
        <p:spPr/>
        <p:txBody>
          <a:bodyPr vert="horz" lIns="91440" tIns="45720" rIns="91440" bIns="45720" rtlCol="0" anchor="t">
            <a:normAutofit/>
          </a:bodyPr>
          <a:lstStyle/>
          <a:p>
            <a:pPr marL="457200" indent="-457200">
              <a:buAutoNum type="arabicPeriod"/>
            </a:pPr>
            <a:r>
              <a:rPr lang="fi-FI" sz="2200">
                <a:cs typeface="Arial"/>
              </a:rPr>
              <a:t>Kansallisten ja kansainvälisten tavoitteiden tuntemus</a:t>
            </a:r>
          </a:p>
          <a:p>
            <a:pPr marL="457200" indent="-457200">
              <a:buAutoNum type="arabicPeriod"/>
            </a:pPr>
            <a:r>
              <a:rPr lang="fi-FI" sz="2200"/>
              <a:t>Johtajuus, strateginen sitoutuminen ja roolit</a:t>
            </a:r>
            <a:endParaRPr lang="fi-FI"/>
          </a:p>
          <a:p>
            <a:pPr marL="457200" indent="-457200">
              <a:buAutoNum type="arabicPeriod"/>
            </a:pPr>
            <a:r>
              <a:rPr lang="fi-FI" sz="2200"/>
              <a:t>Vaikuttavuuden arviointi: seuranta, mittarit ja raportointi</a:t>
            </a:r>
            <a:endParaRPr lang="fi-FI" sz="2200">
              <a:cs typeface="Arial"/>
            </a:endParaRPr>
          </a:p>
          <a:p>
            <a:pPr marL="457200" indent="-457200">
              <a:buAutoNum type="arabicPeriod"/>
            </a:pPr>
            <a:r>
              <a:rPr lang="fi-FI" sz="2200"/>
              <a:t>Rahoituksen suuntaaminen ja julkiset hankinnat</a:t>
            </a:r>
            <a:endParaRPr lang="fi-FI" sz="2200">
              <a:cs typeface="Arial"/>
            </a:endParaRPr>
          </a:p>
          <a:p>
            <a:pPr marL="457200" indent="-457200">
              <a:buAutoNum type="arabicPeriod"/>
            </a:pPr>
            <a:r>
              <a:rPr lang="fi-FI" sz="2200"/>
              <a:t>Poikkihallinnollinen organisointi ja sidosryhmät sekä politiikkajohdonmukaisuus</a:t>
            </a:r>
            <a:endParaRPr lang="fi-FI" sz="2200">
              <a:cs typeface="Arial"/>
            </a:endParaRPr>
          </a:p>
          <a:p>
            <a:pPr marL="457200" indent="-457200">
              <a:buAutoNum type="arabicPeriod"/>
            </a:pPr>
            <a:r>
              <a:rPr lang="fi-FI" sz="2200"/>
              <a:t>Luonto-osaaminen ja sen kehittäminen</a:t>
            </a:r>
            <a:endParaRPr lang="en-US" sz="2200">
              <a:highlight>
                <a:srgbClr val="FFFF00"/>
              </a:highlight>
            </a:endParaRPr>
          </a:p>
          <a:p>
            <a:pPr marL="457200" indent="-457200">
              <a:buAutoNum type="arabicPeriod"/>
            </a:pPr>
            <a:endParaRPr lang="fi-FI" sz="2200">
              <a:cs typeface="Arial"/>
            </a:endParaRPr>
          </a:p>
          <a:p>
            <a:pPr marL="457200" indent="-457200">
              <a:buAutoNum type="arabicPeriod"/>
            </a:pPr>
            <a:endParaRPr lang="fi-FI" sz="2200">
              <a:cs typeface="Arial"/>
            </a:endParaRPr>
          </a:p>
          <a:p>
            <a:pPr marL="0" indent="0">
              <a:buNone/>
            </a:pPr>
            <a:endParaRPr lang="en-GB" sz="2200"/>
          </a:p>
        </p:txBody>
      </p:sp>
      <p:sp>
        <p:nvSpPr>
          <p:cNvPr id="3" name="Otsikko 2">
            <a:extLst>
              <a:ext uri="{FF2B5EF4-FFF2-40B4-BE49-F238E27FC236}">
                <a16:creationId xmlns:a16="http://schemas.microsoft.com/office/drawing/2014/main" id="{27E513F4-FE6E-183F-F32D-264D521E68AE}"/>
              </a:ext>
            </a:extLst>
          </p:cNvPr>
          <p:cNvSpPr>
            <a:spLocks noGrp="1"/>
          </p:cNvSpPr>
          <p:nvPr>
            <p:ph type="title"/>
          </p:nvPr>
        </p:nvSpPr>
        <p:spPr/>
        <p:txBody>
          <a:bodyPr/>
          <a:lstStyle/>
          <a:p>
            <a:r>
              <a:rPr lang="en-GB" err="1"/>
              <a:t>Itsearvioinnin</a:t>
            </a:r>
            <a:r>
              <a:rPr lang="en-GB"/>
              <a:t> </a:t>
            </a:r>
            <a:r>
              <a:rPr lang="en-GB" err="1"/>
              <a:t>osa-alueet</a:t>
            </a:r>
            <a:endParaRPr lang="en-GB"/>
          </a:p>
        </p:txBody>
      </p:sp>
      <p:sp>
        <p:nvSpPr>
          <p:cNvPr id="5" name="Dian numeron paikkamerkki 4">
            <a:extLst>
              <a:ext uri="{FF2B5EF4-FFF2-40B4-BE49-F238E27FC236}">
                <a16:creationId xmlns:a16="http://schemas.microsoft.com/office/drawing/2014/main" id="{F71918A8-32B8-BF35-8384-7A9B90944BB9}"/>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7</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345428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3AF29-9787-88B7-91E0-9B3FA35267EE}"/>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E1E73C1-F57F-A1E8-C50E-411DA090F189}"/>
              </a:ext>
            </a:extLst>
          </p:cNvPr>
          <p:cNvSpPr>
            <a:spLocks noGrp="1" noRot="1" noMove="1" noResize="1" noEditPoints="1" noAdjustHandles="1" noChangeArrowheads="1" noChangeShapeType="1"/>
          </p:cNvSpPr>
          <p:nvPr>
            <p:ph idx="1"/>
          </p:nvPr>
        </p:nvSpPr>
        <p:spPr/>
        <p:txBody>
          <a:bodyPr vert="horz" lIns="91440" tIns="45720" rIns="91440" bIns="45720" rtlCol="0" anchor="t">
            <a:normAutofit/>
          </a:bodyPr>
          <a:lstStyle/>
          <a:p>
            <a:pPr marL="0" indent="0">
              <a:buNone/>
            </a:pPr>
            <a:r>
              <a:rPr lang="en-GB" sz="1400"/>
              <a:t>1.1 Miten kattavasti organisaatiossanne </a:t>
            </a:r>
            <a:r>
              <a:rPr lang="en-GB" sz="1400" err="1"/>
              <a:t>tunnetaan</a:t>
            </a:r>
            <a:r>
              <a:rPr lang="en-GB" sz="1400"/>
              <a:t> </a:t>
            </a:r>
            <a:r>
              <a:rPr lang="en-GB" sz="1400" err="1"/>
              <a:t>luontokadon</a:t>
            </a:r>
            <a:r>
              <a:rPr lang="en-GB" sz="1400"/>
              <a:t> </a:t>
            </a:r>
            <a:r>
              <a:rPr lang="en-GB" sz="1400" err="1"/>
              <a:t>suorat</a:t>
            </a:r>
            <a:r>
              <a:rPr lang="en-GB" sz="1400"/>
              <a:t> </a:t>
            </a:r>
            <a:r>
              <a:rPr lang="en-GB" sz="1400" err="1"/>
              <a:t>ajurit</a:t>
            </a:r>
            <a:r>
              <a:rPr lang="en-GB" sz="1400"/>
              <a:t> (</a:t>
            </a:r>
            <a:r>
              <a:rPr lang="en-GB" sz="1400">
                <a:hlinkClick r:id="rId2"/>
              </a:rPr>
              <a:t>IPBES</a:t>
            </a:r>
            <a:r>
              <a:rPr lang="en-GB" sz="1400"/>
              <a:t>)? </a:t>
            </a:r>
            <a:br>
              <a:rPr lang="en-GB" sz="1400"/>
            </a:br>
            <a:endParaRPr lang="en-GB" sz="1400">
              <a:cs typeface="Arial"/>
            </a:endParaRPr>
          </a:p>
          <a:p>
            <a:pPr marL="0" indent="0">
              <a:buNone/>
            </a:pPr>
            <a:r>
              <a:rPr lang="en-GB" sz="1400"/>
              <a:t>1.2 Miten kattavasti organisaatiossanne </a:t>
            </a:r>
            <a:r>
              <a:rPr lang="en-GB" sz="1400" err="1"/>
              <a:t>tunnetaan</a:t>
            </a:r>
            <a:r>
              <a:rPr lang="en-GB" sz="1400"/>
              <a:t> </a:t>
            </a:r>
            <a:r>
              <a:rPr lang="en-GB" sz="1400" err="1"/>
              <a:t>luontokadon</a:t>
            </a:r>
            <a:r>
              <a:rPr lang="en-GB" sz="1400"/>
              <a:t> </a:t>
            </a:r>
            <a:r>
              <a:rPr lang="en-GB" sz="1400" err="1"/>
              <a:t>epäsuorat</a:t>
            </a:r>
            <a:r>
              <a:rPr lang="en-GB" sz="1400"/>
              <a:t> </a:t>
            </a:r>
            <a:r>
              <a:rPr lang="en-GB" sz="1400" err="1"/>
              <a:t>ajurit</a:t>
            </a:r>
            <a:r>
              <a:rPr lang="en-GB" sz="1400"/>
              <a:t> (</a:t>
            </a:r>
            <a:r>
              <a:rPr lang="en-GB" sz="1400">
                <a:hlinkClick r:id="rId2"/>
              </a:rPr>
              <a:t>IPBES</a:t>
            </a:r>
            <a:r>
              <a:rPr lang="en-GB" sz="1400"/>
              <a:t>)? </a:t>
            </a:r>
            <a:br>
              <a:rPr lang="en-GB" sz="1400"/>
            </a:br>
            <a:endParaRPr lang="en-GB" sz="1400">
              <a:cs typeface="Arial"/>
            </a:endParaRPr>
          </a:p>
          <a:p>
            <a:pPr marL="0" indent="0">
              <a:buNone/>
            </a:pPr>
            <a:r>
              <a:rPr lang="en-GB" sz="1400"/>
              <a:t>1.3 Miten kattavasti </a:t>
            </a:r>
            <a:r>
              <a:rPr lang="en-GB" sz="1400" err="1"/>
              <a:t>YK:n</a:t>
            </a:r>
            <a:r>
              <a:rPr lang="en-GB" sz="1400"/>
              <a:t> </a:t>
            </a:r>
            <a:r>
              <a:rPr lang="en-GB" sz="1400" err="1"/>
              <a:t>biodiversiteettisopimuksen</a:t>
            </a:r>
            <a:r>
              <a:rPr lang="en-GB" sz="1400"/>
              <a:t> Kunming-</a:t>
            </a:r>
            <a:r>
              <a:rPr lang="en-GB" sz="1400" err="1"/>
              <a:t>Montréalin</a:t>
            </a:r>
            <a:r>
              <a:rPr lang="en-GB" sz="1400"/>
              <a:t> </a:t>
            </a:r>
            <a:br>
              <a:rPr lang="en-GB" sz="1400"/>
            </a:br>
            <a:r>
              <a:rPr lang="en-GB" sz="1400" err="1"/>
              <a:t>kehyksen</a:t>
            </a:r>
            <a:r>
              <a:rPr lang="en-GB" sz="1400"/>
              <a:t> </a:t>
            </a:r>
            <a:r>
              <a:rPr lang="en-GB" sz="1400">
                <a:hlinkClick r:id="rId3"/>
              </a:rPr>
              <a:t>23 </a:t>
            </a:r>
            <a:r>
              <a:rPr lang="en-GB" sz="1400" err="1">
                <a:hlinkClick r:id="rId3"/>
              </a:rPr>
              <a:t>tavoitetta</a:t>
            </a:r>
            <a:r>
              <a:rPr lang="en-GB" sz="1400"/>
              <a:t> on </a:t>
            </a:r>
            <a:r>
              <a:rPr lang="en-GB" sz="1400" err="1"/>
              <a:t>integroitu</a:t>
            </a:r>
            <a:r>
              <a:rPr lang="en-GB" sz="1400"/>
              <a:t> </a:t>
            </a:r>
            <a:r>
              <a:rPr lang="en-GB" sz="1400" err="1"/>
              <a:t>organisaationne</a:t>
            </a:r>
            <a:r>
              <a:rPr lang="en-GB" sz="1400"/>
              <a:t> </a:t>
            </a:r>
            <a:r>
              <a:rPr lang="en-GB" sz="1400" err="1"/>
              <a:t>luontotavoitteisiin</a:t>
            </a:r>
            <a:r>
              <a:rPr lang="en-GB" sz="1400"/>
              <a:t>? </a:t>
            </a:r>
            <a:br>
              <a:rPr lang="en-GB" sz="1400"/>
            </a:br>
            <a:endParaRPr lang="en-GB" sz="1400">
              <a:cs typeface="Arial"/>
            </a:endParaRPr>
          </a:p>
          <a:p>
            <a:pPr marL="0" indent="0">
              <a:buNone/>
            </a:pPr>
            <a:r>
              <a:rPr lang="en-GB" sz="1400"/>
              <a:t>1.4 Miten kattavasti organisaatiossanne </a:t>
            </a:r>
            <a:r>
              <a:rPr lang="en-GB" sz="1400" err="1"/>
              <a:t>tunnetaan</a:t>
            </a:r>
            <a:r>
              <a:rPr lang="en-GB" sz="1400"/>
              <a:t> </a:t>
            </a:r>
            <a:r>
              <a:rPr lang="en-GB" sz="1400" err="1">
                <a:hlinkClick r:id="rId4"/>
              </a:rPr>
              <a:t>EU:n</a:t>
            </a:r>
            <a:r>
              <a:rPr lang="en-GB" sz="1400">
                <a:hlinkClick r:id="rId4"/>
              </a:rPr>
              <a:t> </a:t>
            </a:r>
            <a:r>
              <a:rPr lang="en-GB" sz="1400" err="1">
                <a:hlinkClick r:id="rId4"/>
              </a:rPr>
              <a:t>tasolla</a:t>
            </a:r>
            <a:r>
              <a:rPr lang="en-GB" sz="1400">
                <a:hlinkClick r:id="rId4"/>
              </a:rPr>
              <a:t> </a:t>
            </a:r>
            <a:r>
              <a:rPr lang="en-GB" sz="1400" err="1">
                <a:hlinkClick r:id="rId4"/>
              </a:rPr>
              <a:t>asetetut</a:t>
            </a:r>
            <a:r>
              <a:rPr lang="en-GB" sz="1400">
                <a:hlinkClick r:id="rId4"/>
              </a:rPr>
              <a:t> </a:t>
            </a:r>
            <a:r>
              <a:rPr lang="en-GB" sz="1400" err="1">
                <a:hlinkClick r:id="rId4"/>
              </a:rPr>
              <a:t>luontoa</a:t>
            </a:r>
            <a:r>
              <a:rPr lang="en-GB" sz="1400">
                <a:hlinkClick r:id="rId4"/>
              </a:rPr>
              <a:t> </a:t>
            </a:r>
            <a:r>
              <a:rPr lang="en-GB" sz="1400" err="1">
                <a:hlinkClick r:id="rId4"/>
              </a:rPr>
              <a:t>koskevat</a:t>
            </a:r>
            <a:r>
              <a:rPr lang="en-GB" sz="1400">
                <a:hlinkClick r:id="rId4"/>
              </a:rPr>
              <a:t> </a:t>
            </a:r>
            <a:r>
              <a:rPr lang="en-GB" sz="1400" err="1">
                <a:hlinkClick r:id="rId4"/>
              </a:rPr>
              <a:t>tavoitteet</a:t>
            </a:r>
            <a:r>
              <a:rPr lang="en-GB" sz="1400"/>
              <a:t>?</a:t>
            </a:r>
            <a:br>
              <a:rPr lang="en-GB" sz="1400"/>
            </a:br>
            <a:endParaRPr lang="en-GB" sz="1400">
              <a:cs typeface="Arial"/>
            </a:endParaRPr>
          </a:p>
          <a:p>
            <a:pPr marL="0" indent="0">
              <a:buNone/>
            </a:pPr>
            <a:r>
              <a:rPr lang="en-GB" sz="1400"/>
              <a:t>1.5 Miten kattavasti </a:t>
            </a:r>
            <a:r>
              <a:rPr lang="en-GB" sz="1400" err="1"/>
              <a:t>organisaationne</a:t>
            </a:r>
            <a:r>
              <a:rPr lang="en-GB" sz="1400"/>
              <a:t> luontotavoitteet </a:t>
            </a:r>
            <a:r>
              <a:rPr lang="en-GB" sz="1400" err="1"/>
              <a:t>ovat</a:t>
            </a:r>
            <a:r>
              <a:rPr lang="en-GB" sz="1400"/>
              <a:t> </a:t>
            </a:r>
            <a:r>
              <a:rPr lang="en-GB" sz="1400" err="1"/>
              <a:t>osa</a:t>
            </a:r>
            <a:r>
              <a:rPr lang="en-GB" sz="1400"/>
              <a:t> </a:t>
            </a:r>
            <a:br>
              <a:rPr lang="en-GB" sz="1400"/>
            </a:br>
            <a:r>
              <a:rPr lang="en-GB" sz="1400" err="1"/>
              <a:t>kansallista</a:t>
            </a:r>
            <a:r>
              <a:rPr lang="en-GB" sz="1400"/>
              <a:t> </a:t>
            </a:r>
            <a:r>
              <a:rPr lang="en-GB" sz="1400" err="1">
                <a:hlinkClick r:id="rId5"/>
              </a:rPr>
              <a:t>biodiversiteettistrategiaa</a:t>
            </a:r>
            <a:r>
              <a:rPr lang="en-GB" sz="1400">
                <a:hlinkClick r:id="rId5"/>
              </a:rPr>
              <a:t> ja </a:t>
            </a:r>
            <a:r>
              <a:rPr lang="en-GB" sz="1400" err="1">
                <a:hlinkClick r:id="rId5"/>
              </a:rPr>
              <a:t>toimintaohjelmaa</a:t>
            </a:r>
            <a:r>
              <a:rPr lang="en-GB" sz="1400"/>
              <a:t>? </a:t>
            </a:r>
            <a:endParaRPr lang="en-GB" sz="1400">
              <a:cs typeface="Arial"/>
            </a:endParaRPr>
          </a:p>
        </p:txBody>
      </p:sp>
      <p:sp>
        <p:nvSpPr>
          <p:cNvPr id="3" name="Otsikko 2">
            <a:extLst>
              <a:ext uri="{FF2B5EF4-FFF2-40B4-BE49-F238E27FC236}">
                <a16:creationId xmlns:a16="http://schemas.microsoft.com/office/drawing/2014/main" id="{E9906F21-6F84-E1F0-5F60-A444E850FF03}"/>
              </a:ext>
            </a:extLst>
          </p:cNvPr>
          <p:cNvSpPr>
            <a:spLocks noGrp="1"/>
          </p:cNvSpPr>
          <p:nvPr>
            <p:ph type="title"/>
          </p:nvPr>
        </p:nvSpPr>
        <p:spPr/>
        <p:txBody>
          <a:bodyPr/>
          <a:lstStyle/>
          <a:p>
            <a:r>
              <a:rPr lang="fi-FI" sz="2800"/>
              <a:t>1. Kansallisten ja kansainvälisten tavoitteiden tuntemus</a:t>
            </a:r>
            <a:endParaRPr lang="en-GB" sz="2800"/>
          </a:p>
        </p:txBody>
      </p:sp>
      <p:sp>
        <p:nvSpPr>
          <p:cNvPr id="56" name="Dian numeron paikkamerkki 4">
            <a:extLst>
              <a:ext uri="{FF2B5EF4-FFF2-40B4-BE49-F238E27FC236}">
                <a16:creationId xmlns:a16="http://schemas.microsoft.com/office/drawing/2014/main" id="{9AF29D11-62C3-A9D3-EF55-043D3B0CC498}"/>
              </a:ext>
            </a:extLst>
          </p:cNvPr>
          <p:cNvSpPr>
            <a:spLocks noGrp="1"/>
          </p:cNvSpPr>
          <p:nvPr>
            <p:ph type="sldNum" sz="quarter" idx="12"/>
          </p:nvPr>
        </p:nvSpPr>
        <p:spPr>
          <a:prstGeom prst="rect">
            <a:avLst/>
          </a:prstGeom>
        </p:spPr>
        <p:txBody>
          <a:bodyPr/>
          <a:lstStyle/>
          <a:p>
            <a:fld id="{1EA1DD0D-7089-48C5-B116-A19F892CF1D9}" type="slidenum">
              <a:rPr lang="fi-FI" smtClean="0"/>
              <a:pPr/>
              <a:t>8</a:t>
            </a:fld>
            <a:r>
              <a:rPr lang="fi-FI"/>
              <a:t>  </a:t>
            </a:r>
            <a:r>
              <a:rPr lang="fi-FI" b="0">
                <a:solidFill>
                  <a:schemeClr val="bg1">
                    <a:lumMod val="65000"/>
                  </a:schemeClr>
                </a:solidFill>
              </a:rPr>
              <a:t>|</a:t>
            </a:r>
            <a:endParaRPr lang="fi-FI" sz="800" b="0">
              <a:solidFill>
                <a:schemeClr val="bg1">
                  <a:lumMod val="65000"/>
                </a:schemeClr>
              </a:solidFill>
            </a:endParaRPr>
          </a:p>
        </p:txBody>
      </p:sp>
      <p:grpSp>
        <p:nvGrpSpPr>
          <p:cNvPr id="53" name="Group 52">
            <a:extLst>
              <a:ext uri="{FF2B5EF4-FFF2-40B4-BE49-F238E27FC236}">
                <a16:creationId xmlns:a16="http://schemas.microsoft.com/office/drawing/2014/main" id="{D7EFDF2F-2A6B-A072-2FDE-1DB18E9AEBF7}"/>
              </a:ext>
            </a:extLst>
          </p:cNvPr>
          <p:cNvGrpSpPr>
            <a:grpSpLocks/>
          </p:cNvGrpSpPr>
          <p:nvPr/>
        </p:nvGrpSpPr>
        <p:grpSpPr>
          <a:xfrm>
            <a:off x="8870648" y="299009"/>
            <a:ext cx="2718703" cy="2119184"/>
            <a:chOff x="9110575" y="623061"/>
            <a:chExt cx="2718703" cy="2119184"/>
          </a:xfrm>
        </p:grpSpPr>
        <p:sp>
          <p:nvSpPr>
            <p:cNvPr id="6" name="TextBox 5">
              <a:extLst>
                <a:ext uri="{FF2B5EF4-FFF2-40B4-BE49-F238E27FC236}">
                  <a16:creationId xmlns:a16="http://schemas.microsoft.com/office/drawing/2014/main" id="{D393FEF9-34B4-3770-9DBE-C4ABE39AD4D3}"/>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7" name="TextBox 6">
              <a:extLst>
                <a:ext uri="{FF2B5EF4-FFF2-40B4-BE49-F238E27FC236}">
                  <a16:creationId xmlns:a16="http://schemas.microsoft.com/office/drawing/2014/main" id="{EB4BA0D5-2FE3-3859-A8C0-1633C159FEBE}"/>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8" name="TextBox 7">
              <a:extLst>
                <a:ext uri="{FF2B5EF4-FFF2-40B4-BE49-F238E27FC236}">
                  <a16:creationId xmlns:a16="http://schemas.microsoft.com/office/drawing/2014/main" id="{93EFBB89-3E32-9BFE-9A5B-C74FD95BE515}"/>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9" name="TextBox 8">
              <a:extLst>
                <a:ext uri="{FF2B5EF4-FFF2-40B4-BE49-F238E27FC236}">
                  <a16:creationId xmlns:a16="http://schemas.microsoft.com/office/drawing/2014/main" id="{57A12DE4-D9FD-DCE4-9354-8CAE0D9D4CC3}"/>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10" name="TextBox 9">
              <a:extLst>
                <a:ext uri="{FF2B5EF4-FFF2-40B4-BE49-F238E27FC236}">
                  <a16:creationId xmlns:a16="http://schemas.microsoft.com/office/drawing/2014/main" id="{7A7B298B-D694-76EE-3F57-5B3573C0C1AB}"/>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11" name="TextBox 10">
              <a:extLst>
                <a:ext uri="{FF2B5EF4-FFF2-40B4-BE49-F238E27FC236}">
                  <a16:creationId xmlns:a16="http://schemas.microsoft.com/office/drawing/2014/main" id="{5B3F50BA-2CFE-D67A-0A26-8B8C5C9E4F50}"/>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14" name="TextBox 13">
            <a:extLst>
              <a:ext uri="{FF2B5EF4-FFF2-40B4-BE49-F238E27FC236}">
                <a16:creationId xmlns:a16="http://schemas.microsoft.com/office/drawing/2014/main" id="{04F301D7-63E3-4118-6483-809EFEEE13D0}"/>
              </a:ext>
            </a:extLst>
          </p:cNvPr>
          <p:cNvSpPr txBox="1"/>
          <p:nvPr/>
        </p:nvSpPr>
        <p:spPr>
          <a:xfrm>
            <a:off x="10071937" y="6130616"/>
            <a:ext cx="1202603"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49" name="TextBox 48">
            <a:extLst>
              <a:ext uri="{FF2B5EF4-FFF2-40B4-BE49-F238E27FC236}">
                <a16:creationId xmlns:a16="http://schemas.microsoft.com/office/drawing/2014/main" id="{69CD18E9-362C-A0A4-47B1-09E868375DF4}"/>
              </a:ext>
            </a:extLst>
          </p:cNvPr>
          <p:cNvSpPr txBox="1"/>
          <p:nvPr/>
        </p:nvSpPr>
        <p:spPr>
          <a:xfrm>
            <a:off x="7778986" y="6089055"/>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51" name="Group 50">
            <a:extLst>
              <a:ext uri="{FF2B5EF4-FFF2-40B4-BE49-F238E27FC236}">
                <a16:creationId xmlns:a16="http://schemas.microsoft.com/office/drawing/2014/main" id="{4D03862F-554E-7E9C-4FC2-E2350E319762}"/>
              </a:ext>
            </a:extLst>
          </p:cNvPr>
          <p:cNvGrpSpPr>
            <a:grpSpLocks/>
          </p:cNvGrpSpPr>
          <p:nvPr/>
        </p:nvGrpSpPr>
        <p:grpSpPr>
          <a:xfrm>
            <a:off x="8679791" y="2184254"/>
            <a:ext cx="2561862" cy="3381607"/>
            <a:chOff x="8873394" y="2602195"/>
            <a:chExt cx="2561862" cy="3381607"/>
          </a:xfrm>
        </p:grpSpPr>
        <p:sp>
          <p:nvSpPr>
            <p:cNvPr id="15" name="Oval 14">
              <a:extLst>
                <a:ext uri="{FF2B5EF4-FFF2-40B4-BE49-F238E27FC236}">
                  <a16:creationId xmlns:a16="http://schemas.microsoft.com/office/drawing/2014/main" id="{311F5F39-7B8B-9A39-1A30-ACC3361C4B73}"/>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6" name="Oval 15">
              <a:extLst>
                <a:ext uri="{FF2B5EF4-FFF2-40B4-BE49-F238E27FC236}">
                  <a16:creationId xmlns:a16="http://schemas.microsoft.com/office/drawing/2014/main" id="{2584B607-ABA7-9404-B2F0-AA1989A63347}"/>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7" name="Oval 16">
              <a:extLst>
                <a:ext uri="{FF2B5EF4-FFF2-40B4-BE49-F238E27FC236}">
                  <a16:creationId xmlns:a16="http://schemas.microsoft.com/office/drawing/2014/main" id="{8870405F-7F03-AB64-CF8A-4CB3FCF87E03}"/>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8" name="Oval 17">
              <a:extLst>
                <a:ext uri="{FF2B5EF4-FFF2-40B4-BE49-F238E27FC236}">
                  <a16:creationId xmlns:a16="http://schemas.microsoft.com/office/drawing/2014/main" id="{493EAB8F-F8B9-CD78-F1EF-B34873C71F50}"/>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9" name="Oval 18">
              <a:extLst>
                <a:ext uri="{FF2B5EF4-FFF2-40B4-BE49-F238E27FC236}">
                  <a16:creationId xmlns:a16="http://schemas.microsoft.com/office/drawing/2014/main" id="{8801AECA-C11E-28A7-C08F-EC5148365438}"/>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21" name="Oval 20">
              <a:extLst>
                <a:ext uri="{FF2B5EF4-FFF2-40B4-BE49-F238E27FC236}">
                  <a16:creationId xmlns:a16="http://schemas.microsoft.com/office/drawing/2014/main" id="{07220EB0-2D9F-CD01-1FB8-C0F45B5D3D4B}"/>
                </a:ext>
              </a:extLst>
            </p:cNvPr>
            <p:cNvSpPr>
              <a:spLocks/>
            </p:cNvSpPr>
            <p:nvPr/>
          </p:nvSpPr>
          <p:spPr>
            <a:xfrm>
              <a:off x="8873394" y="3272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22" name="Oval 21">
              <a:extLst>
                <a:ext uri="{FF2B5EF4-FFF2-40B4-BE49-F238E27FC236}">
                  <a16:creationId xmlns:a16="http://schemas.microsoft.com/office/drawing/2014/main" id="{0760C6BD-6415-777A-E652-3A1F7D220D69}"/>
                </a:ext>
              </a:extLst>
            </p:cNvPr>
            <p:cNvSpPr>
              <a:spLocks/>
            </p:cNvSpPr>
            <p:nvPr/>
          </p:nvSpPr>
          <p:spPr>
            <a:xfrm>
              <a:off x="9329273" y="3272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23" name="Oval 22">
              <a:extLst>
                <a:ext uri="{FF2B5EF4-FFF2-40B4-BE49-F238E27FC236}">
                  <a16:creationId xmlns:a16="http://schemas.microsoft.com/office/drawing/2014/main" id="{EB113980-A7FE-FBB4-ED13-249456C21DE1}"/>
                </a:ext>
              </a:extLst>
            </p:cNvPr>
            <p:cNvSpPr>
              <a:spLocks/>
            </p:cNvSpPr>
            <p:nvPr/>
          </p:nvSpPr>
          <p:spPr>
            <a:xfrm>
              <a:off x="9784693" y="3272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24" name="Oval 23">
              <a:extLst>
                <a:ext uri="{FF2B5EF4-FFF2-40B4-BE49-F238E27FC236}">
                  <a16:creationId xmlns:a16="http://schemas.microsoft.com/office/drawing/2014/main" id="{A5B76AEC-5906-4A7A-649E-3A3F795DB8F8}"/>
                </a:ext>
              </a:extLst>
            </p:cNvPr>
            <p:cNvSpPr>
              <a:spLocks/>
            </p:cNvSpPr>
            <p:nvPr/>
          </p:nvSpPr>
          <p:spPr>
            <a:xfrm>
              <a:off x="10240113" y="3272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25" name="Oval 24">
              <a:extLst>
                <a:ext uri="{FF2B5EF4-FFF2-40B4-BE49-F238E27FC236}">
                  <a16:creationId xmlns:a16="http://schemas.microsoft.com/office/drawing/2014/main" id="{C5F40155-AB7C-72B8-A6AF-81C162D056A4}"/>
                </a:ext>
              </a:extLst>
            </p:cNvPr>
            <p:cNvSpPr>
              <a:spLocks/>
            </p:cNvSpPr>
            <p:nvPr/>
          </p:nvSpPr>
          <p:spPr>
            <a:xfrm>
              <a:off x="10702972" y="3272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27" name="Oval 26">
              <a:extLst>
                <a:ext uri="{FF2B5EF4-FFF2-40B4-BE49-F238E27FC236}">
                  <a16:creationId xmlns:a16="http://schemas.microsoft.com/office/drawing/2014/main" id="{2B8A7C2E-B4DC-DB73-9EC3-C0D9984041C3}"/>
                </a:ext>
              </a:extLst>
            </p:cNvPr>
            <p:cNvSpPr>
              <a:spLocks/>
            </p:cNvSpPr>
            <p:nvPr/>
          </p:nvSpPr>
          <p:spPr>
            <a:xfrm>
              <a:off x="8873394" y="416686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28" name="Oval 27">
              <a:extLst>
                <a:ext uri="{FF2B5EF4-FFF2-40B4-BE49-F238E27FC236}">
                  <a16:creationId xmlns:a16="http://schemas.microsoft.com/office/drawing/2014/main" id="{1ED1463E-B4B5-9031-AED1-4832817439CD}"/>
                </a:ext>
              </a:extLst>
            </p:cNvPr>
            <p:cNvSpPr>
              <a:spLocks/>
            </p:cNvSpPr>
            <p:nvPr/>
          </p:nvSpPr>
          <p:spPr>
            <a:xfrm>
              <a:off x="9329273" y="416686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29" name="Oval 28">
              <a:extLst>
                <a:ext uri="{FF2B5EF4-FFF2-40B4-BE49-F238E27FC236}">
                  <a16:creationId xmlns:a16="http://schemas.microsoft.com/office/drawing/2014/main" id="{6F078CB7-53CD-DD1B-D504-49343137950A}"/>
                </a:ext>
              </a:extLst>
            </p:cNvPr>
            <p:cNvSpPr>
              <a:spLocks/>
            </p:cNvSpPr>
            <p:nvPr/>
          </p:nvSpPr>
          <p:spPr>
            <a:xfrm>
              <a:off x="9784693" y="416686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30" name="Oval 29">
              <a:extLst>
                <a:ext uri="{FF2B5EF4-FFF2-40B4-BE49-F238E27FC236}">
                  <a16:creationId xmlns:a16="http://schemas.microsoft.com/office/drawing/2014/main" id="{BAC1F58D-25CC-2938-4055-79C4AC59ACEA}"/>
                </a:ext>
              </a:extLst>
            </p:cNvPr>
            <p:cNvSpPr>
              <a:spLocks/>
            </p:cNvSpPr>
            <p:nvPr/>
          </p:nvSpPr>
          <p:spPr>
            <a:xfrm>
              <a:off x="10240113" y="416686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31" name="Oval 30">
              <a:extLst>
                <a:ext uri="{FF2B5EF4-FFF2-40B4-BE49-F238E27FC236}">
                  <a16:creationId xmlns:a16="http://schemas.microsoft.com/office/drawing/2014/main" id="{84BF78F1-DDF3-E5C9-917C-4267A4469EAD}"/>
                </a:ext>
              </a:extLst>
            </p:cNvPr>
            <p:cNvSpPr>
              <a:spLocks/>
            </p:cNvSpPr>
            <p:nvPr/>
          </p:nvSpPr>
          <p:spPr>
            <a:xfrm>
              <a:off x="10702972" y="416686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33" name="Oval 32">
              <a:extLst>
                <a:ext uri="{FF2B5EF4-FFF2-40B4-BE49-F238E27FC236}">
                  <a16:creationId xmlns:a16="http://schemas.microsoft.com/office/drawing/2014/main" id="{21959D1C-D520-4523-7E07-31297E0A1EAA}"/>
                </a:ext>
              </a:extLst>
            </p:cNvPr>
            <p:cNvSpPr>
              <a:spLocks/>
            </p:cNvSpPr>
            <p:nvPr/>
          </p:nvSpPr>
          <p:spPr>
            <a:xfrm>
              <a:off x="8881091"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34" name="Oval 33">
              <a:extLst>
                <a:ext uri="{FF2B5EF4-FFF2-40B4-BE49-F238E27FC236}">
                  <a16:creationId xmlns:a16="http://schemas.microsoft.com/office/drawing/2014/main" id="{366ED2D9-13BA-C1CA-CEA1-A7983405706F}"/>
                </a:ext>
              </a:extLst>
            </p:cNvPr>
            <p:cNvSpPr>
              <a:spLocks/>
            </p:cNvSpPr>
            <p:nvPr/>
          </p:nvSpPr>
          <p:spPr>
            <a:xfrm>
              <a:off x="933697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35" name="Oval 34">
              <a:extLst>
                <a:ext uri="{FF2B5EF4-FFF2-40B4-BE49-F238E27FC236}">
                  <a16:creationId xmlns:a16="http://schemas.microsoft.com/office/drawing/2014/main" id="{C91A0CA8-FCE2-E78A-E781-9F5264425417}"/>
                </a:ext>
              </a:extLst>
            </p:cNvPr>
            <p:cNvSpPr>
              <a:spLocks/>
            </p:cNvSpPr>
            <p:nvPr/>
          </p:nvSpPr>
          <p:spPr>
            <a:xfrm>
              <a:off x="979239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36" name="Oval 35">
              <a:extLst>
                <a:ext uri="{FF2B5EF4-FFF2-40B4-BE49-F238E27FC236}">
                  <a16:creationId xmlns:a16="http://schemas.microsoft.com/office/drawing/2014/main" id="{F3A93AE3-9695-FD59-7C2A-AEBF22FA8CE4}"/>
                </a:ext>
              </a:extLst>
            </p:cNvPr>
            <p:cNvSpPr>
              <a:spLocks/>
            </p:cNvSpPr>
            <p:nvPr/>
          </p:nvSpPr>
          <p:spPr>
            <a:xfrm>
              <a:off x="1024781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37" name="Oval 36">
              <a:extLst>
                <a:ext uri="{FF2B5EF4-FFF2-40B4-BE49-F238E27FC236}">
                  <a16:creationId xmlns:a16="http://schemas.microsoft.com/office/drawing/2014/main" id="{9F0F9811-2F6C-9BCF-302E-64ADF7FA2D6C}"/>
                </a:ext>
              </a:extLst>
            </p:cNvPr>
            <p:cNvSpPr>
              <a:spLocks/>
            </p:cNvSpPr>
            <p:nvPr/>
          </p:nvSpPr>
          <p:spPr>
            <a:xfrm>
              <a:off x="10710669"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39" name="Oval 38">
              <a:extLst>
                <a:ext uri="{FF2B5EF4-FFF2-40B4-BE49-F238E27FC236}">
                  <a16:creationId xmlns:a16="http://schemas.microsoft.com/office/drawing/2014/main" id="{F509C994-71D3-0F67-421B-808086AC9977}"/>
                </a:ext>
              </a:extLst>
            </p:cNvPr>
            <p:cNvSpPr>
              <a:spLocks/>
            </p:cNvSpPr>
            <p:nvPr/>
          </p:nvSpPr>
          <p:spPr>
            <a:xfrm>
              <a:off x="8873394"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40" name="Oval 39">
              <a:extLst>
                <a:ext uri="{FF2B5EF4-FFF2-40B4-BE49-F238E27FC236}">
                  <a16:creationId xmlns:a16="http://schemas.microsoft.com/office/drawing/2014/main" id="{E88EB785-B3AF-3269-360A-FC8A4DD79AE1}"/>
                </a:ext>
              </a:extLst>
            </p:cNvPr>
            <p:cNvSpPr>
              <a:spLocks/>
            </p:cNvSpPr>
            <p:nvPr/>
          </p:nvSpPr>
          <p:spPr>
            <a:xfrm>
              <a:off x="932927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41" name="Oval 40">
              <a:extLst>
                <a:ext uri="{FF2B5EF4-FFF2-40B4-BE49-F238E27FC236}">
                  <a16:creationId xmlns:a16="http://schemas.microsoft.com/office/drawing/2014/main" id="{0B99D33A-1243-DC64-9092-C1020782A20B}"/>
                </a:ext>
              </a:extLst>
            </p:cNvPr>
            <p:cNvSpPr>
              <a:spLocks/>
            </p:cNvSpPr>
            <p:nvPr/>
          </p:nvSpPr>
          <p:spPr>
            <a:xfrm>
              <a:off x="978469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42" name="Oval 41">
              <a:extLst>
                <a:ext uri="{FF2B5EF4-FFF2-40B4-BE49-F238E27FC236}">
                  <a16:creationId xmlns:a16="http://schemas.microsoft.com/office/drawing/2014/main" id="{31C04A0D-7054-2BE8-C707-43321473496D}"/>
                </a:ext>
              </a:extLst>
            </p:cNvPr>
            <p:cNvSpPr>
              <a:spLocks/>
            </p:cNvSpPr>
            <p:nvPr/>
          </p:nvSpPr>
          <p:spPr>
            <a:xfrm>
              <a:off x="1024011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43" name="Oval 42">
              <a:extLst>
                <a:ext uri="{FF2B5EF4-FFF2-40B4-BE49-F238E27FC236}">
                  <a16:creationId xmlns:a16="http://schemas.microsoft.com/office/drawing/2014/main" id="{C0B804E7-28BE-4A40-5D30-1AA032AA4DF9}"/>
                </a:ext>
              </a:extLst>
            </p:cNvPr>
            <p:cNvSpPr>
              <a:spLocks/>
            </p:cNvSpPr>
            <p:nvPr/>
          </p:nvSpPr>
          <p:spPr>
            <a:xfrm>
              <a:off x="10702972"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3" name="Oval 12">
              <a:extLst>
                <a:ext uri="{FF2B5EF4-FFF2-40B4-BE49-F238E27FC236}">
                  <a16:creationId xmlns:a16="http://schemas.microsoft.com/office/drawing/2014/main" id="{92663EBA-4F6F-89B4-697E-C9F5F8E3ECCA}"/>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46" name="Oval 45">
              <a:extLst>
                <a:ext uri="{FF2B5EF4-FFF2-40B4-BE49-F238E27FC236}">
                  <a16:creationId xmlns:a16="http://schemas.microsoft.com/office/drawing/2014/main" id="{32D11169-0DEB-6DE3-F87F-51895BF1CAC1}"/>
                </a:ext>
              </a:extLst>
            </p:cNvPr>
            <p:cNvSpPr>
              <a:spLocks/>
            </p:cNvSpPr>
            <p:nvPr/>
          </p:nvSpPr>
          <p:spPr>
            <a:xfrm>
              <a:off x="11157933" y="3272507"/>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50" name="Oval 49">
              <a:extLst>
                <a:ext uri="{FF2B5EF4-FFF2-40B4-BE49-F238E27FC236}">
                  <a16:creationId xmlns:a16="http://schemas.microsoft.com/office/drawing/2014/main" id="{324621C9-8C47-FDC8-5190-AFA6A64A0D4C}"/>
                </a:ext>
              </a:extLst>
            </p:cNvPr>
            <p:cNvSpPr>
              <a:spLocks/>
            </p:cNvSpPr>
            <p:nvPr/>
          </p:nvSpPr>
          <p:spPr>
            <a:xfrm>
              <a:off x="11165630" y="4166864"/>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52" name="Oval 51">
              <a:extLst>
                <a:ext uri="{FF2B5EF4-FFF2-40B4-BE49-F238E27FC236}">
                  <a16:creationId xmlns:a16="http://schemas.microsoft.com/office/drawing/2014/main" id="{9781559A-80D8-05CA-1F62-F5577BDDD48E}"/>
                </a:ext>
              </a:extLst>
            </p:cNvPr>
            <p:cNvSpPr>
              <a:spLocks/>
            </p:cNvSpPr>
            <p:nvPr/>
          </p:nvSpPr>
          <p:spPr>
            <a:xfrm>
              <a:off x="11165630" y="5723791"/>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54" name="Oval 53">
              <a:extLst>
                <a:ext uri="{FF2B5EF4-FFF2-40B4-BE49-F238E27FC236}">
                  <a16:creationId xmlns:a16="http://schemas.microsoft.com/office/drawing/2014/main" id="{26217F20-D79D-1A7F-C5C2-E5A4E4C4927D}"/>
                </a:ext>
              </a:extLst>
            </p:cNvPr>
            <p:cNvSpPr>
              <a:spLocks/>
            </p:cNvSpPr>
            <p:nvPr/>
          </p:nvSpPr>
          <p:spPr>
            <a:xfrm>
              <a:off x="11165630" y="4819041"/>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20" name="TextBox 19">
            <a:extLst>
              <a:ext uri="{FF2B5EF4-FFF2-40B4-BE49-F238E27FC236}">
                <a16:creationId xmlns:a16="http://schemas.microsoft.com/office/drawing/2014/main" id="{FD3789A1-87D1-0073-A92F-B6E7D26D1312}"/>
              </a:ext>
            </a:extLst>
          </p:cNvPr>
          <p:cNvSpPr txBox="1"/>
          <p:nvPr/>
        </p:nvSpPr>
        <p:spPr>
          <a:xfrm>
            <a:off x="707231" y="2851805"/>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32" name="TextBox 31">
            <a:extLst>
              <a:ext uri="{FF2B5EF4-FFF2-40B4-BE49-F238E27FC236}">
                <a16:creationId xmlns:a16="http://schemas.microsoft.com/office/drawing/2014/main" id="{B8CEE043-161F-D357-8FF0-2A68D15875BE}"/>
              </a:ext>
            </a:extLst>
          </p:cNvPr>
          <p:cNvSpPr txBox="1"/>
          <p:nvPr/>
        </p:nvSpPr>
        <p:spPr>
          <a:xfrm>
            <a:off x="706087" y="3766351"/>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38" name="TextBox 37">
            <a:extLst>
              <a:ext uri="{FF2B5EF4-FFF2-40B4-BE49-F238E27FC236}">
                <a16:creationId xmlns:a16="http://schemas.microsoft.com/office/drawing/2014/main" id="{7EB73507-4443-F761-CAF1-39BD3285E555}"/>
              </a:ext>
            </a:extLst>
          </p:cNvPr>
          <p:cNvSpPr txBox="1"/>
          <p:nvPr/>
        </p:nvSpPr>
        <p:spPr>
          <a:xfrm>
            <a:off x="706087" y="4394797"/>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44" name="TextBox 43">
            <a:extLst>
              <a:ext uri="{FF2B5EF4-FFF2-40B4-BE49-F238E27FC236}">
                <a16:creationId xmlns:a16="http://schemas.microsoft.com/office/drawing/2014/main" id="{43C8BA8B-BABA-BCA6-5860-F56D3B495841}"/>
              </a:ext>
            </a:extLst>
          </p:cNvPr>
          <p:cNvSpPr txBox="1"/>
          <p:nvPr/>
        </p:nvSpPr>
        <p:spPr>
          <a:xfrm>
            <a:off x="706087" y="5333687"/>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48" name="Oval 46">
            <a:extLst>
              <a:ext uri="{FF2B5EF4-FFF2-40B4-BE49-F238E27FC236}">
                <a16:creationId xmlns:a16="http://schemas.microsoft.com/office/drawing/2014/main" id="{00C8B295-4E74-6EF7-92B6-2199EE28C451}"/>
              </a:ext>
            </a:extLst>
          </p:cNvPr>
          <p:cNvSpPr/>
          <p:nvPr/>
        </p:nvSpPr>
        <p:spPr>
          <a:xfrm>
            <a:off x="9401384" y="6108609"/>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55" name="TextBox 54">
            <a:extLst>
              <a:ext uri="{FF2B5EF4-FFF2-40B4-BE49-F238E27FC236}">
                <a16:creationId xmlns:a16="http://schemas.microsoft.com/office/drawing/2014/main" id="{7994F090-3961-42D3-79D7-331B73520236}"/>
              </a:ext>
            </a:extLst>
          </p:cNvPr>
          <p:cNvSpPr txBox="1"/>
          <p:nvPr/>
        </p:nvSpPr>
        <p:spPr>
          <a:xfrm>
            <a:off x="706087" y="2194528"/>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Tree>
    <p:extLst>
      <p:ext uri="{BB962C8B-B14F-4D97-AF65-F5344CB8AC3E}">
        <p14:creationId xmlns:p14="http://schemas.microsoft.com/office/powerpoint/2010/main" val="2692861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45D06-BAAA-2F0E-B735-BBDD17A0E4EC}"/>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A73434F-7810-E94C-0DB5-D2E64AB0F095}"/>
              </a:ext>
            </a:extLst>
          </p:cNvPr>
          <p:cNvSpPr>
            <a:spLocks noGrp="1"/>
          </p:cNvSpPr>
          <p:nvPr>
            <p:ph idx="1"/>
          </p:nvPr>
        </p:nvSpPr>
        <p:spPr>
          <a:xfrm>
            <a:off x="577047" y="1881330"/>
            <a:ext cx="7855547" cy="4524001"/>
          </a:xfrm>
        </p:spPr>
        <p:txBody>
          <a:bodyPr vert="horz" lIns="91440" tIns="45720" rIns="91440" bIns="45720" rtlCol="0" anchor="t">
            <a:normAutofit/>
          </a:bodyPr>
          <a:lstStyle/>
          <a:p>
            <a:pPr marL="0" indent="0">
              <a:buNone/>
            </a:pPr>
            <a:r>
              <a:rPr lang="en-GB" sz="1400"/>
              <a:t>2.1 Miten hyvin organisaatiossanne tunnistetaan hallinnonalan vastuu ja rooli biodiversiteettitavoitteiden toteuttamisessa?</a:t>
            </a:r>
            <a:br>
              <a:rPr lang="en-GB" sz="1400"/>
            </a:br>
            <a:endParaRPr lang="en-GB" sz="1400">
              <a:cs typeface="Arial"/>
            </a:endParaRPr>
          </a:p>
          <a:p>
            <a:pPr marL="0" indent="0">
              <a:buNone/>
            </a:pPr>
            <a:r>
              <a:rPr lang="en-GB" sz="1400"/>
              <a:t>2.2 Miten kattavasti strategiassa ja muissa ohjaavissa </a:t>
            </a:r>
            <a:br>
              <a:rPr lang="en-GB" sz="1400"/>
            </a:br>
            <a:r>
              <a:rPr lang="en-GB" sz="1400"/>
              <a:t>dokumenteissa on kirjauksia luontotavoitteista?</a:t>
            </a:r>
            <a:br>
              <a:rPr lang="en-GB" sz="1400"/>
            </a:br>
            <a:endParaRPr lang="en-GB" sz="1400">
              <a:cs typeface="Arial"/>
            </a:endParaRPr>
          </a:p>
          <a:p>
            <a:pPr marL="0" indent="0">
              <a:buNone/>
            </a:pPr>
            <a:r>
              <a:rPr lang="en-GB" sz="1400"/>
              <a:t>2.3 Miten hyvin johdon sitoutuminen luontoasioihin näkyy organisaatiossasi?</a:t>
            </a:r>
            <a:br>
              <a:rPr lang="en-GB" sz="1400"/>
            </a:br>
            <a:endParaRPr lang="en-GB" sz="1400">
              <a:cs typeface="Arial"/>
            </a:endParaRPr>
          </a:p>
          <a:p>
            <a:pPr marL="0" indent="0">
              <a:buNone/>
            </a:pPr>
            <a:r>
              <a:rPr lang="en-GB" sz="1400"/>
              <a:t>2.4 Miten hyvin luontotavoitteet näkyvät tulosohjauksessa?</a:t>
            </a:r>
            <a:br>
              <a:rPr lang="en-GB" sz="1400"/>
            </a:br>
            <a:endParaRPr lang="en-GB" sz="1400">
              <a:cs typeface="Arial"/>
            </a:endParaRPr>
          </a:p>
          <a:p>
            <a:pPr marL="0" indent="0">
              <a:buNone/>
            </a:pPr>
            <a:r>
              <a:rPr lang="en-GB" sz="1400"/>
              <a:t>2.5 Miten hyvin organisaatiossasi on nimetty luontotyön roolit,</a:t>
            </a:r>
            <a:br>
              <a:rPr lang="en-GB" sz="1400"/>
            </a:br>
            <a:r>
              <a:rPr lang="en-GB" sz="1400"/>
              <a:t>ja vastuut sekä niiden työajallinen resursointi? </a:t>
            </a:r>
            <a:endParaRPr lang="en-GB" sz="1400">
              <a:cs typeface="Arial"/>
            </a:endParaRPr>
          </a:p>
        </p:txBody>
      </p:sp>
      <p:sp>
        <p:nvSpPr>
          <p:cNvPr id="3" name="Otsikko 2">
            <a:extLst>
              <a:ext uri="{FF2B5EF4-FFF2-40B4-BE49-F238E27FC236}">
                <a16:creationId xmlns:a16="http://schemas.microsoft.com/office/drawing/2014/main" id="{99BF781E-8FC9-E8CC-481B-B51932AB8A60}"/>
              </a:ext>
            </a:extLst>
          </p:cNvPr>
          <p:cNvSpPr>
            <a:spLocks noGrp="1"/>
          </p:cNvSpPr>
          <p:nvPr>
            <p:ph type="title"/>
          </p:nvPr>
        </p:nvSpPr>
        <p:spPr>
          <a:xfrm>
            <a:off x="577047" y="313787"/>
            <a:ext cx="7755295" cy="1299027"/>
          </a:xfrm>
        </p:spPr>
        <p:txBody>
          <a:bodyPr/>
          <a:lstStyle/>
          <a:p>
            <a:r>
              <a:rPr lang="fi-FI" sz="2800"/>
              <a:t>2. Johtajuus, strateginen sitoutuminen &amp; roolit</a:t>
            </a:r>
            <a:endParaRPr lang="en-GB" sz="2800"/>
          </a:p>
        </p:txBody>
      </p:sp>
      <p:sp>
        <p:nvSpPr>
          <p:cNvPr id="52" name="TextBox 51">
            <a:extLst>
              <a:ext uri="{FF2B5EF4-FFF2-40B4-BE49-F238E27FC236}">
                <a16:creationId xmlns:a16="http://schemas.microsoft.com/office/drawing/2014/main" id="{A30C5EC7-3D27-DEED-D63F-45BC8F9E6716}"/>
              </a:ext>
            </a:extLst>
          </p:cNvPr>
          <p:cNvSpPr txBox="1"/>
          <p:nvPr/>
        </p:nvSpPr>
        <p:spPr>
          <a:xfrm>
            <a:off x="656726" y="2430467"/>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53" name="TextBox 52">
            <a:extLst>
              <a:ext uri="{FF2B5EF4-FFF2-40B4-BE49-F238E27FC236}">
                <a16:creationId xmlns:a16="http://schemas.microsoft.com/office/drawing/2014/main" id="{69BAC1A5-D115-F7ED-9E40-48E4DE034979}"/>
              </a:ext>
            </a:extLst>
          </p:cNvPr>
          <p:cNvSpPr txBox="1"/>
          <p:nvPr/>
        </p:nvSpPr>
        <p:spPr>
          <a:xfrm>
            <a:off x="656726" y="3305889"/>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54" name="TextBox 53">
            <a:extLst>
              <a:ext uri="{FF2B5EF4-FFF2-40B4-BE49-F238E27FC236}">
                <a16:creationId xmlns:a16="http://schemas.microsoft.com/office/drawing/2014/main" id="{9A525DE7-DBD7-49EC-6454-F271A4182FED}"/>
              </a:ext>
            </a:extLst>
          </p:cNvPr>
          <p:cNvSpPr txBox="1"/>
          <p:nvPr/>
        </p:nvSpPr>
        <p:spPr>
          <a:xfrm>
            <a:off x="656726" y="4020219"/>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55" name="TextBox 54">
            <a:extLst>
              <a:ext uri="{FF2B5EF4-FFF2-40B4-BE49-F238E27FC236}">
                <a16:creationId xmlns:a16="http://schemas.microsoft.com/office/drawing/2014/main" id="{BE009D4E-0A46-329E-E051-4516795D136C}"/>
              </a:ext>
            </a:extLst>
          </p:cNvPr>
          <p:cNvSpPr txBox="1"/>
          <p:nvPr/>
        </p:nvSpPr>
        <p:spPr>
          <a:xfrm>
            <a:off x="656726" y="4708922"/>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56" name="TextBox 55">
            <a:extLst>
              <a:ext uri="{FF2B5EF4-FFF2-40B4-BE49-F238E27FC236}">
                <a16:creationId xmlns:a16="http://schemas.microsoft.com/office/drawing/2014/main" id="{B36D98BD-1568-1A76-2EE6-BB7AA32E2BF2}"/>
              </a:ext>
            </a:extLst>
          </p:cNvPr>
          <p:cNvSpPr txBox="1"/>
          <p:nvPr/>
        </p:nvSpPr>
        <p:spPr>
          <a:xfrm>
            <a:off x="656726" y="5532584"/>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grpSp>
        <p:nvGrpSpPr>
          <p:cNvPr id="57" name="Group 56">
            <a:extLst>
              <a:ext uri="{FF2B5EF4-FFF2-40B4-BE49-F238E27FC236}">
                <a16:creationId xmlns:a16="http://schemas.microsoft.com/office/drawing/2014/main" id="{BC446F19-5A34-716F-D6BF-E2FB3A3FF6A7}"/>
              </a:ext>
            </a:extLst>
          </p:cNvPr>
          <p:cNvGrpSpPr>
            <a:grpSpLocks/>
          </p:cNvGrpSpPr>
          <p:nvPr/>
        </p:nvGrpSpPr>
        <p:grpSpPr>
          <a:xfrm>
            <a:off x="8870648" y="483941"/>
            <a:ext cx="2718703" cy="2119184"/>
            <a:chOff x="9110575" y="623061"/>
            <a:chExt cx="2718703" cy="2119184"/>
          </a:xfrm>
        </p:grpSpPr>
        <p:sp>
          <p:nvSpPr>
            <p:cNvPr id="58" name="TextBox 57">
              <a:extLst>
                <a:ext uri="{FF2B5EF4-FFF2-40B4-BE49-F238E27FC236}">
                  <a16:creationId xmlns:a16="http://schemas.microsoft.com/office/drawing/2014/main" id="{5547FCCC-8FBA-BBA1-FA31-59EABF6B9AF2}"/>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59" name="TextBox 58">
              <a:extLst>
                <a:ext uri="{FF2B5EF4-FFF2-40B4-BE49-F238E27FC236}">
                  <a16:creationId xmlns:a16="http://schemas.microsoft.com/office/drawing/2014/main" id="{830C98A6-2753-EB07-575D-83C36144F438}"/>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60" name="TextBox 59">
              <a:extLst>
                <a:ext uri="{FF2B5EF4-FFF2-40B4-BE49-F238E27FC236}">
                  <a16:creationId xmlns:a16="http://schemas.microsoft.com/office/drawing/2014/main" id="{5A465360-B48A-BEAF-663E-C91DA428309C}"/>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61" name="TextBox 60">
              <a:extLst>
                <a:ext uri="{FF2B5EF4-FFF2-40B4-BE49-F238E27FC236}">
                  <a16:creationId xmlns:a16="http://schemas.microsoft.com/office/drawing/2014/main" id="{1CC3C086-18F2-0A1C-9726-B9723921E683}"/>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62" name="TextBox 61">
              <a:extLst>
                <a:ext uri="{FF2B5EF4-FFF2-40B4-BE49-F238E27FC236}">
                  <a16:creationId xmlns:a16="http://schemas.microsoft.com/office/drawing/2014/main" id="{F51EB254-DE6C-42A0-D1F2-873C62240310}"/>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63" name="TextBox 62">
              <a:extLst>
                <a:ext uri="{FF2B5EF4-FFF2-40B4-BE49-F238E27FC236}">
                  <a16:creationId xmlns:a16="http://schemas.microsoft.com/office/drawing/2014/main" id="{C2CDA6CC-5F44-3E30-8D89-553CD5E09A3D}"/>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64" name="TextBox 63">
            <a:extLst>
              <a:ext uri="{FF2B5EF4-FFF2-40B4-BE49-F238E27FC236}">
                <a16:creationId xmlns:a16="http://schemas.microsoft.com/office/drawing/2014/main" id="{9F06F5A8-40B5-9FD0-B898-8B3082CBF0EB}"/>
              </a:ext>
            </a:extLst>
          </p:cNvPr>
          <p:cNvSpPr txBox="1"/>
          <p:nvPr/>
        </p:nvSpPr>
        <p:spPr>
          <a:xfrm>
            <a:off x="10071937" y="6130616"/>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65" name="TextBox 64">
            <a:extLst>
              <a:ext uri="{FF2B5EF4-FFF2-40B4-BE49-F238E27FC236}">
                <a16:creationId xmlns:a16="http://schemas.microsoft.com/office/drawing/2014/main" id="{83FEA40F-DCE5-B375-7855-D43F84B78509}"/>
              </a:ext>
            </a:extLst>
          </p:cNvPr>
          <p:cNvSpPr txBox="1"/>
          <p:nvPr/>
        </p:nvSpPr>
        <p:spPr>
          <a:xfrm>
            <a:off x="7778986" y="6089055"/>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66" name="Group 65">
            <a:extLst>
              <a:ext uri="{FF2B5EF4-FFF2-40B4-BE49-F238E27FC236}">
                <a16:creationId xmlns:a16="http://schemas.microsoft.com/office/drawing/2014/main" id="{7CDFC752-C334-455F-C99D-63C2AFF3628A}"/>
              </a:ext>
            </a:extLst>
          </p:cNvPr>
          <p:cNvGrpSpPr>
            <a:grpSpLocks/>
          </p:cNvGrpSpPr>
          <p:nvPr/>
        </p:nvGrpSpPr>
        <p:grpSpPr>
          <a:xfrm>
            <a:off x="8679791" y="2400009"/>
            <a:ext cx="2561862" cy="3381607"/>
            <a:chOff x="8873394" y="2602195"/>
            <a:chExt cx="2561862" cy="3381607"/>
          </a:xfrm>
        </p:grpSpPr>
        <p:sp>
          <p:nvSpPr>
            <p:cNvPr id="67" name="Oval 66">
              <a:extLst>
                <a:ext uri="{FF2B5EF4-FFF2-40B4-BE49-F238E27FC236}">
                  <a16:creationId xmlns:a16="http://schemas.microsoft.com/office/drawing/2014/main" id="{DB241131-0E7F-A67A-B1AD-EB8D71BCC2CD}"/>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68" name="Oval 67">
              <a:extLst>
                <a:ext uri="{FF2B5EF4-FFF2-40B4-BE49-F238E27FC236}">
                  <a16:creationId xmlns:a16="http://schemas.microsoft.com/office/drawing/2014/main" id="{99AC67AE-C78D-464A-96A2-F05E42B496D9}"/>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69" name="Oval 68">
              <a:extLst>
                <a:ext uri="{FF2B5EF4-FFF2-40B4-BE49-F238E27FC236}">
                  <a16:creationId xmlns:a16="http://schemas.microsoft.com/office/drawing/2014/main" id="{B12B658B-504C-486D-9EC2-7F7CBB5EA404}"/>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0" name="Oval 69">
              <a:extLst>
                <a:ext uri="{FF2B5EF4-FFF2-40B4-BE49-F238E27FC236}">
                  <a16:creationId xmlns:a16="http://schemas.microsoft.com/office/drawing/2014/main" id="{9742E557-7D54-F45E-E5AB-8DB1AB3AF567}"/>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1" name="Oval 70">
              <a:extLst>
                <a:ext uri="{FF2B5EF4-FFF2-40B4-BE49-F238E27FC236}">
                  <a16:creationId xmlns:a16="http://schemas.microsoft.com/office/drawing/2014/main" id="{D7FAF385-568A-607F-5607-D00BCB98474E}"/>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72" name="Oval 71">
              <a:extLst>
                <a:ext uri="{FF2B5EF4-FFF2-40B4-BE49-F238E27FC236}">
                  <a16:creationId xmlns:a16="http://schemas.microsoft.com/office/drawing/2014/main" id="{38C4F3E8-7556-7945-9069-2089E17A3584}"/>
                </a:ext>
              </a:extLst>
            </p:cNvPr>
            <p:cNvSpPr>
              <a:spLocks/>
            </p:cNvSpPr>
            <p:nvPr/>
          </p:nvSpPr>
          <p:spPr>
            <a:xfrm>
              <a:off x="8873394" y="34985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3" name="Oval 72">
              <a:extLst>
                <a:ext uri="{FF2B5EF4-FFF2-40B4-BE49-F238E27FC236}">
                  <a16:creationId xmlns:a16="http://schemas.microsoft.com/office/drawing/2014/main" id="{23CBB28D-E024-E93B-E6D4-67A1BE037F0A}"/>
                </a:ext>
              </a:extLst>
            </p:cNvPr>
            <p:cNvSpPr>
              <a:spLocks/>
            </p:cNvSpPr>
            <p:nvPr/>
          </p:nvSpPr>
          <p:spPr>
            <a:xfrm>
              <a:off x="9329273" y="34985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4" name="Oval 73">
              <a:extLst>
                <a:ext uri="{FF2B5EF4-FFF2-40B4-BE49-F238E27FC236}">
                  <a16:creationId xmlns:a16="http://schemas.microsoft.com/office/drawing/2014/main" id="{CA174C1C-D0F1-F854-F733-0DBFDB1B79B9}"/>
                </a:ext>
              </a:extLst>
            </p:cNvPr>
            <p:cNvSpPr>
              <a:spLocks/>
            </p:cNvSpPr>
            <p:nvPr/>
          </p:nvSpPr>
          <p:spPr>
            <a:xfrm>
              <a:off x="9784693" y="34985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5" name="Oval 74">
              <a:extLst>
                <a:ext uri="{FF2B5EF4-FFF2-40B4-BE49-F238E27FC236}">
                  <a16:creationId xmlns:a16="http://schemas.microsoft.com/office/drawing/2014/main" id="{2BC93D46-BD7F-A7B6-3424-8F0C5C03F5CF}"/>
                </a:ext>
              </a:extLst>
            </p:cNvPr>
            <p:cNvSpPr>
              <a:spLocks/>
            </p:cNvSpPr>
            <p:nvPr/>
          </p:nvSpPr>
          <p:spPr>
            <a:xfrm>
              <a:off x="10240113" y="34985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6" name="Oval 75">
              <a:extLst>
                <a:ext uri="{FF2B5EF4-FFF2-40B4-BE49-F238E27FC236}">
                  <a16:creationId xmlns:a16="http://schemas.microsoft.com/office/drawing/2014/main" id="{CB254577-7FA9-9489-698A-62E5A3ED6FEC}"/>
                </a:ext>
              </a:extLst>
            </p:cNvPr>
            <p:cNvSpPr>
              <a:spLocks/>
            </p:cNvSpPr>
            <p:nvPr/>
          </p:nvSpPr>
          <p:spPr>
            <a:xfrm>
              <a:off x="10702972" y="34985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77" name="Oval 76">
              <a:extLst>
                <a:ext uri="{FF2B5EF4-FFF2-40B4-BE49-F238E27FC236}">
                  <a16:creationId xmlns:a16="http://schemas.microsoft.com/office/drawing/2014/main" id="{D54B3DC7-7092-132A-7B95-C7B3D843D066}"/>
                </a:ext>
              </a:extLst>
            </p:cNvPr>
            <p:cNvSpPr>
              <a:spLocks/>
            </p:cNvSpPr>
            <p:nvPr/>
          </p:nvSpPr>
          <p:spPr>
            <a:xfrm>
              <a:off x="8873394" y="420796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8" name="Oval 77">
              <a:extLst>
                <a:ext uri="{FF2B5EF4-FFF2-40B4-BE49-F238E27FC236}">
                  <a16:creationId xmlns:a16="http://schemas.microsoft.com/office/drawing/2014/main" id="{13C1E937-66D9-C0DA-4BF6-4CE1858F6466}"/>
                </a:ext>
              </a:extLst>
            </p:cNvPr>
            <p:cNvSpPr>
              <a:spLocks/>
            </p:cNvSpPr>
            <p:nvPr/>
          </p:nvSpPr>
          <p:spPr>
            <a:xfrm>
              <a:off x="9329273" y="420796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9" name="Oval 78">
              <a:extLst>
                <a:ext uri="{FF2B5EF4-FFF2-40B4-BE49-F238E27FC236}">
                  <a16:creationId xmlns:a16="http://schemas.microsoft.com/office/drawing/2014/main" id="{F942AFB9-9481-3205-B937-B74F0D44D7EB}"/>
                </a:ext>
              </a:extLst>
            </p:cNvPr>
            <p:cNvSpPr>
              <a:spLocks/>
            </p:cNvSpPr>
            <p:nvPr/>
          </p:nvSpPr>
          <p:spPr>
            <a:xfrm>
              <a:off x="9784693" y="420796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0" name="Oval 79">
              <a:extLst>
                <a:ext uri="{FF2B5EF4-FFF2-40B4-BE49-F238E27FC236}">
                  <a16:creationId xmlns:a16="http://schemas.microsoft.com/office/drawing/2014/main" id="{6245D46F-8F12-8355-0C0C-8E0F042E0243}"/>
                </a:ext>
              </a:extLst>
            </p:cNvPr>
            <p:cNvSpPr>
              <a:spLocks/>
            </p:cNvSpPr>
            <p:nvPr/>
          </p:nvSpPr>
          <p:spPr>
            <a:xfrm>
              <a:off x="10240113" y="420796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1" name="Oval 80">
              <a:extLst>
                <a:ext uri="{FF2B5EF4-FFF2-40B4-BE49-F238E27FC236}">
                  <a16:creationId xmlns:a16="http://schemas.microsoft.com/office/drawing/2014/main" id="{1F7BCCCE-EFED-D4C1-656C-9FE020F6B614}"/>
                </a:ext>
              </a:extLst>
            </p:cNvPr>
            <p:cNvSpPr>
              <a:spLocks/>
            </p:cNvSpPr>
            <p:nvPr/>
          </p:nvSpPr>
          <p:spPr>
            <a:xfrm>
              <a:off x="10702972" y="420796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2" name="Oval 81">
              <a:extLst>
                <a:ext uri="{FF2B5EF4-FFF2-40B4-BE49-F238E27FC236}">
                  <a16:creationId xmlns:a16="http://schemas.microsoft.com/office/drawing/2014/main" id="{E74C4FC8-8F32-5482-69AD-286AA835A5A9}"/>
                </a:ext>
              </a:extLst>
            </p:cNvPr>
            <p:cNvSpPr>
              <a:spLocks/>
            </p:cNvSpPr>
            <p:nvPr/>
          </p:nvSpPr>
          <p:spPr>
            <a:xfrm>
              <a:off x="8881091"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3" name="Oval 82">
              <a:extLst>
                <a:ext uri="{FF2B5EF4-FFF2-40B4-BE49-F238E27FC236}">
                  <a16:creationId xmlns:a16="http://schemas.microsoft.com/office/drawing/2014/main" id="{1C8BAECD-BD70-1DF5-7319-20DA5A4FAB75}"/>
                </a:ext>
              </a:extLst>
            </p:cNvPr>
            <p:cNvSpPr>
              <a:spLocks/>
            </p:cNvSpPr>
            <p:nvPr/>
          </p:nvSpPr>
          <p:spPr>
            <a:xfrm>
              <a:off x="933697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4" name="Oval 83">
              <a:extLst>
                <a:ext uri="{FF2B5EF4-FFF2-40B4-BE49-F238E27FC236}">
                  <a16:creationId xmlns:a16="http://schemas.microsoft.com/office/drawing/2014/main" id="{A3A968E0-E25E-4BB9-C53B-1DB3544A0155}"/>
                </a:ext>
              </a:extLst>
            </p:cNvPr>
            <p:cNvSpPr>
              <a:spLocks/>
            </p:cNvSpPr>
            <p:nvPr/>
          </p:nvSpPr>
          <p:spPr>
            <a:xfrm>
              <a:off x="979239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5" name="Oval 84">
              <a:extLst>
                <a:ext uri="{FF2B5EF4-FFF2-40B4-BE49-F238E27FC236}">
                  <a16:creationId xmlns:a16="http://schemas.microsoft.com/office/drawing/2014/main" id="{A360EC72-3B0E-0705-D9F5-4B53995B839E}"/>
                </a:ext>
              </a:extLst>
            </p:cNvPr>
            <p:cNvSpPr>
              <a:spLocks/>
            </p:cNvSpPr>
            <p:nvPr/>
          </p:nvSpPr>
          <p:spPr>
            <a:xfrm>
              <a:off x="10247810"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6" name="Oval 85">
              <a:extLst>
                <a:ext uri="{FF2B5EF4-FFF2-40B4-BE49-F238E27FC236}">
                  <a16:creationId xmlns:a16="http://schemas.microsoft.com/office/drawing/2014/main" id="{4856886B-AB70-7561-EA1F-B70279F9FF8E}"/>
                </a:ext>
              </a:extLst>
            </p:cNvPr>
            <p:cNvSpPr>
              <a:spLocks/>
            </p:cNvSpPr>
            <p:nvPr/>
          </p:nvSpPr>
          <p:spPr>
            <a:xfrm>
              <a:off x="10710669" y="572379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7" name="Oval 86">
              <a:extLst>
                <a:ext uri="{FF2B5EF4-FFF2-40B4-BE49-F238E27FC236}">
                  <a16:creationId xmlns:a16="http://schemas.microsoft.com/office/drawing/2014/main" id="{EA4D24A2-2D99-4DA4-D7B4-22683E53FE59}"/>
                </a:ext>
              </a:extLst>
            </p:cNvPr>
            <p:cNvSpPr>
              <a:spLocks/>
            </p:cNvSpPr>
            <p:nvPr/>
          </p:nvSpPr>
          <p:spPr>
            <a:xfrm>
              <a:off x="8873394" y="4911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8" name="Oval 87">
              <a:extLst>
                <a:ext uri="{FF2B5EF4-FFF2-40B4-BE49-F238E27FC236}">
                  <a16:creationId xmlns:a16="http://schemas.microsoft.com/office/drawing/2014/main" id="{A48DD5AD-4C4E-6722-643C-362290853F06}"/>
                </a:ext>
              </a:extLst>
            </p:cNvPr>
            <p:cNvSpPr>
              <a:spLocks/>
            </p:cNvSpPr>
            <p:nvPr/>
          </p:nvSpPr>
          <p:spPr>
            <a:xfrm>
              <a:off x="9329273" y="4911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9" name="Oval 88">
              <a:extLst>
                <a:ext uri="{FF2B5EF4-FFF2-40B4-BE49-F238E27FC236}">
                  <a16:creationId xmlns:a16="http://schemas.microsoft.com/office/drawing/2014/main" id="{70DEE624-42DE-2374-DDA8-06EF5DD2440D}"/>
                </a:ext>
              </a:extLst>
            </p:cNvPr>
            <p:cNvSpPr>
              <a:spLocks/>
            </p:cNvSpPr>
            <p:nvPr/>
          </p:nvSpPr>
          <p:spPr>
            <a:xfrm>
              <a:off x="9784693" y="4911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90" name="Oval 89">
              <a:extLst>
                <a:ext uri="{FF2B5EF4-FFF2-40B4-BE49-F238E27FC236}">
                  <a16:creationId xmlns:a16="http://schemas.microsoft.com/office/drawing/2014/main" id="{8617A20C-F3A2-C53E-D4F6-09597A32788A}"/>
                </a:ext>
              </a:extLst>
            </p:cNvPr>
            <p:cNvSpPr>
              <a:spLocks/>
            </p:cNvSpPr>
            <p:nvPr/>
          </p:nvSpPr>
          <p:spPr>
            <a:xfrm>
              <a:off x="10240113" y="4911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91" name="Oval 90">
              <a:extLst>
                <a:ext uri="{FF2B5EF4-FFF2-40B4-BE49-F238E27FC236}">
                  <a16:creationId xmlns:a16="http://schemas.microsoft.com/office/drawing/2014/main" id="{287AAB38-7E81-8ADA-AD6E-C5EFCE2F85B0}"/>
                </a:ext>
              </a:extLst>
            </p:cNvPr>
            <p:cNvSpPr>
              <a:spLocks/>
            </p:cNvSpPr>
            <p:nvPr/>
          </p:nvSpPr>
          <p:spPr>
            <a:xfrm>
              <a:off x="10702972" y="4911507"/>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92" name="Oval 91">
              <a:extLst>
                <a:ext uri="{FF2B5EF4-FFF2-40B4-BE49-F238E27FC236}">
                  <a16:creationId xmlns:a16="http://schemas.microsoft.com/office/drawing/2014/main" id="{2FBE97B8-A676-C57A-CAD9-94343C09F09F}"/>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93" name="Oval 92">
              <a:extLst>
                <a:ext uri="{FF2B5EF4-FFF2-40B4-BE49-F238E27FC236}">
                  <a16:creationId xmlns:a16="http://schemas.microsoft.com/office/drawing/2014/main" id="{59F05F52-452B-0CF5-8937-2CC6F1A37B39}"/>
                </a:ext>
              </a:extLst>
            </p:cNvPr>
            <p:cNvSpPr>
              <a:spLocks/>
            </p:cNvSpPr>
            <p:nvPr/>
          </p:nvSpPr>
          <p:spPr>
            <a:xfrm>
              <a:off x="11157933" y="349853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94" name="Oval 93">
              <a:extLst>
                <a:ext uri="{FF2B5EF4-FFF2-40B4-BE49-F238E27FC236}">
                  <a16:creationId xmlns:a16="http://schemas.microsoft.com/office/drawing/2014/main" id="{3F731821-005C-54FC-A7AC-D5D7B235413A}"/>
                </a:ext>
              </a:extLst>
            </p:cNvPr>
            <p:cNvSpPr>
              <a:spLocks/>
            </p:cNvSpPr>
            <p:nvPr/>
          </p:nvSpPr>
          <p:spPr>
            <a:xfrm>
              <a:off x="11165630" y="4207960"/>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95" name="Oval 94">
              <a:extLst>
                <a:ext uri="{FF2B5EF4-FFF2-40B4-BE49-F238E27FC236}">
                  <a16:creationId xmlns:a16="http://schemas.microsoft.com/office/drawing/2014/main" id="{24F99760-CD0F-F075-DB95-FA66114AC2EB}"/>
                </a:ext>
              </a:extLst>
            </p:cNvPr>
            <p:cNvSpPr>
              <a:spLocks/>
            </p:cNvSpPr>
            <p:nvPr/>
          </p:nvSpPr>
          <p:spPr>
            <a:xfrm>
              <a:off x="11165630" y="5723791"/>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96" name="Oval 95">
              <a:extLst>
                <a:ext uri="{FF2B5EF4-FFF2-40B4-BE49-F238E27FC236}">
                  <a16:creationId xmlns:a16="http://schemas.microsoft.com/office/drawing/2014/main" id="{D6CD7652-599C-E64A-176A-B9D00F612B80}"/>
                </a:ext>
              </a:extLst>
            </p:cNvPr>
            <p:cNvSpPr>
              <a:spLocks/>
            </p:cNvSpPr>
            <p:nvPr/>
          </p:nvSpPr>
          <p:spPr>
            <a:xfrm>
              <a:off x="11165630" y="4911507"/>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97" name="Oval 46">
            <a:extLst>
              <a:ext uri="{FF2B5EF4-FFF2-40B4-BE49-F238E27FC236}">
                <a16:creationId xmlns:a16="http://schemas.microsoft.com/office/drawing/2014/main" id="{89786AAB-B52A-7AEB-FDD0-F50CDD41D975}"/>
              </a:ext>
            </a:extLst>
          </p:cNvPr>
          <p:cNvSpPr/>
          <p:nvPr/>
        </p:nvSpPr>
        <p:spPr>
          <a:xfrm>
            <a:off x="9401384" y="6108609"/>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98" name="Dian numeron paikkamerkki 4">
            <a:extLst>
              <a:ext uri="{FF2B5EF4-FFF2-40B4-BE49-F238E27FC236}">
                <a16:creationId xmlns:a16="http://schemas.microsoft.com/office/drawing/2014/main" id="{45D67F69-97CD-A847-A116-927C2A808521}"/>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9</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4145790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DA9E-67DF-4131-2C1E-8927956C4991}"/>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FCC16FF-84C3-1710-BC95-64E31DAB865A}"/>
              </a:ext>
            </a:extLst>
          </p:cNvPr>
          <p:cNvSpPr>
            <a:spLocks noGrp="1"/>
          </p:cNvSpPr>
          <p:nvPr>
            <p:ph idx="1"/>
          </p:nvPr>
        </p:nvSpPr>
        <p:spPr>
          <a:xfrm>
            <a:off x="577048" y="1881330"/>
            <a:ext cx="6964184" cy="4524001"/>
          </a:xfrm>
        </p:spPr>
        <p:txBody>
          <a:bodyPr vert="horz" lIns="91440" tIns="45720" rIns="91440" bIns="45720" rtlCol="0" anchor="t">
            <a:normAutofit/>
          </a:bodyPr>
          <a:lstStyle/>
          <a:p>
            <a:pPr marL="0" indent="0">
              <a:buNone/>
            </a:pPr>
            <a:r>
              <a:rPr lang="en-GB" sz="1400"/>
              <a:t>3.1 Miten hyvin organisaatiossasi tunnistetaan </a:t>
            </a:r>
            <a:r>
              <a:rPr lang="en-GB" sz="1400" err="1"/>
              <a:t>toimialan</a:t>
            </a:r>
            <a:r>
              <a:rPr lang="en-GB" sz="1400"/>
              <a:t> </a:t>
            </a:r>
            <a:r>
              <a:rPr lang="en-GB" sz="1400" err="1"/>
              <a:t>suorat</a:t>
            </a:r>
            <a:r>
              <a:rPr lang="en-GB" sz="1400"/>
              <a:t> </a:t>
            </a:r>
            <a:r>
              <a:rPr lang="en-GB" sz="1400" err="1"/>
              <a:t>luontovaikutukset</a:t>
            </a:r>
            <a:r>
              <a:rPr lang="en-GB" sz="1400"/>
              <a:t>*?</a:t>
            </a:r>
            <a:br>
              <a:rPr lang="en-GB" sz="1400"/>
            </a:br>
            <a:endParaRPr lang="en-GB" sz="1400">
              <a:cs typeface="Arial"/>
            </a:endParaRPr>
          </a:p>
          <a:p>
            <a:pPr marL="0" indent="0">
              <a:buNone/>
            </a:pPr>
            <a:r>
              <a:rPr lang="en-GB" sz="1400"/>
              <a:t>3.2 Miten hyvin organisaatiossasi tunnistetaan </a:t>
            </a:r>
            <a:r>
              <a:rPr lang="en-GB" sz="1400" err="1"/>
              <a:t>toimialan</a:t>
            </a:r>
            <a:r>
              <a:rPr lang="en-GB" sz="1400"/>
              <a:t> </a:t>
            </a:r>
            <a:r>
              <a:rPr lang="en-GB" sz="1400" err="1"/>
              <a:t>epäsuorat</a:t>
            </a:r>
            <a:r>
              <a:rPr lang="en-GB" sz="1400"/>
              <a:t> </a:t>
            </a:r>
            <a:r>
              <a:rPr lang="en-GB" sz="1400" err="1"/>
              <a:t>luontovaikutukset</a:t>
            </a:r>
            <a:r>
              <a:rPr lang="en-GB" sz="1400"/>
              <a:t>*?</a:t>
            </a:r>
            <a:br>
              <a:rPr lang="en-GB" sz="1400"/>
            </a:br>
            <a:endParaRPr lang="en-GB" sz="1400">
              <a:cs typeface="Arial"/>
            </a:endParaRPr>
          </a:p>
          <a:p>
            <a:pPr marL="0" indent="0">
              <a:buNone/>
            </a:pPr>
            <a:r>
              <a:rPr lang="en-GB" sz="1400"/>
              <a:t>3.3 Onko </a:t>
            </a:r>
            <a:r>
              <a:rPr lang="en-GB" sz="1400" err="1"/>
              <a:t>teillä</a:t>
            </a:r>
            <a:r>
              <a:rPr lang="en-GB" sz="1400"/>
              <a:t> </a:t>
            </a:r>
            <a:r>
              <a:rPr lang="en-GB" sz="1400" err="1"/>
              <a:t>käytössä</a:t>
            </a:r>
            <a:r>
              <a:rPr lang="en-GB" sz="1400"/>
              <a:t> </a:t>
            </a:r>
            <a:r>
              <a:rPr lang="en-GB" sz="1400" err="1"/>
              <a:t>mittareita</a:t>
            </a:r>
            <a:r>
              <a:rPr lang="en-GB" sz="1400"/>
              <a:t> </a:t>
            </a:r>
            <a:r>
              <a:rPr lang="en-GB" sz="1400" err="1"/>
              <a:t>luontovaikutuksien</a:t>
            </a:r>
            <a:r>
              <a:rPr lang="en-GB" sz="1400"/>
              <a:t> </a:t>
            </a:r>
            <a:r>
              <a:rPr lang="en-GB" sz="1400" err="1"/>
              <a:t>seurantaan</a:t>
            </a:r>
            <a:r>
              <a:rPr lang="en-GB" sz="1400"/>
              <a:t>?</a:t>
            </a:r>
            <a:br>
              <a:rPr lang="en-GB" sz="1400"/>
            </a:br>
            <a:endParaRPr lang="en-GB" sz="1400">
              <a:cs typeface="Arial"/>
            </a:endParaRPr>
          </a:p>
          <a:p>
            <a:pPr marL="0" indent="0">
              <a:buNone/>
            </a:pPr>
            <a:r>
              <a:rPr lang="en-GB" sz="1400"/>
              <a:t>3.4 Miten kattavasti </a:t>
            </a:r>
            <a:r>
              <a:rPr lang="en-GB" sz="1400" err="1"/>
              <a:t>luontovaikutusten</a:t>
            </a:r>
            <a:r>
              <a:rPr lang="en-GB" sz="1400"/>
              <a:t> </a:t>
            </a:r>
            <a:r>
              <a:rPr lang="en-GB" sz="1400" err="1"/>
              <a:t>arvionti</a:t>
            </a:r>
            <a:r>
              <a:rPr lang="en-GB" sz="1400"/>
              <a:t> </a:t>
            </a:r>
            <a:r>
              <a:rPr lang="en-GB" sz="1400" err="1"/>
              <a:t>tehdään</a:t>
            </a:r>
            <a:r>
              <a:rPr lang="en-GB" sz="1400"/>
              <a:t> lain-, </a:t>
            </a:r>
            <a:br>
              <a:rPr lang="en-GB" sz="1400"/>
            </a:br>
            <a:r>
              <a:rPr lang="en-GB" sz="1400" err="1"/>
              <a:t>ohjelmatason</a:t>
            </a:r>
            <a:r>
              <a:rPr lang="en-GB" sz="1400"/>
              <a:t> ja </a:t>
            </a:r>
            <a:r>
              <a:rPr lang="en-GB" sz="1400" err="1"/>
              <a:t>hanketason</a:t>
            </a:r>
            <a:r>
              <a:rPr lang="en-GB" sz="1400"/>
              <a:t> </a:t>
            </a:r>
            <a:r>
              <a:rPr lang="en-GB" sz="1400" err="1"/>
              <a:t>valmistelussa</a:t>
            </a:r>
            <a:r>
              <a:rPr lang="en-GB" sz="1400"/>
              <a:t>?</a:t>
            </a:r>
            <a:br>
              <a:rPr lang="en-GB" sz="1400"/>
            </a:br>
            <a:endParaRPr lang="en-GB" sz="1400" b="1">
              <a:cs typeface="Arial"/>
            </a:endParaRPr>
          </a:p>
          <a:p>
            <a:pPr marL="0" indent="0">
              <a:buNone/>
            </a:pPr>
            <a:r>
              <a:rPr lang="en-GB" sz="1400"/>
              <a:t>3.5 Miten kattavasti </a:t>
            </a:r>
            <a:r>
              <a:rPr lang="en-GB" sz="1400" err="1"/>
              <a:t>raportoitte</a:t>
            </a:r>
            <a:r>
              <a:rPr lang="en-GB" sz="1400"/>
              <a:t> </a:t>
            </a:r>
            <a:r>
              <a:rPr lang="en-GB" sz="1400" err="1"/>
              <a:t>luontovaikutuksista</a:t>
            </a:r>
            <a:r>
              <a:rPr lang="en-GB" sz="1400"/>
              <a:t>? </a:t>
            </a:r>
            <a:endParaRPr lang="en-GB" sz="1400">
              <a:cs typeface="Arial"/>
            </a:endParaRPr>
          </a:p>
        </p:txBody>
      </p:sp>
      <p:sp>
        <p:nvSpPr>
          <p:cNvPr id="3" name="Otsikko 2">
            <a:extLst>
              <a:ext uri="{FF2B5EF4-FFF2-40B4-BE49-F238E27FC236}">
                <a16:creationId xmlns:a16="http://schemas.microsoft.com/office/drawing/2014/main" id="{22EB3C30-C0DC-8B9C-7D60-54F53E6825F1}"/>
              </a:ext>
            </a:extLst>
          </p:cNvPr>
          <p:cNvSpPr>
            <a:spLocks noGrp="1"/>
          </p:cNvSpPr>
          <p:nvPr>
            <p:ph type="title"/>
          </p:nvPr>
        </p:nvSpPr>
        <p:spPr>
          <a:xfrm>
            <a:off x="577047" y="313787"/>
            <a:ext cx="6286089" cy="1299027"/>
          </a:xfrm>
        </p:spPr>
        <p:txBody>
          <a:bodyPr/>
          <a:lstStyle/>
          <a:p>
            <a:r>
              <a:rPr lang="fi-FI" sz="2800"/>
              <a:t>3. Vaikuttavuuden arviointi: </a:t>
            </a:r>
            <a:br>
              <a:rPr lang="fi-FI" sz="2800"/>
            </a:br>
            <a:r>
              <a:rPr lang="fi-FI" sz="2800"/>
              <a:t>seuranta, mittarit ja raportointi</a:t>
            </a:r>
            <a:endParaRPr lang="en-GB" sz="2800"/>
          </a:p>
        </p:txBody>
      </p:sp>
      <p:sp>
        <p:nvSpPr>
          <p:cNvPr id="32" name="Tekstiruutu 31">
            <a:extLst>
              <a:ext uri="{FF2B5EF4-FFF2-40B4-BE49-F238E27FC236}">
                <a16:creationId xmlns:a16="http://schemas.microsoft.com/office/drawing/2014/main" id="{3F65BA85-A374-C141-7562-639A9C3D8F44}"/>
              </a:ext>
            </a:extLst>
          </p:cNvPr>
          <p:cNvSpPr txBox="1"/>
          <p:nvPr/>
        </p:nvSpPr>
        <p:spPr>
          <a:xfrm>
            <a:off x="577047" y="5642972"/>
            <a:ext cx="6286090" cy="646331"/>
          </a:xfrm>
          <a:prstGeom prst="rect">
            <a:avLst/>
          </a:prstGeom>
          <a:noFill/>
        </p:spPr>
        <p:txBody>
          <a:bodyPr wrap="square">
            <a:spAutoFit/>
          </a:bodyPr>
          <a:lstStyle/>
          <a:p>
            <a:r>
              <a:rPr lang="fi-FI" sz="900"/>
              <a:t>*Eliöiden ja luonnonvarojen suorat vaikutukset ovat esimerkiksi kalastus, metsien hakkuut tai rakentaminen luontoalueille.</a:t>
            </a:r>
          </a:p>
          <a:p>
            <a:r>
              <a:rPr lang="fi-FI" sz="900"/>
              <a:t>*Luonnon epäsuorat luontovaikutukset syntyvät ihmisen toiminnan seurauksena, kuten päästöt ilmaan ja vesistöihin, jotka vaikuttavat luonnon monimuotoisuuden ja luonnon ekosysteemien tilan heikkenemiseen. Näitä ovat esimerkiksi ilmastonmuutos, ruuantuotannon ja kulutustottumusten vaikutukset elinympäristöihin ja luonnonvarojen ylikulutus.</a:t>
            </a:r>
            <a:endParaRPr lang="en-GB" sz="900"/>
          </a:p>
        </p:txBody>
      </p:sp>
      <p:sp>
        <p:nvSpPr>
          <p:cNvPr id="87" name="Dian numeron paikkamerkki 4">
            <a:extLst>
              <a:ext uri="{FF2B5EF4-FFF2-40B4-BE49-F238E27FC236}">
                <a16:creationId xmlns:a16="http://schemas.microsoft.com/office/drawing/2014/main" id="{423A49F0-05B7-4D79-7476-BD8A5C26C2C6}"/>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10</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89" name="TextBox 88">
            <a:extLst>
              <a:ext uri="{FF2B5EF4-FFF2-40B4-BE49-F238E27FC236}">
                <a16:creationId xmlns:a16="http://schemas.microsoft.com/office/drawing/2014/main" id="{9894AC5A-79FF-F9D0-9AC5-72224133C763}"/>
              </a:ext>
            </a:extLst>
          </p:cNvPr>
          <p:cNvSpPr txBox="1"/>
          <p:nvPr/>
        </p:nvSpPr>
        <p:spPr>
          <a:xfrm>
            <a:off x="669513" y="2900670"/>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0" name="TextBox 89">
            <a:extLst>
              <a:ext uri="{FF2B5EF4-FFF2-40B4-BE49-F238E27FC236}">
                <a16:creationId xmlns:a16="http://schemas.microsoft.com/office/drawing/2014/main" id="{659C0E75-27AC-C191-98C4-C5B1543DC692}"/>
              </a:ext>
            </a:extLst>
          </p:cNvPr>
          <p:cNvSpPr txBox="1"/>
          <p:nvPr/>
        </p:nvSpPr>
        <p:spPr>
          <a:xfrm>
            <a:off x="669513" y="2239474"/>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1" name="TextBox 90">
            <a:extLst>
              <a:ext uri="{FF2B5EF4-FFF2-40B4-BE49-F238E27FC236}">
                <a16:creationId xmlns:a16="http://schemas.microsoft.com/office/drawing/2014/main" id="{8C29E608-8DC1-D36D-A577-6F01EF1E8262}"/>
              </a:ext>
            </a:extLst>
          </p:cNvPr>
          <p:cNvSpPr txBox="1"/>
          <p:nvPr/>
        </p:nvSpPr>
        <p:spPr>
          <a:xfrm>
            <a:off x="669513" y="3599128"/>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3" name="TextBox 92">
            <a:extLst>
              <a:ext uri="{FF2B5EF4-FFF2-40B4-BE49-F238E27FC236}">
                <a16:creationId xmlns:a16="http://schemas.microsoft.com/office/drawing/2014/main" id="{A465A026-8378-5942-F20D-815DEDE5B4E8}"/>
              </a:ext>
            </a:extLst>
          </p:cNvPr>
          <p:cNvSpPr txBox="1"/>
          <p:nvPr/>
        </p:nvSpPr>
        <p:spPr>
          <a:xfrm>
            <a:off x="669513" y="4455232"/>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4" name="TextBox 93">
            <a:extLst>
              <a:ext uri="{FF2B5EF4-FFF2-40B4-BE49-F238E27FC236}">
                <a16:creationId xmlns:a16="http://schemas.microsoft.com/office/drawing/2014/main" id="{54F19CF7-8772-3589-8CCE-BA3DBAB17D31}"/>
              </a:ext>
            </a:extLst>
          </p:cNvPr>
          <p:cNvSpPr txBox="1"/>
          <p:nvPr/>
        </p:nvSpPr>
        <p:spPr>
          <a:xfrm>
            <a:off x="669513" y="5116428"/>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grpSp>
        <p:nvGrpSpPr>
          <p:cNvPr id="95" name="Group 94">
            <a:extLst>
              <a:ext uri="{FF2B5EF4-FFF2-40B4-BE49-F238E27FC236}">
                <a16:creationId xmlns:a16="http://schemas.microsoft.com/office/drawing/2014/main" id="{2CFDF158-8765-2CDE-358F-78062C3D888C}"/>
              </a:ext>
            </a:extLst>
          </p:cNvPr>
          <p:cNvGrpSpPr>
            <a:grpSpLocks/>
          </p:cNvGrpSpPr>
          <p:nvPr/>
        </p:nvGrpSpPr>
        <p:grpSpPr>
          <a:xfrm>
            <a:off x="8803784" y="334042"/>
            <a:ext cx="2718703" cy="2119184"/>
            <a:chOff x="9110575" y="623061"/>
            <a:chExt cx="2718703" cy="2119184"/>
          </a:xfrm>
        </p:grpSpPr>
        <p:sp>
          <p:nvSpPr>
            <p:cNvPr id="96" name="TextBox 95">
              <a:extLst>
                <a:ext uri="{FF2B5EF4-FFF2-40B4-BE49-F238E27FC236}">
                  <a16:creationId xmlns:a16="http://schemas.microsoft.com/office/drawing/2014/main" id="{9DEB3179-930C-4B12-2815-B3D1649E469D}"/>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97" name="TextBox 96">
              <a:extLst>
                <a:ext uri="{FF2B5EF4-FFF2-40B4-BE49-F238E27FC236}">
                  <a16:creationId xmlns:a16="http://schemas.microsoft.com/office/drawing/2014/main" id="{7AF5B57E-AE66-33B0-30FF-86DE8E481F88}"/>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98" name="TextBox 97">
              <a:extLst>
                <a:ext uri="{FF2B5EF4-FFF2-40B4-BE49-F238E27FC236}">
                  <a16:creationId xmlns:a16="http://schemas.microsoft.com/office/drawing/2014/main" id="{AB0A419A-E36D-B781-F6B3-70FF0403794E}"/>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99" name="TextBox 98">
              <a:extLst>
                <a:ext uri="{FF2B5EF4-FFF2-40B4-BE49-F238E27FC236}">
                  <a16:creationId xmlns:a16="http://schemas.microsoft.com/office/drawing/2014/main" id="{CE47BC37-5FFA-9943-D902-3E9EAA700C4E}"/>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100" name="TextBox 99">
              <a:extLst>
                <a:ext uri="{FF2B5EF4-FFF2-40B4-BE49-F238E27FC236}">
                  <a16:creationId xmlns:a16="http://schemas.microsoft.com/office/drawing/2014/main" id="{75848D7F-BD18-9E72-F97D-320FAD83CEDB}"/>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101" name="TextBox 100">
              <a:extLst>
                <a:ext uri="{FF2B5EF4-FFF2-40B4-BE49-F238E27FC236}">
                  <a16:creationId xmlns:a16="http://schemas.microsoft.com/office/drawing/2014/main" id="{AA2745EB-E565-5E9D-0785-5EFC6CD262D8}"/>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102" name="TextBox 101">
            <a:extLst>
              <a:ext uri="{FF2B5EF4-FFF2-40B4-BE49-F238E27FC236}">
                <a16:creationId xmlns:a16="http://schemas.microsoft.com/office/drawing/2014/main" id="{CB740FA0-2E16-C6F2-A446-2CDC8673A267}"/>
              </a:ext>
            </a:extLst>
          </p:cNvPr>
          <p:cNvSpPr txBox="1"/>
          <p:nvPr/>
        </p:nvSpPr>
        <p:spPr>
          <a:xfrm>
            <a:off x="10005073" y="5908799"/>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03" name="TextBox 102">
            <a:extLst>
              <a:ext uri="{FF2B5EF4-FFF2-40B4-BE49-F238E27FC236}">
                <a16:creationId xmlns:a16="http://schemas.microsoft.com/office/drawing/2014/main" id="{7367AE83-2201-0454-F6BB-408889959DDA}"/>
              </a:ext>
            </a:extLst>
          </p:cNvPr>
          <p:cNvSpPr txBox="1"/>
          <p:nvPr/>
        </p:nvSpPr>
        <p:spPr>
          <a:xfrm>
            <a:off x="7712122" y="5867238"/>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104" name="Group 103">
            <a:extLst>
              <a:ext uri="{FF2B5EF4-FFF2-40B4-BE49-F238E27FC236}">
                <a16:creationId xmlns:a16="http://schemas.microsoft.com/office/drawing/2014/main" id="{34B2B382-2C55-2261-0DE2-5C6B8794534A}"/>
              </a:ext>
            </a:extLst>
          </p:cNvPr>
          <p:cNvGrpSpPr>
            <a:grpSpLocks/>
          </p:cNvGrpSpPr>
          <p:nvPr/>
        </p:nvGrpSpPr>
        <p:grpSpPr>
          <a:xfrm>
            <a:off x="8612927" y="2239836"/>
            <a:ext cx="2561862" cy="3124752"/>
            <a:chOff x="8873394" y="2602195"/>
            <a:chExt cx="2561862" cy="3124752"/>
          </a:xfrm>
        </p:grpSpPr>
        <p:sp>
          <p:nvSpPr>
            <p:cNvPr id="105" name="Oval 104">
              <a:extLst>
                <a:ext uri="{FF2B5EF4-FFF2-40B4-BE49-F238E27FC236}">
                  <a16:creationId xmlns:a16="http://schemas.microsoft.com/office/drawing/2014/main" id="{0E07BA83-BD36-6A54-120A-C0DD2542ACEF}"/>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06" name="Oval 105">
              <a:extLst>
                <a:ext uri="{FF2B5EF4-FFF2-40B4-BE49-F238E27FC236}">
                  <a16:creationId xmlns:a16="http://schemas.microsoft.com/office/drawing/2014/main" id="{69355113-A7B4-701A-8261-4F640C478D4A}"/>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07" name="Oval 106">
              <a:extLst>
                <a:ext uri="{FF2B5EF4-FFF2-40B4-BE49-F238E27FC236}">
                  <a16:creationId xmlns:a16="http://schemas.microsoft.com/office/drawing/2014/main" id="{7D8B060C-7CFC-6DAC-3D35-AE1CA0AF189E}"/>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08" name="Oval 107">
              <a:extLst>
                <a:ext uri="{FF2B5EF4-FFF2-40B4-BE49-F238E27FC236}">
                  <a16:creationId xmlns:a16="http://schemas.microsoft.com/office/drawing/2014/main" id="{828FB9E7-EB96-5444-C2B4-2C347597477E}"/>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09" name="Oval 108">
              <a:extLst>
                <a:ext uri="{FF2B5EF4-FFF2-40B4-BE49-F238E27FC236}">
                  <a16:creationId xmlns:a16="http://schemas.microsoft.com/office/drawing/2014/main" id="{DBCEC0C0-AA1A-9BE8-7D11-9A0AEB7144D4}"/>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10" name="Oval 109">
              <a:extLst>
                <a:ext uri="{FF2B5EF4-FFF2-40B4-BE49-F238E27FC236}">
                  <a16:creationId xmlns:a16="http://schemas.microsoft.com/office/drawing/2014/main" id="{7D4EAECE-4CAF-3D3F-3959-1387A0465EC1}"/>
                </a:ext>
              </a:extLst>
            </p:cNvPr>
            <p:cNvSpPr>
              <a:spLocks/>
            </p:cNvSpPr>
            <p:nvPr/>
          </p:nvSpPr>
          <p:spPr>
            <a:xfrm>
              <a:off x="8873394"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11" name="Oval 110">
              <a:extLst>
                <a:ext uri="{FF2B5EF4-FFF2-40B4-BE49-F238E27FC236}">
                  <a16:creationId xmlns:a16="http://schemas.microsoft.com/office/drawing/2014/main" id="{596E4572-8512-BE13-CB70-4094AB29C67A}"/>
                </a:ext>
              </a:extLst>
            </p:cNvPr>
            <p:cNvSpPr>
              <a:spLocks/>
            </p:cNvSpPr>
            <p:nvPr/>
          </p:nvSpPr>
          <p:spPr>
            <a:xfrm>
              <a:off x="932927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12" name="Oval 111">
              <a:extLst>
                <a:ext uri="{FF2B5EF4-FFF2-40B4-BE49-F238E27FC236}">
                  <a16:creationId xmlns:a16="http://schemas.microsoft.com/office/drawing/2014/main" id="{FDD07722-DF83-83F0-16B3-AF5FB61B73DB}"/>
                </a:ext>
              </a:extLst>
            </p:cNvPr>
            <p:cNvSpPr>
              <a:spLocks/>
            </p:cNvSpPr>
            <p:nvPr/>
          </p:nvSpPr>
          <p:spPr>
            <a:xfrm>
              <a:off x="978469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13" name="Oval 112">
              <a:extLst>
                <a:ext uri="{FF2B5EF4-FFF2-40B4-BE49-F238E27FC236}">
                  <a16:creationId xmlns:a16="http://schemas.microsoft.com/office/drawing/2014/main" id="{FB27ADB2-A38B-30E1-C8C9-AB15E454C064}"/>
                </a:ext>
              </a:extLst>
            </p:cNvPr>
            <p:cNvSpPr>
              <a:spLocks/>
            </p:cNvSpPr>
            <p:nvPr/>
          </p:nvSpPr>
          <p:spPr>
            <a:xfrm>
              <a:off x="1024011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14" name="Oval 113">
              <a:extLst>
                <a:ext uri="{FF2B5EF4-FFF2-40B4-BE49-F238E27FC236}">
                  <a16:creationId xmlns:a16="http://schemas.microsoft.com/office/drawing/2014/main" id="{C7418AB3-2821-0A55-5905-2CEDCE55D19C}"/>
                </a:ext>
              </a:extLst>
            </p:cNvPr>
            <p:cNvSpPr>
              <a:spLocks/>
            </p:cNvSpPr>
            <p:nvPr/>
          </p:nvSpPr>
          <p:spPr>
            <a:xfrm>
              <a:off x="10702972"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15" name="Oval 114">
              <a:extLst>
                <a:ext uri="{FF2B5EF4-FFF2-40B4-BE49-F238E27FC236}">
                  <a16:creationId xmlns:a16="http://schemas.microsoft.com/office/drawing/2014/main" id="{E9A5F86E-FB45-B059-0105-69AB38C26A38}"/>
                </a:ext>
              </a:extLst>
            </p:cNvPr>
            <p:cNvSpPr>
              <a:spLocks/>
            </p:cNvSpPr>
            <p:nvPr/>
          </p:nvSpPr>
          <p:spPr>
            <a:xfrm>
              <a:off x="8873394" y="394083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16" name="Oval 115">
              <a:extLst>
                <a:ext uri="{FF2B5EF4-FFF2-40B4-BE49-F238E27FC236}">
                  <a16:creationId xmlns:a16="http://schemas.microsoft.com/office/drawing/2014/main" id="{42B16FD1-8DE5-059F-24E4-5294C62D5CCB}"/>
                </a:ext>
              </a:extLst>
            </p:cNvPr>
            <p:cNvSpPr>
              <a:spLocks/>
            </p:cNvSpPr>
            <p:nvPr/>
          </p:nvSpPr>
          <p:spPr>
            <a:xfrm>
              <a:off x="9329273" y="394083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17" name="Oval 116">
              <a:extLst>
                <a:ext uri="{FF2B5EF4-FFF2-40B4-BE49-F238E27FC236}">
                  <a16:creationId xmlns:a16="http://schemas.microsoft.com/office/drawing/2014/main" id="{0910260E-AEDF-3B46-9BDE-0E8607C51C42}"/>
                </a:ext>
              </a:extLst>
            </p:cNvPr>
            <p:cNvSpPr>
              <a:spLocks/>
            </p:cNvSpPr>
            <p:nvPr/>
          </p:nvSpPr>
          <p:spPr>
            <a:xfrm>
              <a:off x="9784693" y="394083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18" name="Oval 117">
              <a:extLst>
                <a:ext uri="{FF2B5EF4-FFF2-40B4-BE49-F238E27FC236}">
                  <a16:creationId xmlns:a16="http://schemas.microsoft.com/office/drawing/2014/main" id="{70AEABC8-303F-4C34-9235-ADBE4F8B4D57}"/>
                </a:ext>
              </a:extLst>
            </p:cNvPr>
            <p:cNvSpPr>
              <a:spLocks/>
            </p:cNvSpPr>
            <p:nvPr/>
          </p:nvSpPr>
          <p:spPr>
            <a:xfrm>
              <a:off x="10240113" y="394083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19" name="Oval 118">
              <a:extLst>
                <a:ext uri="{FF2B5EF4-FFF2-40B4-BE49-F238E27FC236}">
                  <a16:creationId xmlns:a16="http://schemas.microsoft.com/office/drawing/2014/main" id="{5F1B343B-3538-1FA1-BA9D-DC9912B1D6DE}"/>
                </a:ext>
              </a:extLst>
            </p:cNvPr>
            <p:cNvSpPr>
              <a:spLocks/>
            </p:cNvSpPr>
            <p:nvPr/>
          </p:nvSpPr>
          <p:spPr>
            <a:xfrm>
              <a:off x="10702972" y="394083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20" name="Oval 119">
              <a:extLst>
                <a:ext uri="{FF2B5EF4-FFF2-40B4-BE49-F238E27FC236}">
                  <a16:creationId xmlns:a16="http://schemas.microsoft.com/office/drawing/2014/main" id="{C18496C6-592C-F3D2-2CCD-CA72FE84325E}"/>
                </a:ext>
              </a:extLst>
            </p:cNvPr>
            <p:cNvSpPr>
              <a:spLocks/>
            </p:cNvSpPr>
            <p:nvPr/>
          </p:nvSpPr>
          <p:spPr>
            <a:xfrm>
              <a:off x="8881091"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21" name="Oval 120">
              <a:extLst>
                <a:ext uri="{FF2B5EF4-FFF2-40B4-BE49-F238E27FC236}">
                  <a16:creationId xmlns:a16="http://schemas.microsoft.com/office/drawing/2014/main" id="{DB12A4B2-1443-B200-1C66-79702400C6EC}"/>
                </a:ext>
              </a:extLst>
            </p:cNvPr>
            <p:cNvSpPr>
              <a:spLocks/>
            </p:cNvSpPr>
            <p:nvPr/>
          </p:nvSpPr>
          <p:spPr>
            <a:xfrm>
              <a:off x="933697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22" name="Oval 121">
              <a:extLst>
                <a:ext uri="{FF2B5EF4-FFF2-40B4-BE49-F238E27FC236}">
                  <a16:creationId xmlns:a16="http://schemas.microsoft.com/office/drawing/2014/main" id="{39E5343D-2247-2FF4-9BC1-C795BB15BC45}"/>
                </a:ext>
              </a:extLst>
            </p:cNvPr>
            <p:cNvSpPr>
              <a:spLocks/>
            </p:cNvSpPr>
            <p:nvPr/>
          </p:nvSpPr>
          <p:spPr>
            <a:xfrm>
              <a:off x="979239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23" name="Oval 122">
              <a:extLst>
                <a:ext uri="{FF2B5EF4-FFF2-40B4-BE49-F238E27FC236}">
                  <a16:creationId xmlns:a16="http://schemas.microsoft.com/office/drawing/2014/main" id="{88510894-C9DB-B76A-219E-ECB19B74D72F}"/>
                </a:ext>
              </a:extLst>
            </p:cNvPr>
            <p:cNvSpPr>
              <a:spLocks/>
            </p:cNvSpPr>
            <p:nvPr/>
          </p:nvSpPr>
          <p:spPr>
            <a:xfrm>
              <a:off x="1024781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24" name="Oval 123">
              <a:extLst>
                <a:ext uri="{FF2B5EF4-FFF2-40B4-BE49-F238E27FC236}">
                  <a16:creationId xmlns:a16="http://schemas.microsoft.com/office/drawing/2014/main" id="{F4BCA6BA-C32F-D912-B81A-373EBB9655B5}"/>
                </a:ext>
              </a:extLst>
            </p:cNvPr>
            <p:cNvSpPr>
              <a:spLocks/>
            </p:cNvSpPr>
            <p:nvPr/>
          </p:nvSpPr>
          <p:spPr>
            <a:xfrm>
              <a:off x="10710669"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25" name="Oval 124">
              <a:extLst>
                <a:ext uri="{FF2B5EF4-FFF2-40B4-BE49-F238E27FC236}">
                  <a16:creationId xmlns:a16="http://schemas.microsoft.com/office/drawing/2014/main" id="{FA2BBB59-41E5-81DC-91D1-C367E90A8745}"/>
                </a:ext>
              </a:extLst>
            </p:cNvPr>
            <p:cNvSpPr>
              <a:spLocks/>
            </p:cNvSpPr>
            <p:nvPr/>
          </p:nvSpPr>
          <p:spPr>
            <a:xfrm>
              <a:off x="8873394" y="4798493"/>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26" name="Oval 125">
              <a:extLst>
                <a:ext uri="{FF2B5EF4-FFF2-40B4-BE49-F238E27FC236}">
                  <a16:creationId xmlns:a16="http://schemas.microsoft.com/office/drawing/2014/main" id="{EA9ED797-14AD-D22B-61D4-CB2B86C24CE3}"/>
                </a:ext>
              </a:extLst>
            </p:cNvPr>
            <p:cNvSpPr>
              <a:spLocks/>
            </p:cNvSpPr>
            <p:nvPr/>
          </p:nvSpPr>
          <p:spPr>
            <a:xfrm>
              <a:off x="9329273" y="4798493"/>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27" name="Oval 126">
              <a:extLst>
                <a:ext uri="{FF2B5EF4-FFF2-40B4-BE49-F238E27FC236}">
                  <a16:creationId xmlns:a16="http://schemas.microsoft.com/office/drawing/2014/main" id="{02D401D7-71A8-0B49-04A6-794A416CB691}"/>
                </a:ext>
              </a:extLst>
            </p:cNvPr>
            <p:cNvSpPr>
              <a:spLocks/>
            </p:cNvSpPr>
            <p:nvPr/>
          </p:nvSpPr>
          <p:spPr>
            <a:xfrm>
              <a:off x="9784693" y="4798493"/>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28" name="Oval 127">
              <a:extLst>
                <a:ext uri="{FF2B5EF4-FFF2-40B4-BE49-F238E27FC236}">
                  <a16:creationId xmlns:a16="http://schemas.microsoft.com/office/drawing/2014/main" id="{F4CD3F24-8CD0-86F3-D1AA-3A80C47CF844}"/>
                </a:ext>
              </a:extLst>
            </p:cNvPr>
            <p:cNvSpPr>
              <a:spLocks/>
            </p:cNvSpPr>
            <p:nvPr/>
          </p:nvSpPr>
          <p:spPr>
            <a:xfrm>
              <a:off x="10240113" y="4798493"/>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29" name="Oval 128">
              <a:extLst>
                <a:ext uri="{FF2B5EF4-FFF2-40B4-BE49-F238E27FC236}">
                  <a16:creationId xmlns:a16="http://schemas.microsoft.com/office/drawing/2014/main" id="{5B6CA235-5642-B028-C8A2-F22F84A3E22D}"/>
                </a:ext>
              </a:extLst>
            </p:cNvPr>
            <p:cNvSpPr>
              <a:spLocks/>
            </p:cNvSpPr>
            <p:nvPr/>
          </p:nvSpPr>
          <p:spPr>
            <a:xfrm>
              <a:off x="10702972" y="4798493"/>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30" name="Oval 129">
              <a:extLst>
                <a:ext uri="{FF2B5EF4-FFF2-40B4-BE49-F238E27FC236}">
                  <a16:creationId xmlns:a16="http://schemas.microsoft.com/office/drawing/2014/main" id="{6BF24363-124F-138F-5ABE-EE256B033140}"/>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31" name="Oval 130">
              <a:extLst>
                <a:ext uri="{FF2B5EF4-FFF2-40B4-BE49-F238E27FC236}">
                  <a16:creationId xmlns:a16="http://schemas.microsoft.com/office/drawing/2014/main" id="{A3C04FB9-6142-B00B-C04F-BEE1F5FAB685}"/>
                </a:ext>
              </a:extLst>
            </p:cNvPr>
            <p:cNvSpPr>
              <a:spLocks/>
            </p:cNvSpPr>
            <p:nvPr/>
          </p:nvSpPr>
          <p:spPr>
            <a:xfrm>
              <a:off x="11157933" y="324168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32" name="Oval 131">
              <a:extLst>
                <a:ext uri="{FF2B5EF4-FFF2-40B4-BE49-F238E27FC236}">
                  <a16:creationId xmlns:a16="http://schemas.microsoft.com/office/drawing/2014/main" id="{7ACCB905-B0E6-E1F6-558E-CE859A1A8640}"/>
                </a:ext>
              </a:extLst>
            </p:cNvPr>
            <p:cNvSpPr>
              <a:spLocks/>
            </p:cNvSpPr>
            <p:nvPr/>
          </p:nvSpPr>
          <p:spPr>
            <a:xfrm>
              <a:off x="11165630" y="3940832"/>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133" name="Oval 132">
              <a:extLst>
                <a:ext uri="{FF2B5EF4-FFF2-40B4-BE49-F238E27FC236}">
                  <a16:creationId xmlns:a16="http://schemas.microsoft.com/office/drawing/2014/main" id="{932B0AB6-D1B8-1567-1D24-F0E21B5BDFF3}"/>
                </a:ext>
              </a:extLst>
            </p:cNvPr>
            <p:cNvSpPr>
              <a:spLocks/>
            </p:cNvSpPr>
            <p:nvPr/>
          </p:nvSpPr>
          <p:spPr>
            <a:xfrm>
              <a:off x="11165630" y="546693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34" name="Oval 133">
              <a:extLst>
                <a:ext uri="{FF2B5EF4-FFF2-40B4-BE49-F238E27FC236}">
                  <a16:creationId xmlns:a16="http://schemas.microsoft.com/office/drawing/2014/main" id="{56B78781-AB15-5C0B-6716-1C0356FBDA74}"/>
                </a:ext>
              </a:extLst>
            </p:cNvPr>
            <p:cNvSpPr>
              <a:spLocks/>
            </p:cNvSpPr>
            <p:nvPr/>
          </p:nvSpPr>
          <p:spPr>
            <a:xfrm>
              <a:off x="11165630" y="4798493"/>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135" name="Oval 46">
            <a:extLst>
              <a:ext uri="{FF2B5EF4-FFF2-40B4-BE49-F238E27FC236}">
                <a16:creationId xmlns:a16="http://schemas.microsoft.com/office/drawing/2014/main" id="{24CE58C5-6B55-C2F1-C740-151950695929}"/>
              </a:ext>
            </a:extLst>
          </p:cNvPr>
          <p:cNvSpPr/>
          <p:nvPr/>
        </p:nvSpPr>
        <p:spPr>
          <a:xfrm>
            <a:off x="9334520" y="5886792"/>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346240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7419A-DBE8-5E3B-D70F-73510A0E502B}"/>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11F6D125-C7AB-E2D1-59E8-F9B680EC166D}"/>
              </a:ext>
            </a:extLst>
          </p:cNvPr>
          <p:cNvSpPr>
            <a:spLocks noGrp="1"/>
          </p:cNvSpPr>
          <p:nvPr>
            <p:ph idx="1"/>
          </p:nvPr>
        </p:nvSpPr>
        <p:spPr>
          <a:xfrm>
            <a:off x="590105" y="1791260"/>
            <a:ext cx="7115763" cy="4258666"/>
          </a:xfrm>
        </p:spPr>
        <p:txBody>
          <a:bodyPr vert="horz" lIns="91440" tIns="45720" rIns="91440" bIns="45720" rtlCol="0" anchor="t">
            <a:normAutofit/>
          </a:bodyPr>
          <a:lstStyle/>
          <a:p>
            <a:pPr marL="0" indent="0">
              <a:buNone/>
            </a:pPr>
            <a:r>
              <a:rPr lang="en-GB" sz="1200"/>
              <a:t>4.1 </a:t>
            </a:r>
            <a:r>
              <a:rPr lang="en-US" sz="1200"/>
              <a:t>Miten </a:t>
            </a:r>
            <a:r>
              <a:rPr lang="en-US" sz="1200" err="1"/>
              <a:t>kattavasti</a:t>
            </a:r>
            <a:r>
              <a:rPr lang="en-US" sz="1200"/>
              <a:t> </a:t>
            </a:r>
            <a:r>
              <a:rPr lang="en-US" sz="1200" err="1"/>
              <a:t>toimintanne</a:t>
            </a:r>
            <a:r>
              <a:rPr lang="en-US" sz="1200"/>
              <a:t> </a:t>
            </a:r>
            <a:r>
              <a:rPr lang="en-US" sz="1200" err="1"/>
              <a:t>luontotoimet</a:t>
            </a:r>
            <a:r>
              <a:rPr lang="en-US" sz="1200"/>
              <a:t> on </a:t>
            </a:r>
            <a:r>
              <a:rPr lang="en-US" sz="1200" err="1"/>
              <a:t>rahoitettu</a:t>
            </a:r>
            <a:r>
              <a:rPr lang="en-US" sz="1200"/>
              <a:t>?</a:t>
            </a:r>
            <a:br>
              <a:rPr lang="en-US" sz="1200"/>
            </a:br>
            <a:endParaRPr lang="en-GB" sz="1200">
              <a:cs typeface="Arial"/>
            </a:endParaRPr>
          </a:p>
          <a:p>
            <a:pPr marL="0" indent="0">
              <a:buNone/>
            </a:pPr>
            <a:r>
              <a:rPr lang="en-GB" sz="1200"/>
              <a:t>4.2 </a:t>
            </a:r>
            <a:r>
              <a:rPr lang="en-GB" sz="1200">
                <a:ea typeface="+mn-lt"/>
                <a:cs typeface="+mn-lt"/>
              </a:rPr>
              <a:t> Miten hyvin </a:t>
            </a:r>
            <a:r>
              <a:rPr lang="en-GB" sz="1200" err="1">
                <a:ea typeface="+mn-lt"/>
                <a:cs typeface="+mn-lt"/>
              </a:rPr>
              <a:t>luontorahoituksen</a:t>
            </a:r>
            <a:r>
              <a:rPr lang="en-GB" sz="1200">
                <a:ea typeface="+mn-lt"/>
                <a:cs typeface="+mn-lt"/>
              </a:rPr>
              <a:t> </a:t>
            </a:r>
            <a:r>
              <a:rPr lang="en-GB" sz="1200" err="1">
                <a:ea typeface="+mn-lt"/>
                <a:cs typeface="+mn-lt"/>
              </a:rPr>
              <a:t>toteutumista</a:t>
            </a:r>
            <a:r>
              <a:rPr lang="en-GB" sz="1200">
                <a:ea typeface="+mn-lt"/>
                <a:cs typeface="+mn-lt"/>
              </a:rPr>
              <a:t> </a:t>
            </a:r>
            <a:r>
              <a:rPr lang="en-GB" sz="1200" err="1">
                <a:ea typeface="+mn-lt"/>
                <a:cs typeface="+mn-lt"/>
              </a:rPr>
              <a:t>seurataan</a:t>
            </a:r>
            <a:r>
              <a:rPr lang="en-GB" sz="1200">
                <a:ea typeface="+mn-lt"/>
                <a:cs typeface="+mn-lt"/>
              </a:rPr>
              <a:t>?</a:t>
            </a:r>
            <a:br>
              <a:rPr lang="en-GB" sz="1200">
                <a:ea typeface="+mn-lt"/>
                <a:cs typeface="+mn-lt"/>
              </a:rPr>
            </a:br>
            <a:endParaRPr lang="en-GB" sz="1200">
              <a:cs typeface="Arial"/>
            </a:endParaRPr>
          </a:p>
          <a:p>
            <a:pPr marL="0" indent="0">
              <a:buNone/>
            </a:pPr>
            <a:r>
              <a:rPr lang="en-GB" sz="1200">
                <a:cs typeface="Arial"/>
              </a:rPr>
              <a:t>4.3 Miten hyvin organisaatiossanne tunnistetaan </a:t>
            </a:r>
            <a:r>
              <a:rPr lang="en-GB" sz="1200" err="1">
                <a:cs typeface="Arial"/>
              </a:rPr>
              <a:t>luontokadon</a:t>
            </a:r>
            <a:r>
              <a:rPr lang="en-GB" sz="1200">
                <a:cs typeface="Arial"/>
              </a:rPr>
              <a:t> </a:t>
            </a:r>
            <a:r>
              <a:rPr lang="en-GB" sz="1200" err="1">
                <a:cs typeface="Arial"/>
              </a:rPr>
              <a:t>riskien</a:t>
            </a:r>
            <a:r>
              <a:rPr lang="en-GB" sz="1200">
                <a:cs typeface="Arial"/>
              </a:rPr>
              <a:t> </a:t>
            </a:r>
            <a:br>
              <a:rPr lang="en-GB" sz="1200">
                <a:cs typeface="Arial"/>
              </a:rPr>
            </a:br>
            <a:r>
              <a:rPr lang="en-GB" sz="1200" err="1">
                <a:cs typeface="Arial"/>
              </a:rPr>
              <a:t>vaikutukset</a:t>
            </a:r>
            <a:r>
              <a:rPr lang="en-GB" sz="1200">
                <a:cs typeface="Arial"/>
              </a:rPr>
              <a:t> </a:t>
            </a:r>
            <a:r>
              <a:rPr lang="en-GB" sz="1200" err="1">
                <a:cs typeface="Arial"/>
              </a:rPr>
              <a:t>talous</a:t>
            </a:r>
            <a:r>
              <a:rPr lang="en-GB" sz="1200">
                <a:cs typeface="Arial"/>
              </a:rPr>
              <a:t>- ja </a:t>
            </a:r>
            <a:r>
              <a:rPr lang="en-GB" sz="1200" err="1">
                <a:cs typeface="Arial"/>
              </a:rPr>
              <a:t>rahoitusjärjestelmään</a:t>
            </a:r>
            <a:r>
              <a:rPr lang="en-GB" sz="1200">
                <a:cs typeface="Arial"/>
              </a:rPr>
              <a:t>?</a:t>
            </a:r>
            <a:br>
              <a:rPr lang="en-GB" sz="1200">
                <a:cs typeface="Arial"/>
              </a:rPr>
            </a:br>
            <a:endParaRPr lang="en-GB" sz="1200"/>
          </a:p>
          <a:p>
            <a:pPr marL="0" indent="0">
              <a:buNone/>
            </a:pPr>
            <a:r>
              <a:rPr lang="en-GB" sz="1200"/>
              <a:t>4.4 Miten kattavasti </a:t>
            </a:r>
            <a:r>
              <a:rPr lang="en-GB" sz="1200" err="1"/>
              <a:t>toiminnan</a:t>
            </a:r>
            <a:r>
              <a:rPr lang="en-GB" sz="1200"/>
              <a:t> </a:t>
            </a:r>
            <a:r>
              <a:rPr lang="en-GB" sz="1200" err="1"/>
              <a:t>budjetoinnissa</a:t>
            </a:r>
            <a:r>
              <a:rPr lang="en-GB" sz="1200"/>
              <a:t> </a:t>
            </a:r>
            <a:r>
              <a:rPr lang="en-GB" sz="1200" err="1"/>
              <a:t>sovelletaan</a:t>
            </a:r>
            <a:r>
              <a:rPr lang="en-GB" sz="1200"/>
              <a:t> Ei </a:t>
            </a:r>
            <a:r>
              <a:rPr lang="en-GB" sz="1200" err="1"/>
              <a:t>merkittävää</a:t>
            </a:r>
            <a:r>
              <a:rPr lang="en-GB" sz="1200"/>
              <a:t> </a:t>
            </a:r>
            <a:r>
              <a:rPr lang="en-GB" sz="1200" err="1"/>
              <a:t>haittaa</a:t>
            </a:r>
            <a:r>
              <a:rPr lang="en-GB" sz="1200"/>
              <a:t> –</a:t>
            </a:r>
            <a:r>
              <a:rPr lang="en-GB" sz="1200" err="1"/>
              <a:t>periaatetta</a:t>
            </a:r>
            <a:br>
              <a:rPr lang="en-GB" sz="1200"/>
            </a:br>
            <a:r>
              <a:rPr lang="en-GB" sz="1200"/>
              <a:t> (</a:t>
            </a:r>
            <a:r>
              <a:rPr lang="en-GB" sz="1200">
                <a:hlinkClick r:id="rId2"/>
              </a:rPr>
              <a:t>Do Not Significant Harm</a:t>
            </a:r>
            <a:r>
              <a:rPr lang="en-GB" sz="1200"/>
              <a:t>)?</a:t>
            </a:r>
            <a:br>
              <a:rPr lang="en-GB" sz="1200"/>
            </a:br>
            <a:endParaRPr lang="en-GB" sz="1200">
              <a:cs typeface="Arial"/>
            </a:endParaRPr>
          </a:p>
          <a:p>
            <a:pPr marL="0" indent="0">
              <a:buNone/>
            </a:pPr>
            <a:r>
              <a:rPr lang="en-GB" sz="1200"/>
              <a:t>4.5 Miten hyvin </a:t>
            </a:r>
            <a:r>
              <a:rPr lang="en-GB" sz="1200" err="1"/>
              <a:t>hankinnoissa</a:t>
            </a:r>
            <a:r>
              <a:rPr lang="en-GB" sz="1200"/>
              <a:t> </a:t>
            </a:r>
            <a:r>
              <a:rPr lang="en-GB" sz="1200" err="1"/>
              <a:t>huomioidaan</a:t>
            </a:r>
            <a:r>
              <a:rPr lang="en-GB" sz="1200"/>
              <a:t> </a:t>
            </a:r>
            <a:r>
              <a:rPr lang="en-GB" sz="1200" err="1"/>
              <a:t>luontovaikutuksia</a:t>
            </a:r>
            <a:r>
              <a:rPr lang="en-GB" sz="1200"/>
              <a:t> (</a:t>
            </a:r>
            <a:r>
              <a:rPr lang="en-GB" sz="1200" err="1"/>
              <a:t>suorat</a:t>
            </a:r>
            <a:r>
              <a:rPr lang="en-GB" sz="1200"/>
              <a:t> ja </a:t>
            </a:r>
            <a:r>
              <a:rPr lang="en-GB" sz="1200" err="1"/>
              <a:t>epäsuorat</a:t>
            </a:r>
            <a:r>
              <a:rPr lang="en-GB" sz="1200"/>
              <a:t>)?</a:t>
            </a:r>
            <a:br>
              <a:rPr lang="en-GB" sz="1200"/>
            </a:br>
            <a:endParaRPr lang="en-GB" sz="1200" b="1">
              <a:cs typeface="Arial"/>
            </a:endParaRPr>
          </a:p>
          <a:p>
            <a:pPr marL="0" indent="0">
              <a:buNone/>
            </a:pPr>
            <a:r>
              <a:rPr lang="en-GB" sz="1200"/>
              <a:t>4.6 Miten hyvin </a:t>
            </a:r>
            <a:r>
              <a:rPr lang="en-GB" sz="1200" err="1"/>
              <a:t>seuraatte</a:t>
            </a:r>
            <a:r>
              <a:rPr lang="en-GB" sz="1200"/>
              <a:t>, </a:t>
            </a:r>
            <a:r>
              <a:rPr lang="en-GB" sz="1200" err="1"/>
              <a:t>miten</a:t>
            </a:r>
            <a:r>
              <a:rPr lang="en-GB" sz="1200"/>
              <a:t> </a:t>
            </a:r>
            <a:r>
              <a:rPr lang="en-GB" sz="1200" err="1"/>
              <a:t>hankintaprosessissa</a:t>
            </a:r>
            <a:r>
              <a:rPr lang="en-GB" sz="1200"/>
              <a:t> on </a:t>
            </a:r>
            <a:r>
              <a:rPr lang="en-GB" sz="1200" err="1"/>
              <a:t>huomioitu</a:t>
            </a:r>
            <a:r>
              <a:rPr lang="en-GB" sz="1200"/>
              <a:t> </a:t>
            </a:r>
            <a:r>
              <a:rPr lang="en-GB" sz="1200" err="1"/>
              <a:t>luontovaikutukset</a:t>
            </a:r>
            <a:r>
              <a:rPr lang="en-GB" sz="1200"/>
              <a:t>?</a:t>
            </a:r>
            <a:endParaRPr lang="en-GB" sz="1200">
              <a:cs typeface="Arial"/>
            </a:endParaRPr>
          </a:p>
        </p:txBody>
      </p:sp>
      <p:sp>
        <p:nvSpPr>
          <p:cNvPr id="3" name="Otsikko 2">
            <a:extLst>
              <a:ext uri="{FF2B5EF4-FFF2-40B4-BE49-F238E27FC236}">
                <a16:creationId xmlns:a16="http://schemas.microsoft.com/office/drawing/2014/main" id="{652B2F44-A586-A9BC-53F6-15DD2D462E8A}"/>
              </a:ext>
            </a:extLst>
          </p:cNvPr>
          <p:cNvSpPr>
            <a:spLocks noGrp="1"/>
          </p:cNvSpPr>
          <p:nvPr>
            <p:ph type="title"/>
          </p:nvPr>
        </p:nvSpPr>
        <p:spPr>
          <a:xfrm>
            <a:off x="590105" y="0"/>
            <a:ext cx="5933986" cy="1567543"/>
          </a:xfrm>
        </p:spPr>
        <p:txBody>
          <a:bodyPr/>
          <a:lstStyle/>
          <a:p>
            <a:r>
              <a:rPr lang="fi-FI" sz="3200"/>
              <a:t>4. Rahoituksen suuntaaminen ja julkiset hankinnat</a:t>
            </a:r>
            <a:endParaRPr lang="en-GB" sz="3200"/>
          </a:p>
        </p:txBody>
      </p:sp>
      <p:sp>
        <p:nvSpPr>
          <p:cNvPr id="53" name="Dian numeron paikkamerkki 4">
            <a:extLst>
              <a:ext uri="{FF2B5EF4-FFF2-40B4-BE49-F238E27FC236}">
                <a16:creationId xmlns:a16="http://schemas.microsoft.com/office/drawing/2014/main" id="{73DB264A-057B-E3F8-2688-C549B01AD72D}"/>
              </a:ext>
            </a:extLst>
          </p:cNvPr>
          <p:cNvSpPr>
            <a:spLocks noGrp="1"/>
          </p:cNvSpPr>
          <p:nvPr>
            <p:ph type="sldNum" sz="quarter" idx="12"/>
          </p:nvPr>
        </p:nvSpPr>
        <p:spPr>
          <a:prstGeom prst="rect">
            <a:avLst/>
          </a:prstGeom>
        </p:spPr>
        <p:txBody>
          <a:bodyPr/>
          <a:lstStyle/>
          <a:p>
            <a:fld id="{1EA1DD0D-7089-48C5-B116-A19F892CF1D9}" type="slidenum">
              <a:rPr lang="fi-FI" smtClean="0"/>
              <a:pPr/>
              <a:t>11</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57" name="TextBox 56">
            <a:extLst>
              <a:ext uri="{FF2B5EF4-FFF2-40B4-BE49-F238E27FC236}">
                <a16:creationId xmlns:a16="http://schemas.microsoft.com/office/drawing/2014/main" id="{EBC0710F-8243-36D9-CD2C-E98CB8072E39}"/>
              </a:ext>
            </a:extLst>
          </p:cNvPr>
          <p:cNvSpPr txBox="1"/>
          <p:nvPr/>
        </p:nvSpPr>
        <p:spPr>
          <a:xfrm>
            <a:off x="662023" y="2088632"/>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59" name="TextBox 58">
            <a:extLst>
              <a:ext uri="{FF2B5EF4-FFF2-40B4-BE49-F238E27FC236}">
                <a16:creationId xmlns:a16="http://schemas.microsoft.com/office/drawing/2014/main" id="{D9D4DCE3-893B-AC1D-94D5-91043B9A5277}"/>
              </a:ext>
            </a:extLst>
          </p:cNvPr>
          <p:cNvSpPr txBox="1"/>
          <p:nvPr/>
        </p:nvSpPr>
        <p:spPr>
          <a:xfrm>
            <a:off x="662023" y="2707595"/>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61" name="TextBox 60">
            <a:extLst>
              <a:ext uri="{FF2B5EF4-FFF2-40B4-BE49-F238E27FC236}">
                <a16:creationId xmlns:a16="http://schemas.microsoft.com/office/drawing/2014/main" id="{136CBCC6-E528-4CD9-0D94-7614EC474619}"/>
              </a:ext>
            </a:extLst>
          </p:cNvPr>
          <p:cNvSpPr txBox="1"/>
          <p:nvPr/>
        </p:nvSpPr>
        <p:spPr>
          <a:xfrm>
            <a:off x="662023" y="3472305"/>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62" name="TextBox 61">
            <a:extLst>
              <a:ext uri="{FF2B5EF4-FFF2-40B4-BE49-F238E27FC236}">
                <a16:creationId xmlns:a16="http://schemas.microsoft.com/office/drawing/2014/main" id="{84D15EF0-D9C2-9499-AAAA-3498ED00A669}"/>
              </a:ext>
            </a:extLst>
          </p:cNvPr>
          <p:cNvSpPr txBox="1"/>
          <p:nvPr/>
        </p:nvSpPr>
        <p:spPr>
          <a:xfrm>
            <a:off x="662023" y="4312836"/>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63" name="TextBox 62">
            <a:extLst>
              <a:ext uri="{FF2B5EF4-FFF2-40B4-BE49-F238E27FC236}">
                <a16:creationId xmlns:a16="http://schemas.microsoft.com/office/drawing/2014/main" id="{9CB64564-C96E-19BE-EF22-56C34E40442A}"/>
              </a:ext>
            </a:extLst>
          </p:cNvPr>
          <p:cNvSpPr txBox="1"/>
          <p:nvPr/>
        </p:nvSpPr>
        <p:spPr>
          <a:xfrm>
            <a:off x="662023" y="4930564"/>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64" name="TextBox 63">
            <a:extLst>
              <a:ext uri="{FF2B5EF4-FFF2-40B4-BE49-F238E27FC236}">
                <a16:creationId xmlns:a16="http://schemas.microsoft.com/office/drawing/2014/main" id="{C6E508B3-B956-5CB2-61AE-8058C7686BA0}"/>
              </a:ext>
            </a:extLst>
          </p:cNvPr>
          <p:cNvSpPr txBox="1"/>
          <p:nvPr/>
        </p:nvSpPr>
        <p:spPr>
          <a:xfrm>
            <a:off x="662023" y="5514027"/>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grpSp>
        <p:nvGrpSpPr>
          <p:cNvPr id="65" name="Group 64">
            <a:extLst>
              <a:ext uri="{FF2B5EF4-FFF2-40B4-BE49-F238E27FC236}">
                <a16:creationId xmlns:a16="http://schemas.microsoft.com/office/drawing/2014/main" id="{C0C63651-41A2-0F62-EA9A-D0A4DBA35F69}"/>
              </a:ext>
            </a:extLst>
          </p:cNvPr>
          <p:cNvGrpSpPr>
            <a:grpSpLocks/>
          </p:cNvGrpSpPr>
          <p:nvPr/>
        </p:nvGrpSpPr>
        <p:grpSpPr>
          <a:xfrm>
            <a:off x="8803784" y="169658"/>
            <a:ext cx="2718703" cy="2119184"/>
            <a:chOff x="9110575" y="623061"/>
            <a:chExt cx="2718703" cy="2119184"/>
          </a:xfrm>
        </p:grpSpPr>
        <p:sp>
          <p:nvSpPr>
            <p:cNvPr id="66" name="TextBox 65">
              <a:extLst>
                <a:ext uri="{FF2B5EF4-FFF2-40B4-BE49-F238E27FC236}">
                  <a16:creationId xmlns:a16="http://schemas.microsoft.com/office/drawing/2014/main" id="{3845D36C-899F-76CF-E31F-C82447ED71AF}"/>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67" name="TextBox 66">
              <a:extLst>
                <a:ext uri="{FF2B5EF4-FFF2-40B4-BE49-F238E27FC236}">
                  <a16:creationId xmlns:a16="http://schemas.microsoft.com/office/drawing/2014/main" id="{EB802C6F-D9A0-DD98-A359-3FE06EEC7380}"/>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68" name="TextBox 67">
              <a:extLst>
                <a:ext uri="{FF2B5EF4-FFF2-40B4-BE49-F238E27FC236}">
                  <a16:creationId xmlns:a16="http://schemas.microsoft.com/office/drawing/2014/main" id="{00934EA0-F53B-28AD-CB40-129AE5B14992}"/>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69" name="TextBox 68">
              <a:extLst>
                <a:ext uri="{FF2B5EF4-FFF2-40B4-BE49-F238E27FC236}">
                  <a16:creationId xmlns:a16="http://schemas.microsoft.com/office/drawing/2014/main" id="{7121C548-49B3-33E8-2DE7-BD82E5DD1F2B}"/>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70" name="TextBox 69">
              <a:extLst>
                <a:ext uri="{FF2B5EF4-FFF2-40B4-BE49-F238E27FC236}">
                  <a16:creationId xmlns:a16="http://schemas.microsoft.com/office/drawing/2014/main" id="{F18A4448-113E-7B34-B205-1ADA6F78988A}"/>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71" name="TextBox 70">
              <a:extLst>
                <a:ext uri="{FF2B5EF4-FFF2-40B4-BE49-F238E27FC236}">
                  <a16:creationId xmlns:a16="http://schemas.microsoft.com/office/drawing/2014/main" id="{6F314A6B-BE80-BC9A-83F3-21C73F61587B}"/>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72" name="TextBox 71">
            <a:extLst>
              <a:ext uri="{FF2B5EF4-FFF2-40B4-BE49-F238E27FC236}">
                <a16:creationId xmlns:a16="http://schemas.microsoft.com/office/drawing/2014/main" id="{34654A7B-20E7-0EFD-3764-A7F28DC2BC83}"/>
              </a:ext>
            </a:extLst>
          </p:cNvPr>
          <p:cNvSpPr txBox="1"/>
          <p:nvPr/>
        </p:nvSpPr>
        <p:spPr>
          <a:xfrm>
            <a:off x="10005073" y="6145106"/>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73" name="TextBox 72">
            <a:extLst>
              <a:ext uri="{FF2B5EF4-FFF2-40B4-BE49-F238E27FC236}">
                <a16:creationId xmlns:a16="http://schemas.microsoft.com/office/drawing/2014/main" id="{AE3CCECD-2F25-48EA-8A80-6541841EFBFB}"/>
              </a:ext>
            </a:extLst>
          </p:cNvPr>
          <p:cNvSpPr txBox="1"/>
          <p:nvPr/>
        </p:nvSpPr>
        <p:spPr>
          <a:xfrm>
            <a:off x="7712122" y="6103545"/>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74" name="Group 73">
            <a:extLst>
              <a:ext uri="{FF2B5EF4-FFF2-40B4-BE49-F238E27FC236}">
                <a16:creationId xmlns:a16="http://schemas.microsoft.com/office/drawing/2014/main" id="{56483965-64F6-47FD-D30A-0EEC377CB512}"/>
              </a:ext>
            </a:extLst>
          </p:cNvPr>
          <p:cNvGrpSpPr>
            <a:grpSpLocks/>
          </p:cNvGrpSpPr>
          <p:nvPr/>
        </p:nvGrpSpPr>
        <p:grpSpPr>
          <a:xfrm>
            <a:off x="8612927" y="2075452"/>
            <a:ext cx="2561862" cy="3124752"/>
            <a:chOff x="8873394" y="2602195"/>
            <a:chExt cx="2561862" cy="3124752"/>
          </a:xfrm>
        </p:grpSpPr>
        <p:sp>
          <p:nvSpPr>
            <p:cNvPr id="75" name="Oval 74">
              <a:extLst>
                <a:ext uri="{FF2B5EF4-FFF2-40B4-BE49-F238E27FC236}">
                  <a16:creationId xmlns:a16="http://schemas.microsoft.com/office/drawing/2014/main" id="{51F1FF11-7636-B2A4-CE08-6CE9B116E295}"/>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6" name="Oval 75">
              <a:extLst>
                <a:ext uri="{FF2B5EF4-FFF2-40B4-BE49-F238E27FC236}">
                  <a16:creationId xmlns:a16="http://schemas.microsoft.com/office/drawing/2014/main" id="{08A65A69-C4B6-B5FC-74D9-03920263DD77}"/>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7" name="Oval 76">
              <a:extLst>
                <a:ext uri="{FF2B5EF4-FFF2-40B4-BE49-F238E27FC236}">
                  <a16:creationId xmlns:a16="http://schemas.microsoft.com/office/drawing/2014/main" id="{D3AF63F8-F24D-A01B-1B64-DE8F17BE7C2C}"/>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8" name="Oval 77">
              <a:extLst>
                <a:ext uri="{FF2B5EF4-FFF2-40B4-BE49-F238E27FC236}">
                  <a16:creationId xmlns:a16="http://schemas.microsoft.com/office/drawing/2014/main" id="{EAF31F73-9143-CDC3-8F44-A67D5F0A0EDF}"/>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9" name="Oval 78">
              <a:extLst>
                <a:ext uri="{FF2B5EF4-FFF2-40B4-BE49-F238E27FC236}">
                  <a16:creationId xmlns:a16="http://schemas.microsoft.com/office/drawing/2014/main" id="{161AECF4-54B6-B2DC-AEEF-A215B155A5E8}"/>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1" name="Oval 80">
              <a:extLst>
                <a:ext uri="{FF2B5EF4-FFF2-40B4-BE49-F238E27FC236}">
                  <a16:creationId xmlns:a16="http://schemas.microsoft.com/office/drawing/2014/main" id="{968E548C-DC88-554B-778E-21BB5D7A11A4}"/>
                </a:ext>
              </a:extLst>
            </p:cNvPr>
            <p:cNvSpPr>
              <a:spLocks/>
            </p:cNvSpPr>
            <p:nvPr/>
          </p:nvSpPr>
          <p:spPr>
            <a:xfrm>
              <a:off x="8873394"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2" name="Oval 81">
              <a:extLst>
                <a:ext uri="{FF2B5EF4-FFF2-40B4-BE49-F238E27FC236}">
                  <a16:creationId xmlns:a16="http://schemas.microsoft.com/office/drawing/2014/main" id="{53F98113-AD1A-B4E6-B923-65612BC7F289}"/>
                </a:ext>
              </a:extLst>
            </p:cNvPr>
            <p:cNvSpPr>
              <a:spLocks/>
            </p:cNvSpPr>
            <p:nvPr/>
          </p:nvSpPr>
          <p:spPr>
            <a:xfrm>
              <a:off x="932927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3" name="Oval 82">
              <a:extLst>
                <a:ext uri="{FF2B5EF4-FFF2-40B4-BE49-F238E27FC236}">
                  <a16:creationId xmlns:a16="http://schemas.microsoft.com/office/drawing/2014/main" id="{0FC83B56-5D3C-31E7-80B3-6C17BADE44BF}"/>
                </a:ext>
              </a:extLst>
            </p:cNvPr>
            <p:cNvSpPr>
              <a:spLocks/>
            </p:cNvSpPr>
            <p:nvPr/>
          </p:nvSpPr>
          <p:spPr>
            <a:xfrm>
              <a:off x="978469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4" name="Oval 83">
              <a:extLst>
                <a:ext uri="{FF2B5EF4-FFF2-40B4-BE49-F238E27FC236}">
                  <a16:creationId xmlns:a16="http://schemas.microsoft.com/office/drawing/2014/main" id="{B9F5D155-E03A-BE9A-2C2E-56AA77DAF629}"/>
                </a:ext>
              </a:extLst>
            </p:cNvPr>
            <p:cNvSpPr>
              <a:spLocks/>
            </p:cNvSpPr>
            <p:nvPr/>
          </p:nvSpPr>
          <p:spPr>
            <a:xfrm>
              <a:off x="10240113"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5" name="Oval 84">
              <a:extLst>
                <a:ext uri="{FF2B5EF4-FFF2-40B4-BE49-F238E27FC236}">
                  <a16:creationId xmlns:a16="http://schemas.microsoft.com/office/drawing/2014/main" id="{0B35A364-A665-16A0-67B3-1D9434BBF70A}"/>
                </a:ext>
              </a:extLst>
            </p:cNvPr>
            <p:cNvSpPr>
              <a:spLocks/>
            </p:cNvSpPr>
            <p:nvPr/>
          </p:nvSpPr>
          <p:spPr>
            <a:xfrm>
              <a:off x="10702972" y="324168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6" name="Oval 85">
              <a:extLst>
                <a:ext uri="{FF2B5EF4-FFF2-40B4-BE49-F238E27FC236}">
                  <a16:creationId xmlns:a16="http://schemas.microsoft.com/office/drawing/2014/main" id="{F6673A2B-D51A-4E07-0A9A-AF284345E660}"/>
                </a:ext>
              </a:extLst>
            </p:cNvPr>
            <p:cNvSpPr>
              <a:spLocks/>
            </p:cNvSpPr>
            <p:nvPr/>
          </p:nvSpPr>
          <p:spPr>
            <a:xfrm>
              <a:off x="8873394" y="398192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7" name="Oval 86">
              <a:extLst>
                <a:ext uri="{FF2B5EF4-FFF2-40B4-BE49-F238E27FC236}">
                  <a16:creationId xmlns:a16="http://schemas.microsoft.com/office/drawing/2014/main" id="{183D415D-2A89-210F-D3DC-D84E832E074F}"/>
                </a:ext>
              </a:extLst>
            </p:cNvPr>
            <p:cNvSpPr>
              <a:spLocks/>
            </p:cNvSpPr>
            <p:nvPr/>
          </p:nvSpPr>
          <p:spPr>
            <a:xfrm>
              <a:off x="9329273" y="398192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8" name="Oval 87">
              <a:extLst>
                <a:ext uri="{FF2B5EF4-FFF2-40B4-BE49-F238E27FC236}">
                  <a16:creationId xmlns:a16="http://schemas.microsoft.com/office/drawing/2014/main" id="{B2935854-DAE8-0A37-ECFE-EB1592DDC44B}"/>
                </a:ext>
              </a:extLst>
            </p:cNvPr>
            <p:cNvSpPr>
              <a:spLocks/>
            </p:cNvSpPr>
            <p:nvPr/>
          </p:nvSpPr>
          <p:spPr>
            <a:xfrm>
              <a:off x="9784693" y="398192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9" name="Oval 88">
              <a:extLst>
                <a:ext uri="{FF2B5EF4-FFF2-40B4-BE49-F238E27FC236}">
                  <a16:creationId xmlns:a16="http://schemas.microsoft.com/office/drawing/2014/main" id="{EF196132-46F8-706A-7A67-410A985A8192}"/>
                </a:ext>
              </a:extLst>
            </p:cNvPr>
            <p:cNvSpPr>
              <a:spLocks/>
            </p:cNvSpPr>
            <p:nvPr/>
          </p:nvSpPr>
          <p:spPr>
            <a:xfrm>
              <a:off x="10240113" y="398192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90" name="Oval 89">
              <a:extLst>
                <a:ext uri="{FF2B5EF4-FFF2-40B4-BE49-F238E27FC236}">
                  <a16:creationId xmlns:a16="http://schemas.microsoft.com/office/drawing/2014/main" id="{587D9A82-67B3-0070-32F6-897C15272CD5}"/>
                </a:ext>
              </a:extLst>
            </p:cNvPr>
            <p:cNvSpPr>
              <a:spLocks/>
            </p:cNvSpPr>
            <p:nvPr/>
          </p:nvSpPr>
          <p:spPr>
            <a:xfrm>
              <a:off x="10702972" y="398192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91" name="Oval 90">
              <a:extLst>
                <a:ext uri="{FF2B5EF4-FFF2-40B4-BE49-F238E27FC236}">
                  <a16:creationId xmlns:a16="http://schemas.microsoft.com/office/drawing/2014/main" id="{5EF4CE83-80F9-60B6-FD7D-D0720BE38FEA}"/>
                </a:ext>
              </a:extLst>
            </p:cNvPr>
            <p:cNvSpPr>
              <a:spLocks/>
            </p:cNvSpPr>
            <p:nvPr/>
          </p:nvSpPr>
          <p:spPr>
            <a:xfrm>
              <a:off x="8881091"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92" name="Oval 91">
              <a:extLst>
                <a:ext uri="{FF2B5EF4-FFF2-40B4-BE49-F238E27FC236}">
                  <a16:creationId xmlns:a16="http://schemas.microsoft.com/office/drawing/2014/main" id="{875CD882-EC3B-07D8-B9DE-FB0467821962}"/>
                </a:ext>
              </a:extLst>
            </p:cNvPr>
            <p:cNvSpPr>
              <a:spLocks/>
            </p:cNvSpPr>
            <p:nvPr/>
          </p:nvSpPr>
          <p:spPr>
            <a:xfrm>
              <a:off x="933697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93" name="Oval 92">
              <a:extLst>
                <a:ext uri="{FF2B5EF4-FFF2-40B4-BE49-F238E27FC236}">
                  <a16:creationId xmlns:a16="http://schemas.microsoft.com/office/drawing/2014/main" id="{1BA33CF2-4158-2551-E018-2692276A67AF}"/>
                </a:ext>
              </a:extLst>
            </p:cNvPr>
            <p:cNvSpPr>
              <a:spLocks/>
            </p:cNvSpPr>
            <p:nvPr/>
          </p:nvSpPr>
          <p:spPr>
            <a:xfrm>
              <a:off x="979239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94" name="Oval 93">
              <a:extLst>
                <a:ext uri="{FF2B5EF4-FFF2-40B4-BE49-F238E27FC236}">
                  <a16:creationId xmlns:a16="http://schemas.microsoft.com/office/drawing/2014/main" id="{92DBF37D-AC2D-00A8-B2E2-96A557013BA0}"/>
                </a:ext>
              </a:extLst>
            </p:cNvPr>
            <p:cNvSpPr>
              <a:spLocks/>
            </p:cNvSpPr>
            <p:nvPr/>
          </p:nvSpPr>
          <p:spPr>
            <a:xfrm>
              <a:off x="10247810"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95" name="Oval 94">
              <a:extLst>
                <a:ext uri="{FF2B5EF4-FFF2-40B4-BE49-F238E27FC236}">
                  <a16:creationId xmlns:a16="http://schemas.microsoft.com/office/drawing/2014/main" id="{CA32077E-0D6A-9A29-2262-DD747801F4E2}"/>
                </a:ext>
              </a:extLst>
            </p:cNvPr>
            <p:cNvSpPr>
              <a:spLocks/>
            </p:cNvSpPr>
            <p:nvPr/>
          </p:nvSpPr>
          <p:spPr>
            <a:xfrm>
              <a:off x="10710669" y="54669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96" name="Oval 95">
              <a:extLst>
                <a:ext uri="{FF2B5EF4-FFF2-40B4-BE49-F238E27FC236}">
                  <a16:creationId xmlns:a16="http://schemas.microsoft.com/office/drawing/2014/main" id="{B216D68E-F298-A5E9-275F-EE945E517CBB}"/>
                </a:ext>
              </a:extLst>
            </p:cNvPr>
            <p:cNvSpPr>
              <a:spLocks/>
            </p:cNvSpPr>
            <p:nvPr/>
          </p:nvSpPr>
          <p:spPr>
            <a:xfrm>
              <a:off x="8873394"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97" name="Oval 96">
              <a:extLst>
                <a:ext uri="{FF2B5EF4-FFF2-40B4-BE49-F238E27FC236}">
                  <a16:creationId xmlns:a16="http://schemas.microsoft.com/office/drawing/2014/main" id="{8795938F-83A0-ABE4-6782-9B1FA9E44A8D}"/>
                </a:ext>
              </a:extLst>
            </p:cNvPr>
            <p:cNvSpPr>
              <a:spLocks/>
            </p:cNvSpPr>
            <p:nvPr/>
          </p:nvSpPr>
          <p:spPr>
            <a:xfrm>
              <a:off x="932927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98" name="Oval 97">
              <a:extLst>
                <a:ext uri="{FF2B5EF4-FFF2-40B4-BE49-F238E27FC236}">
                  <a16:creationId xmlns:a16="http://schemas.microsoft.com/office/drawing/2014/main" id="{9F3FA8E7-909C-BDC9-1A26-C120D83A370F}"/>
                </a:ext>
              </a:extLst>
            </p:cNvPr>
            <p:cNvSpPr>
              <a:spLocks/>
            </p:cNvSpPr>
            <p:nvPr/>
          </p:nvSpPr>
          <p:spPr>
            <a:xfrm>
              <a:off x="978469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99" name="Oval 98">
              <a:extLst>
                <a:ext uri="{FF2B5EF4-FFF2-40B4-BE49-F238E27FC236}">
                  <a16:creationId xmlns:a16="http://schemas.microsoft.com/office/drawing/2014/main" id="{7D88910D-8040-57EB-4375-BCB613C855F5}"/>
                </a:ext>
              </a:extLst>
            </p:cNvPr>
            <p:cNvSpPr>
              <a:spLocks/>
            </p:cNvSpPr>
            <p:nvPr/>
          </p:nvSpPr>
          <p:spPr>
            <a:xfrm>
              <a:off x="10240113"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00" name="Oval 99">
              <a:extLst>
                <a:ext uri="{FF2B5EF4-FFF2-40B4-BE49-F238E27FC236}">
                  <a16:creationId xmlns:a16="http://schemas.microsoft.com/office/drawing/2014/main" id="{F4E621C5-BCFF-5C71-37CE-36CE1710DF7F}"/>
                </a:ext>
              </a:extLst>
            </p:cNvPr>
            <p:cNvSpPr>
              <a:spLocks/>
            </p:cNvSpPr>
            <p:nvPr/>
          </p:nvSpPr>
          <p:spPr>
            <a:xfrm>
              <a:off x="10702972" y="481904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01" name="Oval 100">
              <a:extLst>
                <a:ext uri="{FF2B5EF4-FFF2-40B4-BE49-F238E27FC236}">
                  <a16:creationId xmlns:a16="http://schemas.microsoft.com/office/drawing/2014/main" id="{17483854-A1F4-1620-4986-07278651B805}"/>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02" name="Oval 101">
              <a:extLst>
                <a:ext uri="{FF2B5EF4-FFF2-40B4-BE49-F238E27FC236}">
                  <a16:creationId xmlns:a16="http://schemas.microsoft.com/office/drawing/2014/main" id="{9C1AD131-6D93-B092-6D02-DE86784E3658}"/>
                </a:ext>
              </a:extLst>
            </p:cNvPr>
            <p:cNvSpPr>
              <a:spLocks/>
            </p:cNvSpPr>
            <p:nvPr/>
          </p:nvSpPr>
          <p:spPr>
            <a:xfrm>
              <a:off x="11157933" y="324168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03" name="Oval 102">
              <a:extLst>
                <a:ext uri="{FF2B5EF4-FFF2-40B4-BE49-F238E27FC236}">
                  <a16:creationId xmlns:a16="http://schemas.microsoft.com/office/drawing/2014/main" id="{DF0BBDF8-368E-3905-31F2-F234B8D34AAE}"/>
                </a:ext>
              </a:extLst>
            </p:cNvPr>
            <p:cNvSpPr>
              <a:spLocks/>
            </p:cNvSpPr>
            <p:nvPr/>
          </p:nvSpPr>
          <p:spPr>
            <a:xfrm>
              <a:off x="11165630" y="3981928"/>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104" name="Oval 103">
              <a:extLst>
                <a:ext uri="{FF2B5EF4-FFF2-40B4-BE49-F238E27FC236}">
                  <a16:creationId xmlns:a16="http://schemas.microsoft.com/office/drawing/2014/main" id="{5F507494-D401-48E4-6816-AC3A63B52B0A}"/>
                </a:ext>
              </a:extLst>
            </p:cNvPr>
            <p:cNvSpPr>
              <a:spLocks/>
            </p:cNvSpPr>
            <p:nvPr/>
          </p:nvSpPr>
          <p:spPr>
            <a:xfrm>
              <a:off x="11165630" y="546693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105" name="Oval 104">
              <a:extLst>
                <a:ext uri="{FF2B5EF4-FFF2-40B4-BE49-F238E27FC236}">
                  <a16:creationId xmlns:a16="http://schemas.microsoft.com/office/drawing/2014/main" id="{5374A71F-EDC5-0631-8945-1D2EB5C60C44}"/>
                </a:ext>
              </a:extLst>
            </p:cNvPr>
            <p:cNvSpPr>
              <a:spLocks/>
            </p:cNvSpPr>
            <p:nvPr/>
          </p:nvSpPr>
          <p:spPr>
            <a:xfrm>
              <a:off x="11165630" y="4819041"/>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106" name="Oval 46">
            <a:extLst>
              <a:ext uri="{FF2B5EF4-FFF2-40B4-BE49-F238E27FC236}">
                <a16:creationId xmlns:a16="http://schemas.microsoft.com/office/drawing/2014/main" id="{001CC70B-BC45-2EC8-0CA7-B620F287C3B2}"/>
              </a:ext>
            </a:extLst>
          </p:cNvPr>
          <p:cNvSpPr/>
          <p:nvPr/>
        </p:nvSpPr>
        <p:spPr>
          <a:xfrm>
            <a:off x="9334520" y="6123099"/>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08" name="Oval 107">
            <a:extLst>
              <a:ext uri="{FF2B5EF4-FFF2-40B4-BE49-F238E27FC236}">
                <a16:creationId xmlns:a16="http://schemas.microsoft.com/office/drawing/2014/main" id="{70B3B109-A422-99D9-7DCB-FC3B2337DE08}"/>
              </a:ext>
            </a:extLst>
          </p:cNvPr>
          <p:cNvSpPr>
            <a:spLocks/>
          </p:cNvSpPr>
          <p:nvPr/>
        </p:nvSpPr>
        <p:spPr>
          <a:xfrm>
            <a:off x="8609015" y="55046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110" name="Oval 109">
            <a:extLst>
              <a:ext uri="{FF2B5EF4-FFF2-40B4-BE49-F238E27FC236}">
                <a16:creationId xmlns:a16="http://schemas.microsoft.com/office/drawing/2014/main" id="{013AEF15-853E-A6BD-109D-DAA69FAF5288}"/>
              </a:ext>
            </a:extLst>
          </p:cNvPr>
          <p:cNvSpPr>
            <a:spLocks/>
          </p:cNvSpPr>
          <p:nvPr/>
        </p:nvSpPr>
        <p:spPr>
          <a:xfrm>
            <a:off x="9064894" y="55046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112" name="Oval 111">
            <a:extLst>
              <a:ext uri="{FF2B5EF4-FFF2-40B4-BE49-F238E27FC236}">
                <a16:creationId xmlns:a16="http://schemas.microsoft.com/office/drawing/2014/main" id="{77D0EA04-A68F-E8F0-6853-FEC2C700877E}"/>
              </a:ext>
            </a:extLst>
          </p:cNvPr>
          <p:cNvSpPr>
            <a:spLocks/>
          </p:cNvSpPr>
          <p:nvPr/>
        </p:nvSpPr>
        <p:spPr>
          <a:xfrm>
            <a:off x="9520314" y="55046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114" name="Oval 113">
            <a:extLst>
              <a:ext uri="{FF2B5EF4-FFF2-40B4-BE49-F238E27FC236}">
                <a16:creationId xmlns:a16="http://schemas.microsoft.com/office/drawing/2014/main" id="{DC496C64-D52B-EDF1-076B-7C2F9F2E88F3}"/>
              </a:ext>
            </a:extLst>
          </p:cNvPr>
          <p:cNvSpPr>
            <a:spLocks/>
          </p:cNvSpPr>
          <p:nvPr/>
        </p:nvSpPr>
        <p:spPr>
          <a:xfrm>
            <a:off x="9975734" y="55046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116" name="Oval 115">
            <a:extLst>
              <a:ext uri="{FF2B5EF4-FFF2-40B4-BE49-F238E27FC236}">
                <a16:creationId xmlns:a16="http://schemas.microsoft.com/office/drawing/2014/main" id="{E53C0C5B-6DC4-DCFB-C3E1-0169DA85C2BB}"/>
              </a:ext>
            </a:extLst>
          </p:cNvPr>
          <p:cNvSpPr>
            <a:spLocks/>
          </p:cNvSpPr>
          <p:nvPr/>
        </p:nvSpPr>
        <p:spPr>
          <a:xfrm>
            <a:off x="10438593" y="5504636"/>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118" name="Oval 117">
            <a:extLst>
              <a:ext uri="{FF2B5EF4-FFF2-40B4-BE49-F238E27FC236}">
                <a16:creationId xmlns:a16="http://schemas.microsoft.com/office/drawing/2014/main" id="{78BCA4DB-DBCD-6EA7-4AE5-D00F62DA2430}"/>
              </a:ext>
            </a:extLst>
          </p:cNvPr>
          <p:cNvSpPr>
            <a:spLocks/>
          </p:cNvSpPr>
          <p:nvPr/>
        </p:nvSpPr>
        <p:spPr>
          <a:xfrm>
            <a:off x="10893554" y="5504636"/>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Tree>
    <p:extLst>
      <p:ext uri="{BB962C8B-B14F-4D97-AF65-F5344CB8AC3E}">
        <p14:creationId xmlns:p14="http://schemas.microsoft.com/office/powerpoint/2010/main" val="2092145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0AFE1-00F0-1601-97AA-78D5353B93D1}"/>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6DF8DB9-575A-1F99-73EB-375EE4C7FFA2}"/>
              </a:ext>
            </a:extLst>
          </p:cNvPr>
          <p:cNvSpPr>
            <a:spLocks noGrp="1"/>
          </p:cNvSpPr>
          <p:nvPr>
            <p:ph idx="1"/>
          </p:nvPr>
        </p:nvSpPr>
        <p:spPr>
          <a:xfrm>
            <a:off x="577047" y="2165278"/>
            <a:ext cx="8088412" cy="4524001"/>
          </a:xfrm>
        </p:spPr>
        <p:txBody>
          <a:bodyPr vert="horz" lIns="91440" tIns="45720" rIns="91440" bIns="45720" rtlCol="0" anchor="t">
            <a:normAutofit/>
          </a:bodyPr>
          <a:lstStyle/>
          <a:p>
            <a:pPr marL="0" indent="0">
              <a:buNone/>
            </a:pPr>
            <a:r>
              <a:rPr lang="en-GB" sz="1400"/>
              <a:t>5.1 Miten kattavasti </a:t>
            </a:r>
            <a:r>
              <a:rPr lang="en-GB" sz="1400" err="1"/>
              <a:t>organisaatiosi</a:t>
            </a:r>
            <a:r>
              <a:rPr lang="en-GB" sz="1400"/>
              <a:t> on </a:t>
            </a:r>
            <a:r>
              <a:rPr lang="en-GB" sz="1400" err="1"/>
              <a:t>mukana</a:t>
            </a:r>
            <a:r>
              <a:rPr lang="en-GB" sz="1400"/>
              <a:t> </a:t>
            </a:r>
            <a:r>
              <a:rPr lang="en-GB" sz="1400" err="1"/>
              <a:t>luontoon</a:t>
            </a:r>
            <a:r>
              <a:rPr lang="en-GB" sz="1400"/>
              <a:t> </a:t>
            </a:r>
            <a:r>
              <a:rPr lang="en-GB" sz="1400" err="1"/>
              <a:t>liittyvissä</a:t>
            </a:r>
            <a:r>
              <a:rPr lang="en-GB" sz="1400"/>
              <a:t> </a:t>
            </a:r>
            <a:r>
              <a:rPr lang="en-GB" sz="1400" err="1"/>
              <a:t>kansallisissa</a:t>
            </a:r>
            <a:r>
              <a:rPr lang="en-GB" sz="1400"/>
              <a:t> </a:t>
            </a:r>
            <a:r>
              <a:rPr lang="en-GB" sz="1400" err="1"/>
              <a:t>yhteistyöryhmissä</a:t>
            </a:r>
            <a:r>
              <a:rPr lang="en-GB" sz="1400"/>
              <a:t>? (Esim. </a:t>
            </a:r>
            <a:r>
              <a:rPr lang="en-GB" sz="1400" err="1"/>
              <a:t>YM:n</a:t>
            </a:r>
            <a:r>
              <a:rPr lang="en-GB" sz="1400"/>
              <a:t> </a:t>
            </a:r>
            <a:r>
              <a:rPr lang="en-GB" sz="1400" err="1"/>
              <a:t>biodiversiteettiseurantaryhmä</a:t>
            </a:r>
            <a:r>
              <a:rPr lang="en-GB" sz="1400"/>
              <a:t>, </a:t>
            </a:r>
            <a:r>
              <a:rPr lang="en-GB" sz="1400" err="1"/>
              <a:t>Luontopaneeli</a:t>
            </a:r>
            <a:r>
              <a:rPr lang="en-GB" sz="1400"/>
              <a:t> ja IPBES- </a:t>
            </a:r>
            <a:r>
              <a:rPr lang="en-GB" sz="1400" err="1"/>
              <a:t>työryhmä</a:t>
            </a:r>
            <a:r>
              <a:rPr lang="en-GB" sz="1400"/>
              <a:t>.)</a:t>
            </a:r>
            <a:br>
              <a:rPr lang="en-GB" sz="1400"/>
            </a:br>
            <a:endParaRPr lang="en-GB" sz="1400">
              <a:cs typeface="Arial"/>
            </a:endParaRPr>
          </a:p>
          <a:p>
            <a:pPr marL="0" indent="0">
              <a:buNone/>
            </a:pPr>
            <a:r>
              <a:rPr lang="en-GB" sz="1400"/>
              <a:t>5.2 Miten kattavasti luontotavoitteet </a:t>
            </a:r>
            <a:r>
              <a:rPr lang="en-GB" sz="1400" err="1"/>
              <a:t>viedään</a:t>
            </a:r>
            <a:r>
              <a:rPr lang="en-GB" sz="1400"/>
              <a:t> </a:t>
            </a:r>
            <a:r>
              <a:rPr lang="en-GB" sz="1400" err="1"/>
              <a:t>sidosryhmäyhteistyöhön</a:t>
            </a:r>
            <a:r>
              <a:rPr lang="en-GB" sz="1400"/>
              <a:t> </a:t>
            </a:r>
            <a:br>
              <a:rPr lang="en-GB" sz="1400"/>
            </a:br>
            <a:r>
              <a:rPr lang="en-GB" sz="1400"/>
              <a:t>(</a:t>
            </a:r>
            <a:r>
              <a:rPr lang="en-GB" sz="1400" err="1"/>
              <a:t>esim</a:t>
            </a:r>
            <a:r>
              <a:rPr lang="en-GB" sz="1400"/>
              <a:t>. </a:t>
            </a:r>
            <a:r>
              <a:rPr lang="en-GB" sz="1400" err="1"/>
              <a:t>ohjeet</a:t>
            </a:r>
            <a:r>
              <a:rPr lang="en-GB" sz="1400"/>
              <a:t>, </a:t>
            </a:r>
            <a:r>
              <a:rPr lang="en-GB" sz="1400" err="1"/>
              <a:t>lausunnot</a:t>
            </a:r>
            <a:r>
              <a:rPr lang="en-GB" sz="1400"/>
              <a:t>, </a:t>
            </a:r>
            <a:r>
              <a:rPr lang="en-GB" sz="1400" err="1"/>
              <a:t>yhteistyöhankkeet</a:t>
            </a:r>
            <a:r>
              <a:rPr lang="en-GB" sz="1400"/>
              <a:t>, </a:t>
            </a:r>
            <a:r>
              <a:rPr lang="en-GB" sz="1400" err="1"/>
              <a:t>yritysyhteistyö</a:t>
            </a:r>
            <a:r>
              <a:rPr lang="en-GB" sz="1400"/>
              <a:t>)?</a:t>
            </a:r>
            <a:br>
              <a:rPr lang="en-GB" sz="1400"/>
            </a:br>
            <a:endParaRPr lang="en-GB" sz="1400">
              <a:cs typeface="Arial"/>
            </a:endParaRPr>
          </a:p>
          <a:p>
            <a:pPr marL="0" indent="0">
              <a:buNone/>
            </a:pPr>
            <a:r>
              <a:rPr lang="en-GB" sz="1400"/>
              <a:t>5.3 Miten hyvin </a:t>
            </a:r>
            <a:r>
              <a:rPr lang="en-GB" sz="1400" err="1"/>
              <a:t>organisaatiossa</a:t>
            </a:r>
            <a:r>
              <a:rPr lang="en-GB" sz="1400"/>
              <a:t> tunnistetaan ja </a:t>
            </a:r>
            <a:r>
              <a:rPr lang="en-GB" sz="1400" err="1"/>
              <a:t>yhteensovitetaan</a:t>
            </a:r>
            <a:r>
              <a:rPr lang="en-GB" sz="1400"/>
              <a:t> </a:t>
            </a:r>
            <a:r>
              <a:rPr lang="en-GB" sz="1400" err="1"/>
              <a:t>strategisisesti</a:t>
            </a:r>
            <a:r>
              <a:rPr lang="en-GB" sz="1400"/>
              <a:t> </a:t>
            </a:r>
            <a:r>
              <a:rPr lang="en-GB" sz="1400" err="1"/>
              <a:t>ristiriitaiset</a:t>
            </a:r>
            <a:r>
              <a:rPr lang="en-GB" sz="1400"/>
              <a:t> </a:t>
            </a:r>
            <a:r>
              <a:rPr lang="en-GB" sz="1400" err="1"/>
              <a:t>tavoitteet</a:t>
            </a:r>
            <a:r>
              <a:rPr lang="en-GB" sz="1400"/>
              <a:t>?</a:t>
            </a:r>
            <a:br>
              <a:rPr lang="en-GB" sz="1400"/>
            </a:br>
            <a:endParaRPr lang="en-GB" sz="1400">
              <a:cs typeface="Arial"/>
            </a:endParaRPr>
          </a:p>
          <a:p>
            <a:pPr marL="0" indent="0">
              <a:buNone/>
            </a:pPr>
            <a:r>
              <a:rPr lang="en-GB" sz="1400"/>
              <a:t>5.4 Miten kattavasti </a:t>
            </a:r>
            <a:r>
              <a:rPr lang="en-GB" sz="1400" err="1"/>
              <a:t>tutkittua</a:t>
            </a:r>
            <a:r>
              <a:rPr lang="en-GB" sz="1400"/>
              <a:t> </a:t>
            </a:r>
            <a:r>
              <a:rPr lang="en-GB" sz="1400" err="1"/>
              <a:t>luontotietoa</a:t>
            </a:r>
            <a:r>
              <a:rPr lang="en-GB" sz="1400"/>
              <a:t> </a:t>
            </a:r>
            <a:r>
              <a:rPr lang="en-GB" sz="1400" err="1"/>
              <a:t>hyödynnetään</a:t>
            </a:r>
            <a:r>
              <a:rPr lang="en-GB" sz="1400"/>
              <a:t> </a:t>
            </a:r>
            <a:r>
              <a:rPr lang="en-GB" sz="1400" err="1"/>
              <a:t>valmistelussa</a:t>
            </a:r>
            <a:r>
              <a:rPr lang="en-GB" sz="1400"/>
              <a:t> ja </a:t>
            </a:r>
            <a:r>
              <a:rPr lang="en-GB" sz="1400" err="1"/>
              <a:t>päätöksenteossa</a:t>
            </a:r>
            <a:r>
              <a:rPr lang="en-GB" sz="1400"/>
              <a:t>? </a:t>
            </a:r>
          </a:p>
          <a:p>
            <a:pPr marL="0" indent="0">
              <a:buNone/>
            </a:pPr>
            <a:endParaRPr lang="en-GB" sz="1400"/>
          </a:p>
        </p:txBody>
      </p:sp>
      <p:sp>
        <p:nvSpPr>
          <p:cNvPr id="3" name="Otsikko 2">
            <a:extLst>
              <a:ext uri="{FF2B5EF4-FFF2-40B4-BE49-F238E27FC236}">
                <a16:creationId xmlns:a16="http://schemas.microsoft.com/office/drawing/2014/main" id="{33004A02-5B6A-4CBC-36BD-5C34A0F304FA}"/>
              </a:ext>
            </a:extLst>
          </p:cNvPr>
          <p:cNvSpPr>
            <a:spLocks noGrp="1"/>
          </p:cNvSpPr>
          <p:nvPr>
            <p:ph type="title"/>
          </p:nvPr>
        </p:nvSpPr>
        <p:spPr/>
        <p:txBody>
          <a:bodyPr/>
          <a:lstStyle/>
          <a:p>
            <a:r>
              <a:rPr lang="fi-FI" sz="3200"/>
              <a:t>5. Poikkihallinnollinen organisointi, sidosryhmät &amp; politiikkajohdonmukaisuus</a:t>
            </a:r>
            <a:endParaRPr lang="en-GB" sz="3200"/>
          </a:p>
        </p:txBody>
      </p:sp>
      <p:sp>
        <p:nvSpPr>
          <p:cNvPr id="40" name="TextBox 39">
            <a:extLst>
              <a:ext uri="{FF2B5EF4-FFF2-40B4-BE49-F238E27FC236}">
                <a16:creationId xmlns:a16="http://schemas.microsoft.com/office/drawing/2014/main" id="{F606F46E-9599-FCC6-DDD5-A88BA3CAEDF9}"/>
              </a:ext>
            </a:extLst>
          </p:cNvPr>
          <p:cNvSpPr txBox="1"/>
          <p:nvPr/>
        </p:nvSpPr>
        <p:spPr>
          <a:xfrm>
            <a:off x="688328" y="2728821"/>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41" name="TextBox 40">
            <a:extLst>
              <a:ext uri="{FF2B5EF4-FFF2-40B4-BE49-F238E27FC236}">
                <a16:creationId xmlns:a16="http://schemas.microsoft.com/office/drawing/2014/main" id="{253E0FF1-AF88-2547-C8A0-0E6757B7E859}"/>
              </a:ext>
            </a:extLst>
          </p:cNvPr>
          <p:cNvSpPr txBox="1"/>
          <p:nvPr/>
        </p:nvSpPr>
        <p:spPr>
          <a:xfrm>
            <a:off x="688328" y="3558498"/>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42" name="TextBox 41">
            <a:extLst>
              <a:ext uri="{FF2B5EF4-FFF2-40B4-BE49-F238E27FC236}">
                <a16:creationId xmlns:a16="http://schemas.microsoft.com/office/drawing/2014/main" id="{BD9206F7-1C5C-A0DF-14D8-AB8FCB2114D5}"/>
              </a:ext>
            </a:extLst>
          </p:cNvPr>
          <p:cNvSpPr txBox="1"/>
          <p:nvPr/>
        </p:nvSpPr>
        <p:spPr>
          <a:xfrm>
            <a:off x="688328" y="4265064"/>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43" name="TextBox 42">
            <a:extLst>
              <a:ext uri="{FF2B5EF4-FFF2-40B4-BE49-F238E27FC236}">
                <a16:creationId xmlns:a16="http://schemas.microsoft.com/office/drawing/2014/main" id="{E1BD03C8-C0C0-00B1-64AB-776C8E6D1AF8}"/>
              </a:ext>
            </a:extLst>
          </p:cNvPr>
          <p:cNvSpPr txBox="1"/>
          <p:nvPr/>
        </p:nvSpPr>
        <p:spPr>
          <a:xfrm>
            <a:off x="688328" y="4904957"/>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grpSp>
        <p:nvGrpSpPr>
          <p:cNvPr id="45" name="Group 44">
            <a:extLst>
              <a:ext uri="{FF2B5EF4-FFF2-40B4-BE49-F238E27FC236}">
                <a16:creationId xmlns:a16="http://schemas.microsoft.com/office/drawing/2014/main" id="{0254721F-5205-248F-DEF1-F1CE04835DB7}"/>
              </a:ext>
            </a:extLst>
          </p:cNvPr>
          <p:cNvGrpSpPr>
            <a:grpSpLocks/>
          </p:cNvGrpSpPr>
          <p:nvPr/>
        </p:nvGrpSpPr>
        <p:grpSpPr>
          <a:xfrm>
            <a:off x="8803784" y="816927"/>
            <a:ext cx="2718703" cy="2119184"/>
            <a:chOff x="9110575" y="623061"/>
            <a:chExt cx="2718703" cy="2119184"/>
          </a:xfrm>
        </p:grpSpPr>
        <p:sp>
          <p:nvSpPr>
            <p:cNvPr id="48" name="TextBox 47">
              <a:extLst>
                <a:ext uri="{FF2B5EF4-FFF2-40B4-BE49-F238E27FC236}">
                  <a16:creationId xmlns:a16="http://schemas.microsoft.com/office/drawing/2014/main" id="{03776DE7-B21F-8CC9-5B9C-C8D41BAD68B4}"/>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51" name="TextBox 50">
              <a:extLst>
                <a:ext uri="{FF2B5EF4-FFF2-40B4-BE49-F238E27FC236}">
                  <a16:creationId xmlns:a16="http://schemas.microsoft.com/office/drawing/2014/main" id="{1D8BBEA4-1F4E-A696-8DB8-B5BC06BC9972}"/>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53" name="TextBox 52">
              <a:extLst>
                <a:ext uri="{FF2B5EF4-FFF2-40B4-BE49-F238E27FC236}">
                  <a16:creationId xmlns:a16="http://schemas.microsoft.com/office/drawing/2014/main" id="{4C426002-DB8B-661D-469B-D09E803E8077}"/>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54" name="TextBox 53">
              <a:extLst>
                <a:ext uri="{FF2B5EF4-FFF2-40B4-BE49-F238E27FC236}">
                  <a16:creationId xmlns:a16="http://schemas.microsoft.com/office/drawing/2014/main" id="{95BD6DEF-D4E0-7100-C98F-9F2FE612AD34}"/>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55" name="TextBox 54">
              <a:extLst>
                <a:ext uri="{FF2B5EF4-FFF2-40B4-BE49-F238E27FC236}">
                  <a16:creationId xmlns:a16="http://schemas.microsoft.com/office/drawing/2014/main" id="{3CF5D9CD-AFAF-0DB5-57F6-D044F50DB675}"/>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56" name="TextBox 55">
              <a:extLst>
                <a:ext uri="{FF2B5EF4-FFF2-40B4-BE49-F238E27FC236}">
                  <a16:creationId xmlns:a16="http://schemas.microsoft.com/office/drawing/2014/main" id="{036E7EED-708D-2A6C-A2CD-A98F9F8297D6}"/>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57" name="TextBox 56">
            <a:extLst>
              <a:ext uri="{FF2B5EF4-FFF2-40B4-BE49-F238E27FC236}">
                <a16:creationId xmlns:a16="http://schemas.microsoft.com/office/drawing/2014/main" id="{64688420-AF5B-4DCD-DCC7-704579583250}"/>
              </a:ext>
            </a:extLst>
          </p:cNvPr>
          <p:cNvSpPr txBox="1"/>
          <p:nvPr/>
        </p:nvSpPr>
        <p:spPr>
          <a:xfrm>
            <a:off x="10005073" y="5908799"/>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58" name="TextBox 57">
            <a:extLst>
              <a:ext uri="{FF2B5EF4-FFF2-40B4-BE49-F238E27FC236}">
                <a16:creationId xmlns:a16="http://schemas.microsoft.com/office/drawing/2014/main" id="{256DF6D2-F8C4-24D1-0723-3AF843076274}"/>
              </a:ext>
            </a:extLst>
          </p:cNvPr>
          <p:cNvSpPr txBox="1"/>
          <p:nvPr/>
        </p:nvSpPr>
        <p:spPr>
          <a:xfrm>
            <a:off x="7712122" y="5867238"/>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59" name="Group 58">
            <a:extLst>
              <a:ext uri="{FF2B5EF4-FFF2-40B4-BE49-F238E27FC236}">
                <a16:creationId xmlns:a16="http://schemas.microsoft.com/office/drawing/2014/main" id="{7F561E2A-2FDD-B06D-4D90-413204EEBA23}"/>
              </a:ext>
            </a:extLst>
          </p:cNvPr>
          <p:cNvGrpSpPr>
            <a:grpSpLocks/>
          </p:cNvGrpSpPr>
          <p:nvPr/>
        </p:nvGrpSpPr>
        <p:grpSpPr>
          <a:xfrm>
            <a:off x="8605230" y="2733151"/>
            <a:ext cx="2561862" cy="2425487"/>
            <a:chOff x="8873394" y="2602195"/>
            <a:chExt cx="2561862" cy="2425487"/>
          </a:xfrm>
        </p:grpSpPr>
        <p:sp>
          <p:nvSpPr>
            <p:cNvPr id="60" name="Oval 59">
              <a:extLst>
                <a:ext uri="{FF2B5EF4-FFF2-40B4-BE49-F238E27FC236}">
                  <a16:creationId xmlns:a16="http://schemas.microsoft.com/office/drawing/2014/main" id="{FD66887F-A2E2-F13E-311C-309E8931B7E1}"/>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61" name="Oval 60">
              <a:extLst>
                <a:ext uri="{FF2B5EF4-FFF2-40B4-BE49-F238E27FC236}">
                  <a16:creationId xmlns:a16="http://schemas.microsoft.com/office/drawing/2014/main" id="{2C27ABF2-5474-8351-9664-57C0851E3BFB}"/>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62" name="Oval 61">
              <a:extLst>
                <a:ext uri="{FF2B5EF4-FFF2-40B4-BE49-F238E27FC236}">
                  <a16:creationId xmlns:a16="http://schemas.microsoft.com/office/drawing/2014/main" id="{AC23E728-ED43-F22A-51D9-A329341EE739}"/>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63" name="Oval 62">
              <a:extLst>
                <a:ext uri="{FF2B5EF4-FFF2-40B4-BE49-F238E27FC236}">
                  <a16:creationId xmlns:a16="http://schemas.microsoft.com/office/drawing/2014/main" id="{3005F10C-01D6-2901-88D6-22E31CECCBFB}"/>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64" name="Oval 63">
              <a:extLst>
                <a:ext uri="{FF2B5EF4-FFF2-40B4-BE49-F238E27FC236}">
                  <a16:creationId xmlns:a16="http://schemas.microsoft.com/office/drawing/2014/main" id="{2465B377-E547-C942-494D-77E97F21BEAD}"/>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65" name="Oval 64">
              <a:extLst>
                <a:ext uri="{FF2B5EF4-FFF2-40B4-BE49-F238E27FC236}">
                  <a16:creationId xmlns:a16="http://schemas.microsoft.com/office/drawing/2014/main" id="{EF031197-5027-A345-9A61-50D8C1A5565A}"/>
                </a:ext>
              </a:extLst>
            </p:cNvPr>
            <p:cNvSpPr>
              <a:spLocks/>
            </p:cNvSpPr>
            <p:nvPr/>
          </p:nvSpPr>
          <p:spPr>
            <a:xfrm>
              <a:off x="8873394" y="341634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66" name="Oval 65">
              <a:extLst>
                <a:ext uri="{FF2B5EF4-FFF2-40B4-BE49-F238E27FC236}">
                  <a16:creationId xmlns:a16="http://schemas.microsoft.com/office/drawing/2014/main" id="{7909B597-FF05-B358-1739-64D811A79233}"/>
                </a:ext>
              </a:extLst>
            </p:cNvPr>
            <p:cNvSpPr>
              <a:spLocks/>
            </p:cNvSpPr>
            <p:nvPr/>
          </p:nvSpPr>
          <p:spPr>
            <a:xfrm>
              <a:off x="9329273" y="341634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67" name="Oval 66">
              <a:extLst>
                <a:ext uri="{FF2B5EF4-FFF2-40B4-BE49-F238E27FC236}">
                  <a16:creationId xmlns:a16="http://schemas.microsoft.com/office/drawing/2014/main" id="{45D7F3B8-71C4-1C1B-53A8-29B590FF851F}"/>
                </a:ext>
              </a:extLst>
            </p:cNvPr>
            <p:cNvSpPr>
              <a:spLocks/>
            </p:cNvSpPr>
            <p:nvPr/>
          </p:nvSpPr>
          <p:spPr>
            <a:xfrm>
              <a:off x="9784693" y="341634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68" name="Oval 67">
              <a:extLst>
                <a:ext uri="{FF2B5EF4-FFF2-40B4-BE49-F238E27FC236}">
                  <a16:creationId xmlns:a16="http://schemas.microsoft.com/office/drawing/2014/main" id="{1C38A399-E3F5-3EF9-2D8D-D0A8B6BABE2B}"/>
                </a:ext>
              </a:extLst>
            </p:cNvPr>
            <p:cNvSpPr>
              <a:spLocks/>
            </p:cNvSpPr>
            <p:nvPr/>
          </p:nvSpPr>
          <p:spPr>
            <a:xfrm>
              <a:off x="10240113" y="341634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69" name="Oval 68">
              <a:extLst>
                <a:ext uri="{FF2B5EF4-FFF2-40B4-BE49-F238E27FC236}">
                  <a16:creationId xmlns:a16="http://schemas.microsoft.com/office/drawing/2014/main" id="{4A61A4FB-EC9D-4BF0-2E1C-73A6E23CC69E}"/>
                </a:ext>
              </a:extLst>
            </p:cNvPr>
            <p:cNvSpPr>
              <a:spLocks/>
            </p:cNvSpPr>
            <p:nvPr/>
          </p:nvSpPr>
          <p:spPr>
            <a:xfrm>
              <a:off x="10702972" y="3416344"/>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70" name="Oval 69">
              <a:extLst>
                <a:ext uri="{FF2B5EF4-FFF2-40B4-BE49-F238E27FC236}">
                  <a16:creationId xmlns:a16="http://schemas.microsoft.com/office/drawing/2014/main" id="{8241EF41-A416-AD58-257F-3CFB2695DE43}"/>
                </a:ext>
              </a:extLst>
            </p:cNvPr>
            <p:cNvSpPr>
              <a:spLocks/>
            </p:cNvSpPr>
            <p:nvPr/>
          </p:nvSpPr>
          <p:spPr>
            <a:xfrm>
              <a:off x="8873394" y="413603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1" name="Oval 70">
              <a:extLst>
                <a:ext uri="{FF2B5EF4-FFF2-40B4-BE49-F238E27FC236}">
                  <a16:creationId xmlns:a16="http://schemas.microsoft.com/office/drawing/2014/main" id="{F2926127-861D-5D42-6621-24C82CC90EE8}"/>
                </a:ext>
              </a:extLst>
            </p:cNvPr>
            <p:cNvSpPr>
              <a:spLocks/>
            </p:cNvSpPr>
            <p:nvPr/>
          </p:nvSpPr>
          <p:spPr>
            <a:xfrm>
              <a:off x="9329273" y="413603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2" name="Oval 71">
              <a:extLst>
                <a:ext uri="{FF2B5EF4-FFF2-40B4-BE49-F238E27FC236}">
                  <a16:creationId xmlns:a16="http://schemas.microsoft.com/office/drawing/2014/main" id="{27901661-9E2E-0371-6F35-EA18EF0E94B9}"/>
                </a:ext>
              </a:extLst>
            </p:cNvPr>
            <p:cNvSpPr>
              <a:spLocks/>
            </p:cNvSpPr>
            <p:nvPr/>
          </p:nvSpPr>
          <p:spPr>
            <a:xfrm>
              <a:off x="9784693" y="413603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3" name="Oval 72">
              <a:extLst>
                <a:ext uri="{FF2B5EF4-FFF2-40B4-BE49-F238E27FC236}">
                  <a16:creationId xmlns:a16="http://schemas.microsoft.com/office/drawing/2014/main" id="{91E1CFFA-6B19-1F52-7BC4-B69BB6426BBC}"/>
                </a:ext>
              </a:extLst>
            </p:cNvPr>
            <p:cNvSpPr>
              <a:spLocks/>
            </p:cNvSpPr>
            <p:nvPr/>
          </p:nvSpPr>
          <p:spPr>
            <a:xfrm>
              <a:off x="10240113" y="413603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4" name="Oval 73">
              <a:extLst>
                <a:ext uri="{FF2B5EF4-FFF2-40B4-BE49-F238E27FC236}">
                  <a16:creationId xmlns:a16="http://schemas.microsoft.com/office/drawing/2014/main" id="{00581081-E658-7519-C439-659315F4FD46}"/>
                </a:ext>
              </a:extLst>
            </p:cNvPr>
            <p:cNvSpPr>
              <a:spLocks/>
            </p:cNvSpPr>
            <p:nvPr/>
          </p:nvSpPr>
          <p:spPr>
            <a:xfrm>
              <a:off x="10702972" y="413603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0" name="Oval 79">
              <a:extLst>
                <a:ext uri="{FF2B5EF4-FFF2-40B4-BE49-F238E27FC236}">
                  <a16:creationId xmlns:a16="http://schemas.microsoft.com/office/drawing/2014/main" id="{D7076183-60ED-ACB9-2B6D-A900AB839A3E}"/>
                </a:ext>
              </a:extLst>
            </p:cNvPr>
            <p:cNvSpPr>
              <a:spLocks/>
            </p:cNvSpPr>
            <p:nvPr/>
          </p:nvSpPr>
          <p:spPr>
            <a:xfrm>
              <a:off x="8873394" y="476767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1" name="Oval 80">
              <a:extLst>
                <a:ext uri="{FF2B5EF4-FFF2-40B4-BE49-F238E27FC236}">
                  <a16:creationId xmlns:a16="http://schemas.microsoft.com/office/drawing/2014/main" id="{148C9A7C-4B81-C471-EE7B-CF3ECC13799B}"/>
                </a:ext>
              </a:extLst>
            </p:cNvPr>
            <p:cNvSpPr>
              <a:spLocks/>
            </p:cNvSpPr>
            <p:nvPr/>
          </p:nvSpPr>
          <p:spPr>
            <a:xfrm>
              <a:off x="9329273" y="476767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2" name="Oval 81">
              <a:extLst>
                <a:ext uri="{FF2B5EF4-FFF2-40B4-BE49-F238E27FC236}">
                  <a16:creationId xmlns:a16="http://schemas.microsoft.com/office/drawing/2014/main" id="{B29520C3-D5FD-30EA-44D2-75B6EA929A24}"/>
                </a:ext>
              </a:extLst>
            </p:cNvPr>
            <p:cNvSpPr>
              <a:spLocks/>
            </p:cNvSpPr>
            <p:nvPr/>
          </p:nvSpPr>
          <p:spPr>
            <a:xfrm>
              <a:off x="9784693" y="476767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3" name="Oval 82">
              <a:extLst>
                <a:ext uri="{FF2B5EF4-FFF2-40B4-BE49-F238E27FC236}">
                  <a16:creationId xmlns:a16="http://schemas.microsoft.com/office/drawing/2014/main" id="{BFF57BA4-EA88-5E4F-6A0A-BB778565831A}"/>
                </a:ext>
              </a:extLst>
            </p:cNvPr>
            <p:cNvSpPr>
              <a:spLocks/>
            </p:cNvSpPr>
            <p:nvPr/>
          </p:nvSpPr>
          <p:spPr>
            <a:xfrm>
              <a:off x="10240113" y="476767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4" name="Oval 83">
              <a:extLst>
                <a:ext uri="{FF2B5EF4-FFF2-40B4-BE49-F238E27FC236}">
                  <a16:creationId xmlns:a16="http://schemas.microsoft.com/office/drawing/2014/main" id="{15B51307-D1F0-2C80-D34A-04DBD1873DBE}"/>
                </a:ext>
              </a:extLst>
            </p:cNvPr>
            <p:cNvSpPr>
              <a:spLocks/>
            </p:cNvSpPr>
            <p:nvPr/>
          </p:nvSpPr>
          <p:spPr>
            <a:xfrm>
              <a:off x="10702972" y="4767671"/>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5" name="Oval 84">
              <a:extLst>
                <a:ext uri="{FF2B5EF4-FFF2-40B4-BE49-F238E27FC236}">
                  <a16:creationId xmlns:a16="http://schemas.microsoft.com/office/drawing/2014/main" id="{608B0A02-FD4B-A324-8090-518987907DCF}"/>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86" name="Oval 85">
              <a:extLst>
                <a:ext uri="{FF2B5EF4-FFF2-40B4-BE49-F238E27FC236}">
                  <a16:creationId xmlns:a16="http://schemas.microsoft.com/office/drawing/2014/main" id="{DC4806CE-9396-08CC-BBFD-6610E23F5E8C}"/>
                </a:ext>
              </a:extLst>
            </p:cNvPr>
            <p:cNvSpPr>
              <a:spLocks/>
            </p:cNvSpPr>
            <p:nvPr/>
          </p:nvSpPr>
          <p:spPr>
            <a:xfrm>
              <a:off x="11157933" y="3416344"/>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87" name="Oval 86">
              <a:extLst>
                <a:ext uri="{FF2B5EF4-FFF2-40B4-BE49-F238E27FC236}">
                  <a16:creationId xmlns:a16="http://schemas.microsoft.com/office/drawing/2014/main" id="{256EA480-379C-C95F-48E2-16CC9E84FAF9}"/>
                </a:ext>
              </a:extLst>
            </p:cNvPr>
            <p:cNvSpPr>
              <a:spLocks/>
            </p:cNvSpPr>
            <p:nvPr/>
          </p:nvSpPr>
          <p:spPr>
            <a:xfrm>
              <a:off x="11165630" y="4136038"/>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89" name="Oval 88">
              <a:extLst>
                <a:ext uri="{FF2B5EF4-FFF2-40B4-BE49-F238E27FC236}">
                  <a16:creationId xmlns:a16="http://schemas.microsoft.com/office/drawing/2014/main" id="{F4B2C74B-851A-0BC8-9EA2-B2153299ABB3}"/>
                </a:ext>
              </a:extLst>
            </p:cNvPr>
            <p:cNvSpPr>
              <a:spLocks/>
            </p:cNvSpPr>
            <p:nvPr/>
          </p:nvSpPr>
          <p:spPr>
            <a:xfrm>
              <a:off x="11165630" y="4767671"/>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90" name="Oval 46">
            <a:extLst>
              <a:ext uri="{FF2B5EF4-FFF2-40B4-BE49-F238E27FC236}">
                <a16:creationId xmlns:a16="http://schemas.microsoft.com/office/drawing/2014/main" id="{8A545168-DB73-21A7-A926-747EA00F8AFB}"/>
              </a:ext>
            </a:extLst>
          </p:cNvPr>
          <p:cNvSpPr/>
          <p:nvPr/>
        </p:nvSpPr>
        <p:spPr>
          <a:xfrm>
            <a:off x="9334520" y="5886792"/>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Dian numeron paikkamerkki 4">
            <a:extLst>
              <a:ext uri="{FF2B5EF4-FFF2-40B4-BE49-F238E27FC236}">
                <a16:creationId xmlns:a16="http://schemas.microsoft.com/office/drawing/2014/main" id="{694DFC86-4DD1-AA23-77E5-4DA98D52B009}"/>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12</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2260976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52B1-CF34-7F8B-3FC3-0E0554F960B8}"/>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78178160-E43D-0159-B6E7-2C12EAA140E5}"/>
              </a:ext>
            </a:extLst>
          </p:cNvPr>
          <p:cNvSpPr>
            <a:spLocks noGrp="1"/>
          </p:cNvSpPr>
          <p:nvPr>
            <p:ph idx="1"/>
          </p:nvPr>
        </p:nvSpPr>
        <p:spPr>
          <a:xfrm>
            <a:off x="577047" y="1881330"/>
            <a:ext cx="7309899" cy="4524001"/>
          </a:xfrm>
        </p:spPr>
        <p:txBody>
          <a:bodyPr vert="horz" lIns="91440" tIns="45720" rIns="91440" bIns="45720" rtlCol="0" anchor="t">
            <a:normAutofit/>
          </a:bodyPr>
          <a:lstStyle/>
          <a:p>
            <a:pPr marL="0" indent="0">
              <a:buNone/>
            </a:pPr>
            <a:r>
              <a:rPr lang="en-GB" sz="1200"/>
              <a:t>6.1 Miten kattavasti </a:t>
            </a:r>
            <a:r>
              <a:rPr lang="en-GB" sz="1200" err="1"/>
              <a:t>luonto-osaamisen</a:t>
            </a:r>
            <a:r>
              <a:rPr lang="en-GB" sz="1200"/>
              <a:t> tarve on </a:t>
            </a:r>
            <a:r>
              <a:rPr lang="en-GB" sz="1200" err="1"/>
              <a:t>määritelty</a:t>
            </a:r>
            <a:r>
              <a:rPr lang="en-GB" sz="1200"/>
              <a:t> </a:t>
            </a:r>
            <a:r>
              <a:rPr lang="en-GB" sz="1200" err="1"/>
              <a:t>organisaationnne</a:t>
            </a:r>
            <a:r>
              <a:rPr lang="en-GB" sz="1200"/>
              <a:t> </a:t>
            </a:r>
            <a:r>
              <a:rPr lang="en-GB" sz="1200" err="1"/>
              <a:t>eri</a:t>
            </a:r>
            <a:r>
              <a:rPr lang="en-GB" sz="1200"/>
              <a:t> tasoilla, </a:t>
            </a:r>
            <a:br>
              <a:rPr lang="en-GB" sz="1200"/>
            </a:br>
            <a:r>
              <a:rPr lang="en-GB" sz="1200" err="1"/>
              <a:t>yksiköissä</a:t>
            </a:r>
            <a:r>
              <a:rPr lang="en-GB" sz="1200"/>
              <a:t> sekä </a:t>
            </a:r>
            <a:r>
              <a:rPr lang="en-GB" sz="1200" err="1"/>
              <a:t>yksilötasolla</a:t>
            </a:r>
            <a:r>
              <a:rPr lang="en-GB" sz="1200"/>
              <a:t>?</a:t>
            </a:r>
            <a:br>
              <a:rPr lang="en-GB" sz="1200"/>
            </a:br>
            <a:endParaRPr lang="en-GB" sz="1200">
              <a:cs typeface="Arial"/>
            </a:endParaRPr>
          </a:p>
          <a:p>
            <a:pPr marL="0" indent="0">
              <a:buNone/>
            </a:pPr>
            <a:r>
              <a:rPr lang="en-GB" sz="1200"/>
              <a:t>6.2 Miten hyvin </a:t>
            </a:r>
            <a:r>
              <a:rPr lang="en-GB" sz="1200" err="1"/>
              <a:t>henkilöstön</a:t>
            </a:r>
            <a:r>
              <a:rPr lang="en-GB" sz="1200"/>
              <a:t> </a:t>
            </a:r>
            <a:r>
              <a:rPr lang="en-GB" sz="1200" err="1"/>
              <a:t>luonto-osaamisen</a:t>
            </a:r>
            <a:r>
              <a:rPr lang="en-GB" sz="1200"/>
              <a:t> </a:t>
            </a:r>
            <a:r>
              <a:rPr lang="en-GB" sz="1200" err="1"/>
              <a:t>kehittämiseen</a:t>
            </a:r>
            <a:r>
              <a:rPr lang="en-GB" sz="1200"/>
              <a:t> </a:t>
            </a:r>
            <a:r>
              <a:rPr lang="en-GB" sz="1200" err="1"/>
              <a:t>panostetaan</a:t>
            </a:r>
            <a:r>
              <a:rPr lang="en-GB" sz="1200"/>
              <a:t>? </a:t>
            </a:r>
            <a:br>
              <a:rPr lang="en-GB" sz="1200"/>
            </a:br>
            <a:r>
              <a:rPr lang="en-GB" sz="1200"/>
              <a:t>(Esim. </a:t>
            </a:r>
            <a:r>
              <a:rPr lang="en-GB" sz="1200" err="1"/>
              <a:t>koulutukset</a:t>
            </a:r>
            <a:r>
              <a:rPr lang="en-GB" sz="1200"/>
              <a:t>, </a:t>
            </a:r>
            <a:r>
              <a:rPr lang="en-GB" sz="1200" err="1"/>
              <a:t>verkostot</a:t>
            </a:r>
            <a:r>
              <a:rPr lang="en-GB" sz="1200"/>
              <a:t>, </a:t>
            </a:r>
            <a:r>
              <a:rPr lang="en-GB" sz="1200" err="1"/>
              <a:t>muut</a:t>
            </a:r>
            <a:r>
              <a:rPr lang="en-GB" sz="1200"/>
              <a:t> </a:t>
            </a:r>
            <a:r>
              <a:rPr lang="en-GB" sz="1200" err="1"/>
              <a:t>yhteistyöryhmä</a:t>
            </a:r>
            <a:r>
              <a:rPr lang="en-GB" sz="1200"/>
              <a:t>)</a:t>
            </a:r>
            <a:br>
              <a:rPr lang="en-GB" sz="1200"/>
            </a:br>
            <a:endParaRPr lang="en-GB" sz="1200"/>
          </a:p>
          <a:p>
            <a:pPr marL="0" indent="0">
              <a:buNone/>
            </a:pPr>
            <a:r>
              <a:rPr lang="en-GB" sz="1200"/>
              <a:t>6.3 Kuinka hyvin </a:t>
            </a:r>
            <a:r>
              <a:rPr lang="en-GB" sz="1200" err="1"/>
              <a:t>luontotiedon</a:t>
            </a:r>
            <a:r>
              <a:rPr lang="en-GB" sz="1200"/>
              <a:t> </a:t>
            </a:r>
            <a:r>
              <a:rPr lang="en-GB" sz="1200" err="1"/>
              <a:t>hyödyntäminen</a:t>
            </a:r>
            <a:r>
              <a:rPr lang="en-GB" sz="1200"/>
              <a:t> ja </a:t>
            </a:r>
            <a:r>
              <a:rPr lang="en-GB" sz="1200" err="1"/>
              <a:t>osaamisen</a:t>
            </a:r>
            <a:r>
              <a:rPr lang="en-GB" sz="1200"/>
              <a:t> </a:t>
            </a:r>
            <a:r>
              <a:rPr lang="en-GB" sz="1200" err="1"/>
              <a:t>kehittäminen</a:t>
            </a:r>
            <a:r>
              <a:rPr lang="en-GB" sz="1200"/>
              <a:t> on </a:t>
            </a:r>
            <a:r>
              <a:rPr lang="en-GB" sz="1200" err="1"/>
              <a:t>resursoitu</a:t>
            </a:r>
            <a:r>
              <a:rPr lang="en-GB" sz="1200"/>
              <a:t> ? </a:t>
            </a:r>
            <a:br>
              <a:rPr lang="en-GB" sz="1200"/>
            </a:br>
            <a:r>
              <a:rPr lang="en-GB" sz="1200"/>
              <a:t>(Esim. </a:t>
            </a:r>
            <a:r>
              <a:rPr lang="en-GB" sz="1200" err="1"/>
              <a:t>ajan</a:t>
            </a:r>
            <a:r>
              <a:rPr lang="en-GB" sz="1200"/>
              <a:t> </a:t>
            </a:r>
            <a:r>
              <a:rPr lang="en-GB" sz="1200" err="1"/>
              <a:t>riittyvyys</a:t>
            </a:r>
            <a:r>
              <a:rPr lang="en-GB" sz="1200"/>
              <a:t> </a:t>
            </a:r>
            <a:r>
              <a:rPr lang="en-GB" sz="1200" err="1"/>
              <a:t>tutkittuun</a:t>
            </a:r>
            <a:r>
              <a:rPr lang="en-GB" sz="1200"/>
              <a:t> </a:t>
            </a:r>
            <a:r>
              <a:rPr lang="en-GB" sz="1200" err="1"/>
              <a:t>tietoon</a:t>
            </a:r>
            <a:r>
              <a:rPr lang="en-GB" sz="1200"/>
              <a:t> </a:t>
            </a:r>
            <a:r>
              <a:rPr lang="en-GB" sz="1200" err="1"/>
              <a:t>perehtymiseen</a:t>
            </a:r>
            <a:r>
              <a:rPr lang="en-GB" sz="1200"/>
              <a:t>)</a:t>
            </a:r>
            <a:br>
              <a:rPr lang="en-GB" sz="1200"/>
            </a:br>
            <a:endParaRPr lang="en-GB" sz="1200">
              <a:cs typeface="Arial"/>
            </a:endParaRPr>
          </a:p>
          <a:p>
            <a:pPr marL="0" indent="0">
              <a:buNone/>
            </a:pPr>
            <a:r>
              <a:rPr lang="en-GB" sz="1200"/>
              <a:t>6.4 Kuinka </a:t>
            </a:r>
            <a:r>
              <a:rPr lang="en-GB" sz="1200" err="1"/>
              <a:t>painokkaasti</a:t>
            </a:r>
            <a:r>
              <a:rPr lang="en-GB" sz="1200"/>
              <a:t> </a:t>
            </a:r>
            <a:r>
              <a:rPr lang="en-GB" sz="1200" err="1"/>
              <a:t>työssä</a:t>
            </a:r>
            <a:r>
              <a:rPr lang="en-GB" sz="1200"/>
              <a:t>- ja </a:t>
            </a:r>
            <a:r>
              <a:rPr lang="en-GB" sz="1200" err="1"/>
              <a:t>vertaisoppimiseen</a:t>
            </a:r>
            <a:r>
              <a:rPr lang="en-GB" sz="1200"/>
              <a:t> </a:t>
            </a:r>
            <a:r>
              <a:rPr lang="en-GB" sz="1200" err="1"/>
              <a:t>kannustetaan</a:t>
            </a:r>
            <a:r>
              <a:rPr lang="en-GB" sz="1200"/>
              <a:t> </a:t>
            </a:r>
            <a:r>
              <a:rPr lang="en-GB" sz="1200" err="1"/>
              <a:t>luonto-osaamisen</a:t>
            </a:r>
            <a:r>
              <a:rPr lang="en-GB" sz="1200"/>
              <a:t> </a:t>
            </a:r>
            <a:r>
              <a:rPr lang="en-GB" sz="1200" err="1"/>
              <a:t>vahvistamiseksi</a:t>
            </a:r>
            <a:r>
              <a:rPr lang="en-GB" sz="1200"/>
              <a:t>?</a:t>
            </a:r>
            <a:br>
              <a:rPr lang="en-GB" sz="1200"/>
            </a:br>
            <a:endParaRPr lang="en-GB" sz="1200">
              <a:cs typeface="Arial"/>
            </a:endParaRPr>
          </a:p>
          <a:p>
            <a:pPr marL="0" indent="0">
              <a:buNone/>
            </a:pPr>
            <a:r>
              <a:rPr lang="en-GB" sz="1200"/>
              <a:t>6.5 Miten kattavasti </a:t>
            </a:r>
            <a:r>
              <a:rPr lang="en-GB" sz="1200" err="1"/>
              <a:t>organisaation</a:t>
            </a:r>
            <a:r>
              <a:rPr lang="en-GB" sz="1200"/>
              <a:t> </a:t>
            </a:r>
            <a:r>
              <a:rPr lang="en-GB" sz="1200" err="1"/>
              <a:t>osat</a:t>
            </a:r>
            <a:r>
              <a:rPr lang="en-GB" sz="1200"/>
              <a:t> </a:t>
            </a:r>
            <a:r>
              <a:rPr lang="en-GB" sz="1200" err="1"/>
              <a:t>tunnistavat</a:t>
            </a:r>
            <a:r>
              <a:rPr lang="en-GB" sz="1200"/>
              <a:t> </a:t>
            </a:r>
            <a:r>
              <a:rPr lang="en-GB" sz="1200" err="1"/>
              <a:t>luontovaikutuksia</a:t>
            </a:r>
            <a:r>
              <a:rPr lang="en-GB" sz="1200"/>
              <a:t> ja </a:t>
            </a:r>
            <a:br>
              <a:rPr lang="en-GB" sz="1200"/>
            </a:br>
            <a:r>
              <a:rPr lang="en-GB" sz="1200" err="1"/>
              <a:t>ottavat</a:t>
            </a:r>
            <a:r>
              <a:rPr lang="en-GB" sz="1200"/>
              <a:t> sen </a:t>
            </a:r>
            <a:r>
              <a:rPr lang="en-GB" sz="1200" err="1"/>
              <a:t>huomioon</a:t>
            </a:r>
            <a:r>
              <a:rPr lang="en-GB" sz="1200"/>
              <a:t> </a:t>
            </a:r>
            <a:r>
              <a:rPr lang="en-GB" sz="1200" err="1"/>
              <a:t>toiminnassaan</a:t>
            </a:r>
            <a:r>
              <a:rPr lang="en-GB" sz="1200"/>
              <a:t>?</a:t>
            </a:r>
            <a:endParaRPr lang="en-GB" sz="1200" b="1"/>
          </a:p>
          <a:p>
            <a:pPr marL="0" indent="0">
              <a:buNone/>
            </a:pPr>
            <a:endParaRPr lang="en-GB" sz="1200">
              <a:cs typeface="Arial"/>
            </a:endParaRPr>
          </a:p>
        </p:txBody>
      </p:sp>
      <p:sp>
        <p:nvSpPr>
          <p:cNvPr id="3" name="Otsikko 2">
            <a:extLst>
              <a:ext uri="{FF2B5EF4-FFF2-40B4-BE49-F238E27FC236}">
                <a16:creationId xmlns:a16="http://schemas.microsoft.com/office/drawing/2014/main" id="{13DA0D78-0133-F636-A2D4-9BAD7B82DEF9}"/>
              </a:ext>
            </a:extLst>
          </p:cNvPr>
          <p:cNvSpPr>
            <a:spLocks noGrp="1"/>
          </p:cNvSpPr>
          <p:nvPr>
            <p:ph type="title"/>
          </p:nvPr>
        </p:nvSpPr>
        <p:spPr/>
        <p:txBody>
          <a:bodyPr/>
          <a:lstStyle/>
          <a:p>
            <a:r>
              <a:rPr lang="fi-FI" sz="3200"/>
              <a:t>6. Luonto-osaaminen ja sen kehittäminen</a:t>
            </a:r>
            <a:endParaRPr lang="en-GB" sz="3200"/>
          </a:p>
        </p:txBody>
      </p:sp>
      <p:grpSp>
        <p:nvGrpSpPr>
          <p:cNvPr id="48" name="Group 47">
            <a:extLst>
              <a:ext uri="{FF2B5EF4-FFF2-40B4-BE49-F238E27FC236}">
                <a16:creationId xmlns:a16="http://schemas.microsoft.com/office/drawing/2014/main" id="{2A7B268B-1ADB-A055-14F0-9E0D211CD33D}"/>
              </a:ext>
            </a:extLst>
          </p:cNvPr>
          <p:cNvGrpSpPr>
            <a:grpSpLocks/>
          </p:cNvGrpSpPr>
          <p:nvPr/>
        </p:nvGrpSpPr>
        <p:grpSpPr>
          <a:xfrm>
            <a:off x="8803784" y="447056"/>
            <a:ext cx="2718703" cy="2119184"/>
            <a:chOff x="9110575" y="623061"/>
            <a:chExt cx="2718703" cy="2119184"/>
          </a:xfrm>
        </p:grpSpPr>
        <p:sp>
          <p:nvSpPr>
            <p:cNvPr id="51" name="TextBox 50">
              <a:extLst>
                <a:ext uri="{FF2B5EF4-FFF2-40B4-BE49-F238E27FC236}">
                  <a16:creationId xmlns:a16="http://schemas.microsoft.com/office/drawing/2014/main" id="{B0B8C8F6-A815-A1A9-766F-016C55FBFCA4}"/>
                </a:ext>
              </a:extLst>
            </p:cNvPr>
            <p:cNvSpPr txBox="1">
              <a:spLocks/>
            </p:cNvSpPr>
            <p:nvPr/>
          </p:nvSpPr>
          <p:spPr>
            <a:xfrm rot="18747846">
              <a:off x="8824438" y="2025931"/>
              <a:ext cx="83388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Ei lainkaan</a:t>
              </a:r>
            </a:p>
          </p:txBody>
        </p:sp>
        <p:sp>
          <p:nvSpPr>
            <p:cNvPr id="53" name="TextBox 52">
              <a:extLst>
                <a:ext uri="{FF2B5EF4-FFF2-40B4-BE49-F238E27FC236}">
                  <a16:creationId xmlns:a16="http://schemas.microsoft.com/office/drawing/2014/main" id="{E85C437B-05C3-F893-A114-832A41323766}"/>
                </a:ext>
              </a:extLst>
            </p:cNvPr>
            <p:cNvSpPr txBox="1">
              <a:spLocks/>
            </p:cNvSpPr>
            <p:nvPr/>
          </p:nvSpPr>
          <p:spPr>
            <a:xfrm rot="18747846">
              <a:off x="9291682" y="2082102"/>
              <a:ext cx="68159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Heikosti</a:t>
              </a:r>
            </a:p>
          </p:txBody>
        </p:sp>
        <p:sp>
          <p:nvSpPr>
            <p:cNvPr id="55" name="TextBox 54">
              <a:extLst>
                <a:ext uri="{FF2B5EF4-FFF2-40B4-BE49-F238E27FC236}">
                  <a16:creationId xmlns:a16="http://schemas.microsoft.com/office/drawing/2014/main" id="{064B6DCF-FDD0-D35C-5F01-BAB25A665539}"/>
                </a:ext>
              </a:extLst>
            </p:cNvPr>
            <p:cNvSpPr txBox="1">
              <a:spLocks/>
            </p:cNvSpPr>
            <p:nvPr/>
          </p:nvSpPr>
          <p:spPr>
            <a:xfrm rot="18747846">
              <a:off x="9993300" y="1551848"/>
              <a:ext cx="211918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Hyvin</a:t>
              </a:r>
            </a:p>
          </p:txBody>
        </p:sp>
        <p:sp>
          <p:nvSpPr>
            <p:cNvPr id="56" name="TextBox 55">
              <a:extLst>
                <a:ext uri="{FF2B5EF4-FFF2-40B4-BE49-F238E27FC236}">
                  <a16:creationId xmlns:a16="http://schemas.microsoft.com/office/drawing/2014/main" id="{519338D6-B1EC-25DB-97BF-D39414B98D2B}"/>
                </a:ext>
              </a:extLst>
            </p:cNvPr>
            <p:cNvSpPr txBox="1">
              <a:spLocks/>
            </p:cNvSpPr>
            <p:nvPr/>
          </p:nvSpPr>
          <p:spPr>
            <a:xfrm rot="18747846">
              <a:off x="9688672" y="1752385"/>
              <a:ext cx="1420582" cy="261610"/>
            </a:xfrm>
            <a:prstGeom prst="rect">
              <a:avLst/>
            </a:prstGeom>
            <a:noFill/>
          </p:spPr>
          <p:txBody>
            <a:bodyPr wrap="none" rtlCol="0">
              <a:spAutoFit/>
            </a:bodyPr>
            <a:lstStyle/>
            <a:p>
              <a:pPr>
                <a:defRPr/>
              </a:pPr>
              <a:r>
                <a:rPr lang="fi-FI" sz="1100" b="1">
                  <a:solidFill>
                    <a:srgbClr val="24563D"/>
                  </a:solidFill>
                  <a:latin typeface="+mj-lt"/>
                </a:rPr>
                <a:t>Ei hyvin eikä heikosti</a:t>
              </a:r>
            </a:p>
          </p:txBody>
        </p:sp>
        <p:sp>
          <p:nvSpPr>
            <p:cNvPr id="57" name="TextBox 56">
              <a:extLst>
                <a:ext uri="{FF2B5EF4-FFF2-40B4-BE49-F238E27FC236}">
                  <a16:creationId xmlns:a16="http://schemas.microsoft.com/office/drawing/2014/main" id="{786DDB0B-C02F-42E3-7FC4-3AA40E774A68}"/>
                </a:ext>
              </a:extLst>
            </p:cNvPr>
            <p:cNvSpPr txBox="1">
              <a:spLocks/>
            </p:cNvSpPr>
            <p:nvPr/>
          </p:nvSpPr>
          <p:spPr>
            <a:xfrm rot="18747846">
              <a:off x="11064646" y="1786592"/>
              <a:ext cx="109837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En osaa sanoa/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a:solidFill>
                    <a:srgbClr val="24563D"/>
                  </a:solidFill>
                  <a:latin typeface="+mj-lt"/>
                </a:rPr>
                <a:t>Ei relevantti </a:t>
              </a:r>
              <a:endParaRPr kumimoji="0" lang="fi-FI" sz="1100" b="1" i="0" u="none" strike="noStrike" kern="1200" cap="none" spc="0" normalizeH="0" baseline="0" noProof="0">
                <a:ln>
                  <a:noFill/>
                </a:ln>
                <a:solidFill>
                  <a:srgbClr val="24563D"/>
                </a:solidFill>
                <a:effectLst/>
                <a:uLnTx/>
                <a:uFillTx/>
                <a:latin typeface="+mj-lt"/>
                <a:ea typeface="+mn-ea"/>
                <a:cs typeface="+mn-cs"/>
              </a:endParaRPr>
            </a:p>
          </p:txBody>
        </p:sp>
        <p:sp>
          <p:nvSpPr>
            <p:cNvPr id="58" name="TextBox 57">
              <a:extLst>
                <a:ext uri="{FF2B5EF4-FFF2-40B4-BE49-F238E27FC236}">
                  <a16:creationId xmlns:a16="http://schemas.microsoft.com/office/drawing/2014/main" id="{C3106B79-F891-30A9-FFF7-E37589AF5E96}"/>
                </a:ext>
              </a:extLst>
            </p:cNvPr>
            <p:cNvSpPr txBox="1">
              <a:spLocks/>
            </p:cNvSpPr>
            <p:nvPr/>
          </p:nvSpPr>
          <p:spPr>
            <a:xfrm rot="18747846">
              <a:off x="10610790" y="1978039"/>
              <a:ext cx="96372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24563D"/>
                  </a:solidFill>
                  <a:effectLst/>
                  <a:uLnTx/>
                  <a:uFillTx/>
                  <a:latin typeface="+mj-lt"/>
                  <a:ea typeface="+mn-ea"/>
                  <a:cs typeface="+mn-cs"/>
                </a:rPr>
                <a:t>Erittäin hyvin</a:t>
              </a:r>
            </a:p>
          </p:txBody>
        </p:sp>
      </p:grpSp>
      <p:sp>
        <p:nvSpPr>
          <p:cNvPr id="59" name="TextBox 58">
            <a:extLst>
              <a:ext uri="{FF2B5EF4-FFF2-40B4-BE49-F238E27FC236}">
                <a16:creationId xmlns:a16="http://schemas.microsoft.com/office/drawing/2014/main" id="{EB67DF62-55AF-78F7-9764-6A6602A7D2E5}"/>
              </a:ext>
            </a:extLst>
          </p:cNvPr>
          <p:cNvSpPr txBox="1"/>
          <p:nvPr/>
        </p:nvSpPr>
        <p:spPr>
          <a:xfrm>
            <a:off x="10005073" y="6021813"/>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60" name="TextBox 59">
            <a:extLst>
              <a:ext uri="{FF2B5EF4-FFF2-40B4-BE49-F238E27FC236}">
                <a16:creationId xmlns:a16="http://schemas.microsoft.com/office/drawing/2014/main" id="{96BD1B6B-8BFC-86AA-897E-72BCED6C3D26}"/>
              </a:ext>
            </a:extLst>
          </p:cNvPr>
          <p:cNvSpPr txBox="1"/>
          <p:nvPr/>
        </p:nvSpPr>
        <p:spPr>
          <a:xfrm>
            <a:off x="7712122" y="5980252"/>
            <a:ext cx="1550424" cy="415498"/>
          </a:xfrm>
          <a:prstGeom prst="rect">
            <a:avLst/>
          </a:prstGeom>
          <a:noFill/>
        </p:spPr>
        <p:txBody>
          <a:bodyPr wrap="none" lIns="91440" tIns="45720" rIns="91440" bIns="45720" rtlCol="0" anchor="t">
            <a:spAutoFit/>
          </a:bodyPr>
          <a:lstStyle/>
          <a:p>
            <a:r>
              <a:rPr lang="fi-FI" sz="1050"/>
              <a:t>Kopioi ja siirrä ympyrä </a:t>
            </a:r>
            <a:endParaRPr lang="en-US"/>
          </a:p>
          <a:p>
            <a:r>
              <a:rPr lang="fi-FI" sz="1050"/>
              <a:t>valitsemaasi kohtaan</a:t>
            </a:r>
            <a:endParaRPr lang="fi-FI"/>
          </a:p>
        </p:txBody>
      </p:sp>
      <p:grpSp>
        <p:nvGrpSpPr>
          <p:cNvPr id="61" name="Group 60">
            <a:extLst>
              <a:ext uri="{FF2B5EF4-FFF2-40B4-BE49-F238E27FC236}">
                <a16:creationId xmlns:a16="http://schemas.microsoft.com/office/drawing/2014/main" id="{1C785585-CF21-4E75-1DB0-F151817772B7}"/>
              </a:ext>
            </a:extLst>
          </p:cNvPr>
          <p:cNvGrpSpPr>
            <a:grpSpLocks/>
          </p:cNvGrpSpPr>
          <p:nvPr/>
        </p:nvGrpSpPr>
        <p:grpSpPr>
          <a:xfrm>
            <a:off x="8612927" y="2352850"/>
            <a:ext cx="2561862" cy="3237766"/>
            <a:chOff x="8873394" y="2602195"/>
            <a:chExt cx="2561862" cy="3237766"/>
          </a:xfrm>
        </p:grpSpPr>
        <p:sp>
          <p:nvSpPr>
            <p:cNvPr id="62" name="Oval 61">
              <a:extLst>
                <a:ext uri="{FF2B5EF4-FFF2-40B4-BE49-F238E27FC236}">
                  <a16:creationId xmlns:a16="http://schemas.microsoft.com/office/drawing/2014/main" id="{2DB8E596-D397-7236-2820-4EE887A7F9C7}"/>
                </a:ext>
              </a:extLst>
            </p:cNvPr>
            <p:cNvSpPr>
              <a:spLocks/>
            </p:cNvSpPr>
            <p:nvPr/>
          </p:nvSpPr>
          <p:spPr>
            <a:xfrm>
              <a:off x="8873394"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63" name="Oval 62">
              <a:extLst>
                <a:ext uri="{FF2B5EF4-FFF2-40B4-BE49-F238E27FC236}">
                  <a16:creationId xmlns:a16="http://schemas.microsoft.com/office/drawing/2014/main" id="{6061FCDD-F491-19DB-2093-D8025733B642}"/>
                </a:ext>
              </a:extLst>
            </p:cNvPr>
            <p:cNvSpPr>
              <a:spLocks/>
            </p:cNvSpPr>
            <p:nvPr/>
          </p:nvSpPr>
          <p:spPr>
            <a:xfrm>
              <a:off x="932927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64" name="Oval 63">
              <a:extLst>
                <a:ext uri="{FF2B5EF4-FFF2-40B4-BE49-F238E27FC236}">
                  <a16:creationId xmlns:a16="http://schemas.microsoft.com/office/drawing/2014/main" id="{4668FE04-7898-4F23-1419-EE0D585A623C}"/>
                </a:ext>
              </a:extLst>
            </p:cNvPr>
            <p:cNvSpPr>
              <a:spLocks/>
            </p:cNvSpPr>
            <p:nvPr/>
          </p:nvSpPr>
          <p:spPr>
            <a:xfrm>
              <a:off x="978469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65" name="Oval 64">
              <a:extLst>
                <a:ext uri="{FF2B5EF4-FFF2-40B4-BE49-F238E27FC236}">
                  <a16:creationId xmlns:a16="http://schemas.microsoft.com/office/drawing/2014/main" id="{95BC9595-9173-2CE2-829A-D56260577622}"/>
                </a:ext>
              </a:extLst>
            </p:cNvPr>
            <p:cNvSpPr>
              <a:spLocks/>
            </p:cNvSpPr>
            <p:nvPr/>
          </p:nvSpPr>
          <p:spPr>
            <a:xfrm>
              <a:off x="10240113"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66" name="Oval 65">
              <a:extLst>
                <a:ext uri="{FF2B5EF4-FFF2-40B4-BE49-F238E27FC236}">
                  <a16:creationId xmlns:a16="http://schemas.microsoft.com/office/drawing/2014/main" id="{0EFCC468-05F6-2255-E17F-1C31D196E5F6}"/>
                </a:ext>
              </a:extLst>
            </p:cNvPr>
            <p:cNvSpPr>
              <a:spLocks/>
            </p:cNvSpPr>
            <p:nvPr/>
          </p:nvSpPr>
          <p:spPr>
            <a:xfrm>
              <a:off x="10702972" y="260219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67" name="Oval 66">
              <a:extLst>
                <a:ext uri="{FF2B5EF4-FFF2-40B4-BE49-F238E27FC236}">
                  <a16:creationId xmlns:a16="http://schemas.microsoft.com/office/drawing/2014/main" id="{8642CFD5-4D3F-12FF-B298-2D40B4ED6757}"/>
                </a:ext>
              </a:extLst>
            </p:cNvPr>
            <p:cNvSpPr>
              <a:spLocks/>
            </p:cNvSpPr>
            <p:nvPr/>
          </p:nvSpPr>
          <p:spPr>
            <a:xfrm>
              <a:off x="8873394" y="338552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68" name="Oval 67">
              <a:extLst>
                <a:ext uri="{FF2B5EF4-FFF2-40B4-BE49-F238E27FC236}">
                  <a16:creationId xmlns:a16="http://schemas.microsoft.com/office/drawing/2014/main" id="{A723BFC2-F4D5-547C-60DB-40772F20F4ED}"/>
                </a:ext>
              </a:extLst>
            </p:cNvPr>
            <p:cNvSpPr>
              <a:spLocks/>
            </p:cNvSpPr>
            <p:nvPr/>
          </p:nvSpPr>
          <p:spPr>
            <a:xfrm>
              <a:off x="9329273" y="338552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69" name="Oval 68">
              <a:extLst>
                <a:ext uri="{FF2B5EF4-FFF2-40B4-BE49-F238E27FC236}">
                  <a16:creationId xmlns:a16="http://schemas.microsoft.com/office/drawing/2014/main" id="{6962FD6A-023C-4443-FA23-32D7D76AB53C}"/>
                </a:ext>
              </a:extLst>
            </p:cNvPr>
            <p:cNvSpPr>
              <a:spLocks/>
            </p:cNvSpPr>
            <p:nvPr/>
          </p:nvSpPr>
          <p:spPr>
            <a:xfrm>
              <a:off x="9784693" y="338552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0" name="Oval 69">
              <a:extLst>
                <a:ext uri="{FF2B5EF4-FFF2-40B4-BE49-F238E27FC236}">
                  <a16:creationId xmlns:a16="http://schemas.microsoft.com/office/drawing/2014/main" id="{A74BFBBE-CF03-822B-4C89-3602AA810710}"/>
                </a:ext>
              </a:extLst>
            </p:cNvPr>
            <p:cNvSpPr>
              <a:spLocks/>
            </p:cNvSpPr>
            <p:nvPr/>
          </p:nvSpPr>
          <p:spPr>
            <a:xfrm>
              <a:off x="10240113" y="338552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1" name="Oval 70">
              <a:extLst>
                <a:ext uri="{FF2B5EF4-FFF2-40B4-BE49-F238E27FC236}">
                  <a16:creationId xmlns:a16="http://schemas.microsoft.com/office/drawing/2014/main" id="{574F9157-AE23-86E8-2C9F-FFECF32046F1}"/>
                </a:ext>
              </a:extLst>
            </p:cNvPr>
            <p:cNvSpPr>
              <a:spLocks/>
            </p:cNvSpPr>
            <p:nvPr/>
          </p:nvSpPr>
          <p:spPr>
            <a:xfrm>
              <a:off x="10702972" y="3385522"/>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72" name="Oval 71">
              <a:extLst>
                <a:ext uri="{FF2B5EF4-FFF2-40B4-BE49-F238E27FC236}">
                  <a16:creationId xmlns:a16="http://schemas.microsoft.com/office/drawing/2014/main" id="{743779B9-E7EC-9809-5406-B2C59E7588E2}"/>
                </a:ext>
              </a:extLst>
            </p:cNvPr>
            <p:cNvSpPr>
              <a:spLocks/>
            </p:cNvSpPr>
            <p:nvPr/>
          </p:nvSpPr>
          <p:spPr>
            <a:xfrm>
              <a:off x="8873394" y="418740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3" name="Oval 72">
              <a:extLst>
                <a:ext uri="{FF2B5EF4-FFF2-40B4-BE49-F238E27FC236}">
                  <a16:creationId xmlns:a16="http://schemas.microsoft.com/office/drawing/2014/main" id="{EA4FC409-555C-2848-A276-7A90C8930D72}"/>
                </a:ext>
              </a:extLst>
            </p:cNvPr>
            <p:cNvSpPr>
              <a:spLocks/>
            </p:cNvSpPr>
            <p:nvPr/>
          </p:nvSpPr>
          <p:spPr>
            <a:xfrm>
              <a:off x="9329273" y="418740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4" name="Oval 73">
              <a:extLst>
                <a:ext uri="{FF2B5EF4-FFF2-40B4-BE49-F238E27FC236}">
                  <a16:creationId xmlns:a16="http://schemas.microsoft.com/office/drawing/2014/main" id="{C1195D78-22F0-93B0-9D2F-A1844466C5F8}"/>
                </a:ext>
              </a:extLst>
            </p:cNvPr>
            <p:cNvSpPr>
              <a:spLocks/>
            </p:cNvSpPr>
            <p:nvPr/>
          </p:nvSpPr>
          <p:spPr>
            <a:xfrm>
              <a:off x="9784693" y="418740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75" name="Oval 74">
              <a:extLst>
                <a:ext uri="{FF2B5EF4-FFF2-40B4-BE49-F238E27FC236}">
                  <a16:creationId xmlns:a16="http://schemas.microsoft.com/office/drawing/2014/main" id="{DCB2EA02-7958-B770-C2C3-F646C78FE9B9}"/>
                </a:ext>
              </a:extLst>
            </p:cNvPr>
            <p:cNvSpPr>
              <a:spLocks/>
            </p:cNvSpPr>
            <p:nvPr/>
          </p:nvSpPr>
          <p:spPr>
            <a:xfrm>
              <a:off x="10240113" y="418740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76" name="Oval 75">
              <a:extLst>
                <a:ext uri="{FF2B5EF4-FFF2-40B4-BE49-F238E27FC236}">
                  <a16:creationId xmlns:a16="http://schemas.microsoft.com/office/drawing/2014/main" id="{BFB9E3C4-EAAB-A256-1792-EF100A560007}"/>
                </a:ext>
              </a:extLst>
            </p:cNvPr>
            <p:cNvSpPr>
              <a:spLocks/>
            </p:cNvSpPr>
            <p:nvPr/>
          </p:nvSpPr>
          <p:spPr>
            <a:xfrm>
              <a:off x="10702972" y="4187408"/>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77" name="Oval 76">
              <a:extLst>
                <a:ext uri="{FF2B5EF4-FFF2-40B4-BE49-F238E27FC236}">
                  <a16:creationId xmlns:a16="http://schemas.microsoft.com/office/drawing/2014/main" id="{E3139241-FFEC-1DC1-2F4D-7C119A3A26A1}"/>
                </a:ext>
              </a:extLst>
            </p:cNvPr>
            <p:cNvSpPr>
              <a:spLocks/>
            </p:cNvSpPr>
            <p:nvPr/>
          </p:nvSpPr>
          <p:spPr>
            <a:xfrm>
              <a:off x="8881091" y="557995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78" name="Oval 77">
              <a:extLst>
                <a:ext uri="{FF2B5EF4-FFF2-40B4-BE49-F238E27FC236}">
                  <a16:creationId xmlns:a16="http://schemas.microsoft.com/office/drawing/2014/main" id="{CD3AB403-BBC1-DB0D-4EC7-B609E110D5C2}"/>
                </a:ext>
              </a:extLst>
            </p:cNvPr>
            <p:cNvSpPr>
              <a:spLocks/>
            </p:cNvSpPr>
            <p:nvPr/>
          </p:nvSpPr>
          <p:spPr>
            <a:xfrm>
              <a:off x="9336970" y="557995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79" name="Oval 78">
              <a:extLst>
                <a:ext uri="{FF2B5EF4-FFF2-40B4-BE49-F238E27FC236}">
                  <a16:creationId xmlns:a16="http://schemas.microsoft.com/office/drawing/2014/main" id="{169BBD79-35D5-AF9B-45EE-0ABE6D6160E3}"/>
                </a:ext>
              </a:extLst>
            </p:cNvPr>
            <p:cNvSpPr>
              <a:spLocks/>
            </p:cNvSpPr>
            <p:nvPr/>
          </p:nvSpPr>
          <p:spPr>
            <a:xfrm>
              <a:off x="9792390" y="557995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0" name="Oval 79">
              <a:extLst>
                <a:ext uri="{FF2B5EF4-FFF2-40B4-BE49-F238E27FC236}">
                  <a16:creationId xmlns:a16="http://schemas.microsoft.com/office/drawing/2014/main" id="{07EE88E7-3429-1B6E-5C83-502D565A2F50}"/>
                </a:ext>
              </a:extLst>
            </p:cNvPr>
            <p:cNvSpPr>
              <a:spLocks/>
            </p:cNvSpPr>
            <p:nvPr/>
          </p:nvSpPr>
          <p:spPr>
            <a:xfrm>
              <a:off x="10247810" y="557995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1" name="Oval 80">
              <a:extLst>
                <a:ext uri="{FF2B5EF4-FFF2-40B4-BE49-F238E27FC236}">
                  <a16:creationId xmlns:a16="http://schemas.microsoft.com/office/drawing/2014/main" id="{A1FA77E1-7942-7ADE-8CE1-29F1EC12ABFF}"/>
                </a:ext>
              </a:extLst>
            </p:cNvPr>
            <p:cNvSpPr>
              <a:spLocks/>
            </p:cNvSpPr>
            <p:nvPr/>
          </p:nvSpPr>
          <p:spPr>
            <a:xfrm>
              <a:off x="10710669" y="5579950"/>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2" name="Oval 81">
              <a:extLst>
                <a:ext uri="{FF2B5EF4-FFF2-40B4-BE49-F238E27FC236}">
                  <a16:creationId xmlns:a16="http://schemas.microsoft.com/office/drawing/2014/main" id="{6B421B58-44A8-FE35-1733-ED6450DD75D3}"/>
                </a:ext>
              </a:extLst>
            </p:cNvPr>
            <p:cNvSpPr>
              <a:spLocks/>
            </p:cNvSpPr>
            <p:nvPr/>
          </p:nvSpPr>
          <p:spPr>
            <a:xfrm>
              <a:off x="8873394" y="477794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1</a:t>
              </a:r>
            </a:p>
          </p:txBody>
        </p:sp>
        <p:sp>
          <p:nvSpPr>
            <p:cNvPr id="83" name="Oval 82">
              <a:extLst>
                <a:ext uri="{FF2B5EF4-FFF2-40B4-BE49-F238E27FC236}">
                  <a16:creationId xmlns:a16="http://schemas.microsoft.com/office/drawing/2014/main" id="{4AC87B0B-C5B8-A370-4A3D-B7597D635724}"/>
                </a:ext>
              </a:extLst>
            </p:cNvPr>
            <p:cNvSpPr>
              <a:spLocks/>
            </p:cNvSpPr>
            <p:nvPr/>
          </p:nvSpPr>
          <p:spPr>
            <a:xfrm>
              <a:off x="9329273" y="477794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2</a:t>
              </a:r>
            </a:p>
          </p:txBody>
        </p:sp>
        <p:sp>
          <p:nvSpPr>
            <p:cNvPr id="84" name="Oval 83">
              <a:extLst>
                <a:ext uri="{FF2B5EF4-FFF2-40B4-BE49-F238E27FC236}">
                  <a16:creationId xmlns:a16="http://schemas.microsoft.com/office/drawing/2014/main" id="{AD9351AA-2B2C-1E68-C0FC-D24F81D64268}"/>
                </a:ext>
              </a:extLst>
            </p:cNvPr>
            <p:cNvSpPr>
              <a:spLocks/>
            </p:cNvSpPr>
            <p:nvPr/>
          </p:nvSpPr>
          <p:spPr>
            <a:xfrm>
              <a:off x="9784693" y="477794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3</a:t>
              </a:r>
            </a:p>
          </p:txBody>
        </p:sp>
        <p:sp>
          <p:nvSpPr>
            <p:cNvPr id="85" name="Oval 84">
              <a:extLst>
                <a:ext uri="{FF2B5EF4-FFF2-40B4-BE49-F238E27FC236}">
                  <a16:creationId xmlns:a16="http://schemas.microsoft.com/office/drawing/2014/main" id="{19F471E4-E964-1429-9C39-5F7D7CF775D0}"/>
                </a:ext>
              </a:extLst>
            </p:cNvPr>
            <p:cNvSpPr>
              <a:spLocks/>
            </p:cNvSpPr>
            <p:nvPr/>
          </p:nvSpPr>
          <p:spPr>
            <a:xfrm>
              <a:off x="10240113" y="477794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4</a:t>
              </a:r>
            </a:p>
          </p:txBody>
        </p:sp>
        <p:sp>
          <p:nvSpPr>
            <p:cNvPr id="86" name="Oval 85">
              <a:extLst>
                <a:ext uri="{FF2B5EF4-FFF2-40B4-BE49-F238E27FC236}">
                  <a16:creationId xmlns:a16="http://schemas.microsoft.com/office/drawing/2014/main" id="{5DDCC08A-A718-ED7B-6D67-570ADACFB543}"/>
                </a:ext>
              </a:extLst>
            </p:cNvPr>
            <p:cNvSpPr>
              <a:spLocks/>
            </p:cNvSpPr>
            <p:nvPr/>
          </p:nvSpPr>
          <p:spPr>
            <a:xfrm>
              <a:off x="10702972" y="4777945"/>
              <a:ext cx="269626" cy="260011"/>
            </a:xfrm>
            <a:prstGeom prst="ellipse">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24563D"/>
                  </a:solidFill>
                  <a:effectLst/>
                  <a:uLnTx/>
                  <a:uFillTx/>
                  <a:latin typeface="+mj-lt"/>
                  <a:ea typeface="+mn-ea"/>
                  <a:cs typeface="+mn-cs"/>
                </a:rPr>
                <a:t>5</a:t>
              </a:r>
            </a:p>
          </p:txBody>
        </p:sp>
        <p:sp>
          <p:nvSpPr>
            <p:cNvPr id="87" name="Oval 86">
              <a:extLst>
                <a:ext uri="{FF2B5EF4-FFF2-40B4-BE49-F238E27FC236}">
                  <a16:creationId xmlns:a16="http://schemas.microsoft.com/office/drawing/2014/main" id="{62C0D475-6098-B49E-7FDC-8716B536D27F}"/>
                </a:ext>
              </a:extLst>
            </p:cNvPr>
            <p:cNvSpPr>
              <a:spLocks/>
            </p:cNvSpPr>
            <p:nvPr/>
          </p:nvSpPr>
          <p:spPr>
            <a:xfrm>
              <a:off x="11157933" y="260219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88" name="Oval 87">
              <a:extLst>
                <a:ext uri="{FF2B5EF4-FFF2-40B4-BE49-F238E27FC236}">
                  <a16:creationId xmlns:a16="http://schemas.microsoft.com/office/drawing/2014/main" id="{57AABE11-3B59-1240-2050-34B84B525281}"/>
                </a:ext>
              </a:extLst>
            </p:cNvPr>
            <p:cNvSpPr>
              <a:spLocks/>
            </p:cNvSpPr>
            <p:nvPr/>
          </p:nvSpPr>
          <p:spPr>
            <a:xfrm>
              <a:off x="11157933" y="3385522"/>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89" name="Oval 88">
              <a:extLst>
                <a:ext uri="{FF2B5EF4-FFF2-40B4-BE49-F238E27FC236}">
                  <a16:creationId xmlns:a16="http://schemas.microsoft.com/office/drawing/2014/main" id="{80863E7C-1D7F-D6E9-6DB7-90C0DC161695}"/>
                </a:ext>
              </a:extLst>
            </p:cNvPr>
            <p:cNvSpPr>
              <a:spLocks/>
            </p:cNvSpPr>
            <p:nvPr/>
          </p:nvSpPr>
          <p:spPr>
            <a:xfrm>
              <a:off x="11165630" y="4187408"/>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200">
                  <a:solidFill>
                    <a:schemeClr val="bg1"/>
                  </a:solidFill>
                  <a:latin typeface="+mj-lt"/>
                </a:rPr>
                <a:t>E</a:t>
              </a:r>
              <a:endParaRPr lang="en-US">
                <a:solidFill>
                  <a:schemeClr val="bg1"/>
                </a:solidFill>
                <a:latin typeface="+mj-lt"/>
                <a:ea typeface="+mn-ea"/>
                <a:cs typeface="+mn-cs"/>
              </a:endParaRPr>
            </a:p>
          </p:txBody>
        </p:sp>
        <p:sp>
          <p:nvSpPr>
            <p:cNvPr id="90" name="Oval 89">
              <a:extLst>
                <a:ext uri="{FF2B5EF4-FFF2-40B4-BE49-F238E27FC236}">
                  <a16:creationId xmlns:a16="http://schemas.microsoft.com/office/drawing/2014/main" id="{988288E8-641C-1035-D634-E88502639958}"/>
                </a:ext>
              </a:extLst>
            </p:cNvPr>
            <p:cNvSpPr>
              <a:spLocks/>
            </p:cNvSpPr>
            <p:nvPr/>
          </p:nvSpPr>
          <p:spPr>
            <a:xfrm>
              <a:off x="11165630" y="5579950"/>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sp>
          <p:nvSpPr>
            <p:cNvPr id="91" name="Oval 90">
              <a:extLst>
                <a:ext uri="{FF2B5EF4-FFF2-40B4-BE49-F238E27FC236}">
                  <a16:creationId xmlns:a16="http://schemas.microsoft.com/office/drawing/2014/main" id="{21714141-61CD-A6F1-05D9-F0B3B11CECB5}"/>
                </a:ext>
              </a:extLst>
            </p:cNvPr>
            <p:cNvSpPr>
              <a:spLocks/>
            </p:cNvSpPr>
            <p:nvPr/>
          </p:nvSpPr>
          <p:spPr>
            <a:xfrm>
              <a:off x="11165630" y="4777945"/>
              <a:ext cx="269626" cy="260011"/>
            </a:xfrm>
            <a:prstGeom prst="ellipse">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bg1"/>
                  </a:solidFill>
                  <a:latin typeface="+mj-lt"/>
                </a:rPr>
                <a:t>E</a:t>
              </a:r>
              <a:endParaRPr kumimoji="0" lang="fi-FI" sz="1200" b="0" i="0" u="none" strike="noStrike" kern="1200" cap="none" spc="0" normalizeH="0" baseline="0" noProof="0">
                <a:ln>
                  <a:noFill/>
                </a:ln>
                <a:solidFill>
                  <a:schemeClr val="bg1"/>
                </a:solidFill>
                <a:effectLst/>
                <a:uLnTx/>
                <a:uFillTx/>
                <a:latin typeface="+mj-lt"/>
                <a:ea typeface="+mn-ea"/>
                <a:cs typeface="+mn-cs"/>
              </a:endParaRPr>
            </a:p>
          </p:txBody>
        </p:sp>
      </p:grpSp>
      <p:sp>
        <p:nvSpPr>
          <p:cNvPr id="92" name="Oval 46">
            <a:extLst>
              <a:ext uri="{FF2B5EF4-FFF2-40B4-BE49-F238E27FC236}">
                <a16:creationId xmlns:a16="http://schemas.microsoft.com/office/drawing/2014/main" id="{F46F4969-D53C-60B5-B4D9-E1B422EF876E}"/>
              </a:ext>
            </a:extLst>
          </p:cNvPr>
          <p:cNvSpPr/>
          <p:nvPr/>
        </p:nvSpPr>
        <p:spPr>
          <a:xfrm>
            <a:off x="9334520" y="5999806"/>
            <a:ext cx="400175" cy="376390"/>
          </a:xfrm>
          <a:prstGeom prst="ellipse">
            <a:avLst/>
          </a:prstGeom>
          <a:noFill/>
          <a:ln>
            <a:solidFill>
              <a:srgbClr val="245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94" name="TextBox 93">
            <a:extLst>
              <a:ext uri="{FF2B5EF4-FFF2-40B4-BE49-F238E27FC236}">
                <a16:creationId xmlns:a16="http://schemas.microsoft.com/office/drawing/2014/main" id="{73499E1B-4FF3-C81D-55AC-FD632BFFB4AD}"/>
              </a:ext>
            </a:extLst>
          </p:cNvPr>
          <p:cNvSpPr txBox="1"/>
          <p:nvPr/>
        </p:nvSpPr>
        <p:spPr>
          <a:xfrm>
            <a:off x="663171" y="2369841"/>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5" name="TextBox 94">
            <a:extLst>
              <a:ext uri="{FF2B5EF4-FFF2-40B4-BE49-F238E27FC236}">
                <a16:creationId xmlns:a16="http://schemas.microsoft.com/office/drawing/2014/main" id="{8933C91A-4800-436E-C3CB-61E84CA7DA5E}"/>
              </a:ext>
            </a:extLst>
          </p:cNvPr>
          <p:cNvSpPr txBox="1"/>
          <p:nvPr/>
        </p:nvSpPr>
        <p:spPr>
          <a:xfrm>
            <a:off x="663171" y="3139338"/>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6" name="TextBox 95">
            <a:extLst>
              <a:ext uri="{FF2B5EF4-FFF2-40B4-BE49-F238E27FC236}">
                <a16:creationId xmlns:a16="http://schemas.microsoft.com/office/drawing/2014/main" id="{0F3E8CB3-2EA9-98B9-C023-42A75DB545DE}"/>
              </a:ext>
            </a:extLst>
          </p:cNvPr>
          <p:cNvSpPr txBox="1"/>
          <p:nvPr/>
        </p:nvSpPr>
        <p:spPr>
          <a:xfrm>
            <a:off x="663171" y="3946912"/>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7" name="TextBox 96">
            <a:extLst>
              <a:ext uri="{FF2B5EF4-FFF2-40B4-BE49-F238E27FC236}">
                <a16:creationId xmlns:a16="http://schemas.microsoft.com/office/drawing/2014/main" id="{234CEC58-4F29-6863-914C-8278175E35B6}"/>
              </a:ext>
            </a:extLst>
          </p:cNvPr>
          <p:cNvSpPr txBox="1"/>
          <p:nvPr/>
        </p:nvSpPr>
        <p:spPr>
          <a:xfrm>
            <a:off x="663171" y="4536356"/>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8" name="TextBox 97">
            <a:extLst>
              <a:ext uri="{FF2B5EF4-FFF2-40B4-BE49-F238E27FC236}">
                <a16:creationId xmlns:a16="http://schemas.microsoft.com/office/drawing/2014/main" id="{1CD632F8-341A-C762-2BC9-3445A15E7F56}"/>
              </a:ext>
            </a:extLst>
          </p:cNvPr>
          <p:cNvSpPr txBox="1"/>
          <p:nvPr/>
        </p:nvSpPr>
        <p:spPr>
          <a:xfrm>
            <a:off x="663171" y="5347732"/>
            <a:ext cx="7480852" cy="246221"/>
          </a:xfrm>
          <a:prstGeom prst="rect">
            <a:avLst/>
          </a:prstGeom>
          <a:noFill/>
          <a:ln w="6350">
            <a:solidFill>
              <a:srgbClr val="24563D"/>
            </a:solidFill>
          </a:ln>
        </p:spPr>
        <p:txBody>
          <a:bodyPr wrap="square" lIns="91440" tIns="45720" rIns="91440" bIns="45720" rtlCol="0" anchor="t">
            <a:spAutoFit/>
          </a:bodyPr>
          <a:lstStyle/>
          <a:p>
            <a:endParaRPr lang="fi-FI" sz="1000">
              <a:cs typeface="Arial"/>
            </a:endParaRPr>
          </a:p>
        </p:txBody>
      </p:sp>
      <p:sp>
        <p:nvSpPr>
          <p:cNvPr id="99" name="Dian numeron paikkamerkki 4">
            <a:extLst>
              <a:ext uri="{FF2B5EF4-FFF2-40B4-BE49-F238E27FC236}">
                <a16:creationId xmlns:a16="http://schemas.microsoft.com/office/drawing/2014/main" id="{D1589811-28EE-E487-4DFD-4CD08C7099A2}"/>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13</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2526435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F773EE-C0E8-913E-E0A5-E368F74428FA}"/>
              </a:ext>
            </a:extLst>
          </p:cNvPr>
          <p:cNvSpPr>
            <a:spLocks noGrp="1"/>
          </p:cNvSpPr>
          <p:nvPr>
            <p:ph idx="1"/>
          </p:nvPr>
        </p:nvSpPr>
        <p:spPr>
          <a:xfrm>
            <a:off x="577048" y="1881330"/>
            <a:ext cx="7804952" cy="2873014"/>
          </a:xfrm>
        </p:spPr>
        <p:txBody>
          <a:bodyPr>
            <a:normAutofit/>
          </a:bodyPr>
          <a:lstStyle/>
          <a:p>
            <a:pPr marL="457200" indent="-457200">
              <a:lnSpc>
                <a:spcPct val="150000"/>
              </a:lnSpc>
              <a:spcBef>
                <a:spcPts val="600"/>
              </a:spcBef>
              <a:buAutoNum type="arabicPeriod"/>
            </a:pPr>
            <a:r>
              <a:rPr lang="fi-FI" sz="1600">
                <a:cs typeface="Arial"/>
              </a:rPr>
              <a:t>Kansallisten ja kansainvälisten tavoitteiden tuntemus</a:t>
            </a:r>
          </a:p>
          <a:p>
            <a:pPr marL="457200" indent="-457200">
              <a:lnSpc>
                <a:spcPct val="150000"/>
              </a:lnSpc>
              <a:spcBef>
                <a:spcPts val="600"/>
              </a:spcBef>
              <a:buAutoNum type="arabicPeriod"/>
            </a:pPr>
            <a:r>
              <a:rPr lang="fi-FI" sz="1600"/>
              <a:t>Johtajuus, strateginen sitoutuminen ja roolit</a:t>
            </a:r>
          </a:p>
          <a:p>
            <a:pPr marL="457200" indent="-457200">
              <a:lnSpc>
                <a:spcPct val="150000"/>
              </a:lnSpc>
              <a:spcBef>
                <a:spcPts val="600"/>
              </a:spcBef>
              <a:buAutoNum type="arabicPeriod"/>
            </a:pPr>
            <a:r>
              <a:rPr lang="fi-FI" sz="1600"/>
              <a:t>Vaikuttavuuden arviointi: seuranta, mittarit ja raportointi</a:t>
            </a:r>
            <a:endParaRPr lang="fi-FI" sz="1600">
              <a:cs typeface="Arial"/>
            </a:endParaRPr>
          </a:p>
          <a:p>
            <a:pPr marL="457200" indent="-457200">
              <a:lnSpc>
                <a:spcPct val="150000"/>
              </a:lnSpc>
              <a:spcBef>
                <a:spcPts val="600"/>
              </a:spcBef>
              <a:buAutoNum type="arabicPeriod"/>
            </a:pPr>
            <a:r>
              <a:rPr lang="fi-FI" sz="1600"/>
              <a:t>Rahoituksen suuntaaminen ja julkiset hankinnat</a:t>
            </a:r>
            <a:endParaRPr lang="fi-FI" sz="1600">
              <a:cs typeface="Arial"/>
            </a:endParaRPr>
          </a:p>
          <a:p>
            <a:pPr marL="457200" indent="-457200">
              <a:lnSpc>
                <a:spcPct val="150000"/>
              </a:lnSpc>
              <a:spcBef>
                <a:spcPts val="600"/>
              </a:spcBef>
              <a:buAutoNum type="arabicPeriod"/>
            </a:pPr>
            <a:r>
              <a:rPr lang="fi-FI" sz="1600"/>
              <a:t>Poikkihallinnollinen organisointi, sidosryhmät ja politiikkajohdonmukaisuus</a:t>
            </a:r>
            <a:endParaRPr lang="fi-FI" sz="1600">
              <a:cs typeface="Arial"/>
            </a:endParaRPr>
          </a:p>
          <a:p>
            <a:pPr marL="457200" indent="-457200">
              <a:lnSpc>
                <a:spcPct val="150000"/>
              </a:lnSpc>
              <a:spcBef>
                <a:spcPts val="600"/>
              </a:spcBef>
              <a:buAutoNum type="arabicPeriod"/>
            </a:pPr>
            <a:r>
              <a:rPr lang="fi-FI" sz="1600"/>
              <a:t>Luonto-osaaminen ja sen kehittäminen</a:t>
            </a:r>
            <a:endParaRPr lang="en-US" sz="1600">
              <a:highlight>
                <a:srgbClr val="FFFF00"/>
              </a:highlight>
            </a:endParaRPr>
          </a:p>
          <a:p>
            <a:pPr marL="0" indent="0">
              <a:spcBef>
                <a:spcPts val="600"/>
              </a:spcBef>
              <a:buNone/>
            </a:pPr>
            <a:endParaRPr lang="fi-FI" sz="1600" b="1">
              <a:solidFill>
                <a:schemeClr val="tx2"/>
              </a:solidFill>
              <a:cs typeface="Arial"/>
            </a:endParaRPr>
          </a:p>
        </p:txBody>
      </p:sp>
      <p:sp>
        <p:nvSpPr>
          <p:cNvPr id="3" name="Title 2">
            <a:extLst>
              <a:ext uri="{FF2B5EF4-FFF2-40B4-BE49-F238E27FC236}">
                <a16:creationId xmlns:a16="http://schemas.microsoft.com/office/drawing/2014/main" id="{0EE77A57-2B01-B4F6-9A6F-C1A3F472245C}"/>
              </a:ext>
            </a:extLst>
          </p:cNvPr>
          <p:cNvSpPr>
            <a:spLocks noGrp="1"/>
          </p:cNvSpPr>
          <p:nvPr>
            <p:ph type="title"/>
          </p:nvPr>
        </p:nvSpPr>
        <p:spPr/>
        <p:txBody>
          <a:bodyPr/>
          <a:lstStyle/>
          <a:p>
            <a:r>
              <a:rPr lang="fi-FI"/>
              <a:t>Itsearvioinnin koonti</a:t>
            </a:r>
          </a:p>
        </p:txBody>
      </p:sp>
      <p:sp>
        <p:nvSpPr>
          <p:cNvPr id="5" name="Slide Number Placeholder 4">
            <a:extLst>
              <a:ext uri="{FF2B5EF4-FFF2-40B4-BE49-F238E27FC236}">
                <a16:creationId xmlns:a16="http://schemas.microsoft.com/office/drawing/2014/main" id="{77782A93-715D-049B-4E9C-46BA041AAA1D}"/>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14</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TextBox 56">
            <a:extLst>
              <a:ext uri="{FF2B5EF4-FFF2-40B4-BE49-F238E27FC236}">
                <a16:creationId xmlns:a16="http://schemas.microsoft.com/office/drawing/2014/main" id="{5AC75C4D-CB2F-4122-4DDE-0C0396A5B3AA}"/>
              </a:ext>
            </a:extLst>
          </p:cNvPr>
          <p:cNvSpPr txBox="1"/>
          <p:nvPr/>
        </p:nvSpPr>
        <p:spPr>
          <a:xfrm>
            <a:off x="8498006" y="2014511"/>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8" name="TextBox 56">
            <a:extLst>
              <a:ext uri="{FF2B5EF4-FFF2-40B4-BE49-F238E27FC236}">
                <a16:creationId xmlns:a16="http://schemas.microsoft.com/office/drawing/2014/main" id="{3F1FF05D-21C8-8FA2-DC6D-373145F18E2B}"/>
              </a:ext>
            </a:extLst>
          </p:cNvPr>
          <p:cNvSpPr txBox="1"/>
          <p:nvPr/>
        </p:nvSpPr>
        <p:spPr>
          <a:xfrm>
            <a:off x="8498003" y="2457416"/>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0" name="TextBox 56">
            <a:extLst>
              <a:ext uri="{FF2B5EF4-FFF2-40B4-BE49-F238E27FC236}">
                <a16:creationId xmlns:a16="http://schemas.microsoft.com/office/drawing/2014/main" id="{51C6F183-6627-9F38-18CB-9E9CC613FCD6}"/>
              </a:ext>
            </a:extLst>
          </p:cNvPr>
          <p:cNvSpPr txBox="1"/>
          <p:nvPr/>
        </p:nvSpPr>
        <p:spPr>
          <a:xfrm>
            <a:off x="8498003" y="2900321"/>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2" name="TextBox 56">
            <a:extLst>
              <a:ext uri="{FF2B5EF4-FFF2-40B4-BE49-F238E27FC236}">
                <a16:creationId xmlns:a16="http://schemas.microsoft.com/office/drawing/2014/main" id="{40DCE193-E7A6-3527-E61F-2848EB2E35C0}"/>
              </a:ext>
            </a:extLst>
          </p:cNvPr>
          <p:cNvSpPr txBox="1"/>
          <p:nvPr/>
        </p:nvSpPr>
        <p:spPr>
          <a:xfrm>
            <a:off x="8498003" y="3343226"/>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4" name="TextBox 56">
            <a:extLst>
              <a:ext uri="{FF2B5EF4-FFF2-40B4-BE49-F238E27FC236}">
                <a16:creationId xmlns:a16="http://schemas.microsoft.com/office/drawing/2014/main" id="{E4F8131D-31E9-5F54-89F9-E6D452F6AFEA}"/>
              </a:ext>
            </a:extLst>
          </p:cNvPr>
          <p:cNvSpPr txBox="1"/>
          <p:nvPr/>
        </p:nvSpPr>
        <p:spPr>
          <a:xfrm>
            <a:off x="8498003" y="3786131"/>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6" name="TextBox 56">
            <a:extLst>
              <a:ext uri="{FF2B5EF4-FFF2-40B4-BE49-F238E27FC236}">
                <a16:creationId xmlns:a16="http://schemas.microsoft.com/office/drawing/2014/main" id="{9E5D3719-EB6C-FBF4-6B22-C28BCEED2674}"/>
              </a:ext>
            </a:extLst>
          </p:cNvPr>
          <p:cNvSpPr txBox="1"/>
          <p:nvPr/>
        </p:nvSpPr>
        <p:spPr>
          <a:xfrm>
            <a:off x="8498003" y="4229038"/>
            <a:ext cx="1162019"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Keskiarvo</a:t>
            </a:r>
            <a:r>
              <a:rPr kumimoji="0" lang="fi-FI" sz="1400" b="0" i="0" u="none" strike="noStrike" kern="1200" cap="none" spc="0" normalizeH="0" baseline="0" noProof="0">
                <a:ln>
                  <a:noFill/>
                </a:ln>
                <a:solidFill>
                  <a:prstClr val="black"/>
                </a:solidFill>
                <a:effectLst/>
                <a:uLnTx/>
                <a:uFillTx/>
                <a:latin typeface="Arial"/>
                <a:ea typeface="+mn-ea"/>
                <a:cs typeface="+mn-cs"/>
              </a:rPr>
              <a:t>: </a:t>
            </a:r>
          </a:p>
        </p:txBody>
      </p:sp>
      <p:sp>
        <p:nvSpPr>
          <p:cNvPr id="18" name="TextBox 56">
            <a:extLst>
              <a:ext uri="{FF2B5EF4-FFF2-40B4-BE49-F238E27FC236}">
                <a16:creationId xmlns:a16="http://schemas.microsoft.com/office/drawing/2014/main" id="{B52E5BAB-0AF0-2EDF-741E-351FAA95DA3E}"/>
              </a:ext>
            </a:extLst>
          </p:cNvPr>
          <p:cNvSpPr txBox="1"/>
          <p:nvPr/>
        </p:nvSpPr>
        <p:spPr>
          <a:xfrm>
            <a:off x="8498003" y="5191125"/>
            <a:ext cx="1162019" cy="885825"/>
          </a:xfrm>
          <a:prstGeom prst="rect">
            <a:avLst/>
          </a:prstGeom>
          <a:solidFill>
            <a:schemeClr val="tx2"/>
          </a:solidFill>
          <a:ln w="6350">
            <a:solidFill>
              <a:schemeClr val="tx2"/>
            </a:solidFill>
          </a:ln>
        </p:spPr>
        <p:txBody>
          <a:bodyPr wrap="square" lIns="144000" tIns="7200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a:ln>
                  <a:noFill/>
                </a:ln>
                <a:solidFill>
                  <a:schemeClr val="bg1"/>
                </a:solidFill>
                <a:effectLst/>
                <a:uLnTx/>
                <a:uFillTx/>
                <a:latin typeface="+mj-lt"/>
                <a:ea typeface="+mn-ea"/>
                <a:cs typeface="+mn-cs"/>
              </a:rPr>
              <a:t>Kaikki-osa-alueet nykytila___</a:t>
            </a:r>
          </a:p>
        </p:txBody>
      </p:sp>
      <p:sp>
        <p:nvSpPr>
          <p:cNvPr id="20" name="TextBox 56">
            <a:extLst>
              <a:ext uri="{FF2B5EF4-FFF2-40B4-BE49-F238E27FC236}">
                <a16:creationId xmlns:a16="http://schemas.microsoft.com/office/drawing/2014/main" id="{5F371439-C03C-38EF-4B58-5468BD9E6D42}"/>
              </a:ext>
            </a:extLst>
          </p:cNvPr>
          <p:cNvSpPr txBox="1"/>
          <p:nvPr/>
        </p:nvSpPr>
        <p:spPr>
          <a:xfrm>
            <a:off x="9919091" y="2014511"/>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22" name="TextBox 56">
            <a:extLst>
              <a:ext uri="{FF2B5EF4-FFF2-40B4-BE49-F238E27FC236}">
                <a16:creationId xmlns:a16="http://schemas.microsoft.com/office/drawing/2014/main" id="{7F72F526-D800-D4B7-F89E-E019B76CCF01}"/>
              </a:ext>
            </a:extLst>
          </p:cNvPr>
          <p:cNvSpPr txBox="1"/>
          <p:nvPr/>
        </p:nvSpPr>
        <p:spPr>
          <a:xfrm>
            <a:off x="9919091" y="2457416"/>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24" name="TextBox 56">
            <a:extLst>
              <a:ext uri="{FF2B5EF4-FFF2-40B4-BE49-F238E27FC236}">
                <a16:creationId xmlns:a16="http://schemas.microsoft.com/office/drawing/2014/main" id="{041371C8-DEC5-E3F5-42CD-97732F8BD183}"/>
              </a:ext>
            </a:extLst>
          </p:cNvPr>
          <p:cNvSpPr txBox="1"/>
          <p:nvPr/>
        </p:nvSpPr>
        <p:spPr>
          <a:xfrm>
            <a:off x="9919091" y="2900321"/>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26" name="TextBox 56">
            <a:extLst>
              <a:ext uri="{FF2B5EF4-FFF2-40B4-BE49-F238E27FC236}">
                <a16:creationId xmlns:a16="http://schemas.microsoft.com/office/drawing/2014/main" id="{817EC3D4-5224-5ABC-46C3-1E15A9079C00}"/>
              </a:ext>
            </a:extLst>
          </p:cNvPr>
          <p:cNvSpPr txBox="1"/>
          <p:nvPr/>
        </p:nvSpPr>
        <p:spPr>
          <a:xfrm>
            <a:off x="9919091" y="3343226"/>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28" name="TextBox 56">
            <a:extLst>
              <a:ext uri="{FF2B5EF4-FFF2-40B4-BE49-F238E27FC236}">
                <a16:creationId xmlns:a16="http://schemas.microsoft.com/office/drawing/2014/main" id="{5A8D33A4-5881-DF2E-DDFA-A71734A57A79}"/>
              </a:ext>
            </a:extLst>
          </p:cNvPr>
          <p:cNvSpPr txBox="1"/>
          <p:nvPr/>
        </p:nvSpPr>
        <p:spPr>
          <a:xfrm>
            <a:off x="9919091" y="3786131"/>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30" name="TextBox 56">
            <a:extLst>
              <a:ext uri="{FF2B5EF4-FFF2-40B4-BE49-F238E27FC236}">
                <a16:creationId xmlns:a16="http://schemas.microsoft.com/office/drawing/2014/main" id="{7BD7353A-17C9-AC9A-163B-DB5A8AFEDB2C}"/>
              </a:ext>
            </a:extLst>
          </p:cNvPr>
          <p:cNvSpPr txBox="1"/>
          <p:nvPr/>
        </p:nvSpPr>
        <p:spPr>
          <a:xfrm>
            <a:off x="9919091" y="4229038"/>
            <a:ext cx="1844284" cy="307777"/>
          </a:xfrm>
          <a:prstGeom prst="rect">
            <a:avLst/>
          </a:prstGeom>
          <a:solidFill>
            <a:schemeClr val="bg2"/>
          </a:solidFill>
          <a:ln w="6350">
            <a:solidFill>
              <a:schemeClr val="tx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mj-lt"/>
                <a:ea typeface="+mn-ea"/>
                <a:cs typeface="+mn-cs"/>
              </a:rPr>
              <a:t>3 vuoden tavoitetila:</a:t>
            </a:r>
            <a:endParaRPr kumimoji="0" lang="fi-FI" sz="1400" b="0" i="0" u="none" strike="noStrike" kern="1200" cap="none" spc="0" normalizeH="0" baseline="0" noProof="0">
              <a:ln>
                <a:noFill/>
              </a:ln>
              <a:solidFill>
                <a:prstClr val="black"/>
              </a:solidFill>
              <a:effectLst/>
              <a:uLnTx/>
              <a:uFillTx/>
              <a:latin typeface="Arial"/>
              <a:ea typeface="+mn-ea"/>
              <a:cs typeface="+mn-cs"/>
            </a:endParaRPr>
          </a:p>
        </p:txBody>
      </p:sp>
      <p:sp>
        <p:nvSpPr>
          <p:cNvPr id="32" name="TextBox 56">
            <a:extLst>
              <a:ext uri="{FF2B5EF4-FFF2-40B4-BE49-F238E27FC236}">
                <a16:creationId xmlns:a16="http://schemas.microsoft.com/office/drawing/2014/main" id="{8A1CA31F-9B53-2968-37E8-F8171B155ED6}"/>
              </a:ext>
            </a:extLst>
          </p:cNvPr>
          <p:cNvSpPr txBox="1"/>
          <p:nvPr/>
        </p:nvSpPr>
        <p:spPr>
          <a:xfrm>
            <a:off x="9919092" y="5191125"/>
            <a:ext cx="1844284" cy="885825"/>
          </a:xfrm>
          <a:prstGeom prst="rect">
            <a:avLst/>
          </a:prstGeom>
          <a:solidFill>
            <a:schemeClr val="tx2"/>
          </a:solidFill>
          <a:ln w="6350">
            <a:solidFill>
              <a:schemeClr val="tx2"/>
            </a:solidFill>
          </a:ln>
        </p:spPr>
        <p:txBody>
          <a:bodyPr wrap="square" lIns="144000" tIns="7200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a:ln>
                  <a:noFill/>
                </a:ln>
                <a:solidFill>
                  <a:schemeClr val="bg1"/>
                </a:solidFill>
                <a:effectLst/>
                <a:uLnTx/>
                <a:uFillTx/>
                <a:latin typeface="+mj-lt"/>
                <a:ea typeface="+mn-ea"/>
                <a:cs typeface="+mn-cs"/>
              </a:rPr>
              <a:t>Kaikki-osa-alueet tavoitetila 3 vuoden päästä______ </a:t>
            </a:r>
          </a:p>
        </p:txBody>
      </p:sp>
      <p:cxnSp>
        <p:nvCxnSpPr>
          <p:cNvPr id="7" name="Straight Arrow Connector 6">
            <a:extLst>
              <a:ext uri="{FF2B5EF4-FFF2-40B4-BE49-F238E27FC236}">
                <a16:creationId xmlns:a16="http://schemas.microsoft.com/office/drawing/2014/main" id="{0AE15497-C35B-BFD9-9E92-F01B24699436}"/>
              </a:ext>
            </a:extLst>
          </p:cNvPr>
          <p:cNvCxnSpPr>
            <a:cxnSpLocks/>
          </p:cNvCxnSpPr>
          <p:nvPr/>
        </p:nvCxnSpPr>
        <p:spPr>
          <a:xfrm>
            <a:off x="5886450" y="2152650"/>
            <a:ext cx="2314384"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0F7C15E-05B5-B1EB-0D9D-BC894831416E}"/>
              </a:ext>
            </a:extLst>
          </p:cNvPr>
          <p:cNvCxnSpPr>
            <a:cxnSpLocks/>
          </p:cNvCxnSpPr>
          <p:nvPr/>
        </p:nvCxnSpPr>
        <p:spPr>
          <a:xfrm>
            <a:off x="5114925" y="2596753"/>
            <a:ext cx="3085909"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155408-B2B6-DC75-C811-A7580B41FF28}"/>
              </a:ext>
            </a:extLst>
          </p:cNvPr>
          <p:cNvCxnSpPr>
            <a:cxnSpLocks/>
          </p:cNvCxnSpPr>
          <p:nvPr/>
        </p:nvCxnSpPr>
        <p:spPr>
          <a:xfrm>
            <a:off x="6200775" y="3040856"/>
            <a:ext cx="2000059"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3F264B9-2B25-8B29-F849-F8CFDB6CD2FC}"/>
              </a:ext>
            </a:extLst>
          </p:cNvPr>
          <p:cNvCxnSpPr>
            <a:cxnSpLocks/>
          </p:cNvCxnSpPr>
          <p:nvPr/>
        </p:nvCxnSpPr>
        <p:spPr>
          <a:xfrm>
            <a:off x="5505450" y="3484959"/>
            <a:ext cx="2695384"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0ACEF96-F4A4-C26E-705A-816AB909F2C1}"/>
              </a:ext>
            </a:extLst>
          </p:cNvPr>
          <p:cNvCxnSpPr>
            <a:cxnSpLocks/>
          </p:cNvCxnSpPr>
          <p:nvPr/>
        </p:nvCxnSpPr>
        <p:spPr>
          <a:xfrm>
            <a:off x="4648200" y="4373167"/>
            <a:ext cx="3552634"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309C819-783B-7117-81C7-8748862146E1}"/>
              </a:ext>
            </a:extLst>
          </p:cNvPr>
          <p:cNvCxnSpPr>
            <a:cxnSpLocks/>
          </p:cNvCxnSpPr>
          <p:nvPr/>
        </p:nvCxnSpPr>
        <p:spPr>
          <a:xfrm>
            <a:off x="7858125" y="3929062"/>
            <a:ext cx="342709" cy="0"/>
          </a:xfrm>
          <a:prstGeom prst="straightConnector1">
            <a:avLst/>
          </a:prstGeom>
          <a:ln w="22225">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E877414-CDC8-688E-257A-BC3B05CF45C1}"/>
              </a:ext>
            </a:extLst>
          </p:cNvPr>
          <p:cNvSpPr txBox="1"/>
          <p:nvPr/>
        </p:nvSpPr>
        <p:spPr>
          <a:xfrm>
            <a:off x="8401050" y="4748218"/>
            <a:ext cx="3362325" cy="600164"/>
          </a:xfrm>
          <a:prstGeom prst="rect">
            <a:avLst/>
          </a:prstGeom>
          <a:noFill/>
        </p:spPr>
        <p:txBody>
          <a:bodyPr wrap="square" rtlCol="0">
            <a:spAutoFit/>
          </a:bodyPr>
          <a:lstStyle/>
          <a:p>
            <a:r>
              <a:rPr lang="fi-FI" sz="1500" b="1">
                <a:solidFill>
                  <a:schemeClr val="tx2"/>
                </a:solidFill>
                <a:cs typeface="Arial"/>
              </a:rPr>
              <a:t>Yhteensä:</a:t>
            </a:r>
          </a:p>
          <a:p>
            <a:endParaRPr lang="fi-FI"/>
          </a:p>
        </p:txBody>
      </p:sp>
    </p:spTree>
    <p:extLst>
      <p:ext uri="{BB962C8B-B14F-4D97-AF65-F5344CB8AC3E}">
        <p14:creationId xmlns:p14="http://schemas.microsoft.com/office/powerpoint/2010/main" val="3757822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CA05C5D-2F6A-06E5-37AC-0FEF67938D9E}"/>
              </a:ext>
            </a:extLst>
          </p:cNvPr>
          <p:cNvSpPr>
            <a:spLocks noGrp="1"/>
          </p:cNvSpPr>
          <p:nvPr>
            <p:ph idx="1"/>
          </p:nvPr>
        </p:nvSpPr>
        <p:spPr>
          <a:xfrm>
            <a:off x="745229" y="3689632"/>
            <a:ext cx="6659423" cy="3274737"/>
          </a:xfrm>
        </p:spPr>
        <p:txBody>
          <a:bodyPr>
            <a:normAutofit/>
          </a:bodyPr>
          <a:lstStyle/>
          <a:p>
            <a:pPr marL="0" indent="0">
              <a:buNone/>
            </a:pPr>
            <a:r>
              <a:rPr lang="fi-FI"/>
              <a:t>Työstörunko organisaation sisäiseen työpajaan. Suositeltava osallistujamäärä on 2–10 henkilöä. Kesto fasilitoituna 1–1,5 h.</a:t>
            </a:r>
          </a:p>
        </p:txBody>
      </p:sp>
      <p:sp>
        <p:nvSpPr>
          <p:cNvPr id="3" name="Otsikko 2">
            <a:extLst>
              <a:ext uri="{FF2B5EF4-FFF2-40B4-BE49-F238E27FC236}">
                <a16:creationId xmlns:a16="http://schemas.microsoft.com/office/drawing/2014/main" id="{8E5ED0EC-6CF7-8382-FE33-CD1EE3FB9AEB}"/>
              </a:ext>
            </a:extLst>
          </p:cNvPr>
          <p:cNvSpPr>
            <a:spLocks noGrp="1"/>
          </p:cNvSpPr>
          <p:nvPr>
            <p:ph type="title"/>
          </p:nvPr>
        </p:nvSpPr>
        <p:spPr>
          <a:xfrm>
            <a:off x="745229" y="2130425"/>
            <a:ext cx="6805497" cy="1298575"/>
          </a:xfrm>
        </p:spPr>
        <p:txBody>
          <a:bodyPr/>
          <a:lstStyle/>
          <a:p>
            <a:r>
              <a:rPr lang="fi-FI"/>
              <a:t>Nykytilan haasteiden juurisyyt ja kehityskohteiden tunnistaminen -työpajarunko</a:t>
            </a:r>
          </a:p>
        </p:txBody>
      </p:sp>
      <p:pic>
        <p:nvPicPr>
          <p:cNvPr id="20" name="Graphic 19">
            <a:extLst>
              <a:ext uri="{FF2B5EF4-FFF2-40B4-BE49-F238E27FC236}">
                <a16:creationId xmlns:a16="http://schemas.microsoft.com/office/drawing/2014/main" id="{7B0EE825-F1C8-A0BC-65A4-1B1E18546BF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tretch>
            <a:fillRect/>
          </a:stretch>
        </p:blipFill>
        <p:spPr>
          <a:xfrm>
            <a:off x="7959777" y="566027"/>
            <a:ext cx="3809753" cy="5725946"/>
          </a:xfrm>
          <a:prstGeom prst="rect">
            <a:avLst/>
          </a:prstGeom>
        </p:spPr>
      </p:pic>
      <p:sp>
        <p:nvSpPr>
          <p:cNvPr id="24" name="Tekstiruutu 5">
            <a:extLst>
              <a:ext uri="{FF2B5EF4-FFF2-40B4-BE49-F238E27FC236}">
                <a16:creationId xmlns:a16="http://schemas.microsoft.com/office/drawing/2014/main" id="{CA1C2121-4327-2071-4050-3AFE2ED44A1A}"/>
              </a:ext>
            </a:extLst>
          </p:cNvPr>
          <p:cNvSpPr txBox="1"/>
          <p:nvPr/>
        </p:nvSpPr>
        <p:spPr>
          <a:xfrm>
            <a:off x="9211800" y="3797569"/>
            <a:ext cx="1040932" cy="646331"/>
          </a:xfrm>
          <a:prstGeom prst="rect">
            <a:avLst/>
          </a:prstGeom>
          <a:solidFill>
            <a:schemeClr val="bg1"/>
          </a:solidFill>
          <a:ln w="12700">
            <a:solidFill>
              <a:schemeClr val="tx2"/>
            </a:solidFill>
          </a:ln>
        </p:spPr>
        <p:txBody>
          <a:bodyPr wrap="square" rtlCol="0">
            <a:spAutoFit/>
          </a:bodyPr>
          <a:lstStyle/>
          <a:p>
            <a:pPr algn="ctr"/>
            <a:r>
              <a:rPr lang="fi-FI"/>
              <a:t>Kehitys- kohde 1</a:t>
            </a:r>
          </a:p>
        </p:txBody>
      </p:sp>
      <p:grpSp>
        <p:nvGrpSpPr>
          <p:cNvPr id="31" name="Group 30">
            <a:extLst>
              <a:ext uri="{FF2B5EF4-FFF2-40B4-BE49-F238E27FC236}">
                <a16:creationId xmlns:a16="http://schemas.microsoft.com/office/drawing/2014/main" id="{6794A0B1-646A-D5B2-3E29-33A5E6CF4099}"/>
              </a:ext>
            </a:extLst>
          </p:cNvPr>
          <p:cNvGrpSpPr/>
          <p:nvPr/>
        </p:nvGrpSpPr>
        <p:grpSpPr>
          <a:xfrm>
            <a:off x="8758583" y="1531374"/>
            <a:ext cx="1947366" cy="1001781"/>
            <a:chOff x="8879233" y="1531374"/>
            <a:chExt cx="1947366" cy="1001781"/>
          </a:xfrm>
        </p:grpSpPr>
        <p:sp>
          <p:nvSpPr>
            <p:cNvPr id="21" name="Tekstiruutu 5">
              <a:extLst>
                <a:ext uri="{FF2B5EF4-FFF2-40B4-BE49-F238E27FC236}">
                  <a16:creationId xmlns:a16="http://schemas.microsoft.com/office/drawing/2014/main" id="{D9E01154-8F30-08ED-5AF4-3B9D1EC2EA01}"/>
                </a:ext>
              </a:extLst>
            </p:cNvPr>
            <p:cNvSpPr txBox="1"/>
            <p:nvPr/>
          </p:nvSpPr>
          <p:spPr>
            <a:xfrm>
              <a:off x="9253022" y="1871994"/>
              <a:ext cx="1193866" cy="369332"/>
            </a:xfrm>
            <a:prstGeom prst="rect">
              <a:avLst/>
            </a:prstGeom>
            <a:noFill/>
          </p:spPr>
          <p:txBody>
            <a:bodyPr wrap="square" rtlCol="0">
              <a:spAutoFit/>
            </a:bodyPr>
            <a:lstStyle/>
            <a:p>
              <a:r>
                <a:rPr lang="fi-FI">
                  <a:solidFill>
                    <a:schemeClr val="bg1"/>
                  </a:solidFill>
                </a:rPr>
                <a:t>Ratkaisut</a:t>
              </a:r>
            </a:p>
          </p:txBody>
        </p:sp>
        <p:sp>
          <p:nvSpPr>
            <p:cNvPr id="6" name="Rectangle 5">
              <a:extLst>
                <a:ext uri="{FF2B5EF4-FFF2-40B4-BE49-F238E27FC236}">
                  <a16:creationId xmlns:a16="http://schemas.microsoft.com/office/drawing/2014/main" id="{F21DCE39-D909-96FE-075A-7238034182EB}"/>
                </a:ext>
              </a:extLst>
            </p:cNvPr>
            <p:cNvSpPr/>
            <p:nvPr/>
          </p:nvSpPr>
          <p:spPr>
            <a:xfrm>
              <a:off x="8879233" y="2280892"/>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7">
              <a:extLst>
                <a:ext uri="{FF2B5EF4-FFF2-40B4-BE49-F238E27FC236}">
                  <a16:creationId xmlns:a16="http://schemas.microsoft.com/office/drawing/2014/main" id="{3FC05933-3FE8-240D-56D7-1D925F7256A3}"/>
                </a:ext>
              </a:extLst>
            </p:cNvPr>
            <p:cNvSpPr/>
            <p:nvPr/>
          </p:nvSpPr>
          <p:spPr>
            <a:xfrm>
              <a:off x="9297940" y="2280891"/>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Rectangle 9">
              <a:extLst>
                <a:ext uri="{FF2B5EF4-FFF2-40B4-BE49-F238E27FC236}">
                  <a16:creationId xmlns:a16="http://schemas.microsoft.com/office/drawing/2014/main" id="{6FDD7D28-B37F-B04D-EC57-DF71BB068B08}"/>
                </a:ext>
              </a:extLst>
            </p:cNvPr>
            <p:cNvSpPr/>
            <p:nvPr/>
          </p:nvSpPr>
          <p:spPr>
            <a:xfrm>
              <a:off x="9703459" y="2280891"/>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Rectangle 11">
              <a:extLst>
                <a:ext uri="{FF2B5EF4-FFF2-40B4-BE49-F238E27FC236}">
                  <a16:creationId xmlns:a16="http://schemas.microsoft.com/office/drawing/2014/main" id="{C2A33BFC-8BF2-E7D7-84B0-F42156721BEA}"/>
                </a:ext>
              </a:extLst>
            </p:cNvPr>
            <p:cNvSpPr/>
            <p:nvPr/>
          </p:nvSpPr>
          <p:spPr>
            <a:xfrm>
              <a:off x="10104557" y="2280892"/>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Rectangle 13">
              <a:extLst>
                <a:ext uri="{FF2B5EF4-FFF2-40B4-BE49-F238E27FC236}">
                  <a16:creationId xmlns:a16="http://schemas.microsoft.com/office/drawing/2014/main" id="{B06A9D7C-70AF-E73D-E5A6-483EEB5B3791}"/>
                </a:ext>
              </a:extLst>
            </p:cNvPr>
            <p:cNvSpPr/>
            <p:nvPr/>
          </p:nvSpPr>
          <p:spPr>
            <a:xfrm>
              <a:off x="10523264" y="2280891"/>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Rectangle 17">
              <a:extLst>
                <a:ext uri="{FF2B5EF4-FFF2-40B4-BE49-F238E27FC236}">
                  <a16:creationId xmlns:a16="http://schemas.microsoft.com/office/drawing/2014/main" id="{B7D566CE-B865-69F5-8D1D-44B19F5CCE23}"/>
                </a:ext>
              </a:extLst>
            </p:cNvPr>
            <p:cNvSpPr/>
            <p:nvPr/>
          </p:nvSpPr>
          <p:spPr>
            <a:xfrm>
              <a:off x="8879233" y="1930528"/>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Rectangle 22">
              <a:extLst>
                <a:ext uri="{FF2B5EF4-FFF2-40B4-BE49-F238E27FC236}">
                  <a16:creationId xmlns:a16="http://schemas.microsoft.com/office/drawing/2014/main" id="{0599749C-EB10-8285-ADA0-4EEC20D7234E}"/>
                </a:ext>
              </a:extLst>
            </p:cNvPr>
            <p:cNvSpPr/>
            <p:nvPr/>
          </p:nvSpPr>
          <p:spPr>
            <a:xfrm>
              <a:off x="10523264" y="1928846"/>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C586F94C-BF45-3055-AEE7-62CEBE8E0B5D}"/>
                </a:ext>
              </a:extLst>
            </p:cNvPr>
            <p:cNvSpPr/>
            <p:nvPr/>
          </p:nvSpPr>
          <p:spPr>
            <a:xfrm>
              <a:off x="9297940" y="1536123"/>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0D653647-B244-3E39-4C51-983FF15B45D5}"/>
                </a:ext>
              </a:extLst>
            </p:cNvPr>
            <p:cNvSpPr/>
            <p:nvPr/>
          </p:nvSpPr>
          <p:spPr>
            <a:xfrm>
              <a:off x="9703459" y="1531374"/>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Rectangle 29">
              <a:extLst>
                <a:ext uri="{FF2B5EF4-FFF2-40B4-BE49-F238E27FC236}">
                  <a16:creationId xmlns:a16="http://schemas.microsoft.com/office/drawing/2014/main" id="{489B4B0B-8A98-9F6F-210C-541623ECB4A2}"/>
                </a:ext>
              </a:extLst>
            </p:cNvPr>
            <p:cNvSpPr/>
            <p:nvPr/>
          </p:nvSpPr>
          <p:spPr>
            <a:xfrm>
              <a:off x="10104557" y="1531374"/>
              <a:ext cx="303335" cy="252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35" name="Tekstiruutu 5">
            <a:extLst>
              <a:ext uri="{FF2B5EF4-FFF2-40B4-BE49-F238E27FC236}">
                <a16:creationId xmlns:a16="http://schemas.microsoft.com/office/drawing/2014/main" id="{13255960-5119-AE20-36DF-8C2061164A89}"/>
              </a:ext>
            </a:extLst>
          </p:cNvPr>
          <p:cNvSpPr txBox="1"/>
          <p:nvPr/>
        </p:nvSpPr>
        <p:spPr>
          <a:xfrm>
            <a:off x="9211800" y="4998604"/>
            <a:ext cx="1040932" cy="369332"/>
          </a:xfrm>
          <a:prstGeom prst="rect">
            <a:avLst/>
          </a:prstGeom>
          <a:solidFill>
            <a:schemeClr val="bg1"/>
          </a:solidFill>
          <a:ln w="12700">
            <a:solidFill>
              <a:schemeClr val="tx2"/>
            </a:solidFill>
          </a:ln>
        </p:spPr>
        <p:txBody>
          <a:bodyPr wrap="square" rtlCol="0">
            <a:spAutoFit/>
          </a:bodyPr>
          <a:lstStyle/>
          <a:p>
            <a:r>
              <a:rPr lang="fi-FI"/>
              <a:t>Juurisyyt</a:t>
            </a:r>
          </a:p>
        </p:txBody>
      </p:sp>
      <p:sp>
        <p:nvSpPr>
          <p:cNvPr id="7" name="Dian numeron paikkamerkki 4">
            <a:extLst>
              <a:ext uri="{FF2B5EF4-FFF2-40B4-BE49-F238E27FC236}">
                <a16:creationId xmlns:a16="http://schemas.microsoft.com/office/drawing/2014/main" id="{210A3C07-1BAF-12FA-A3C5-CFCA634A0B12}"/>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15</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710117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05BC1-10E9-1FD9-14BB-03A8DB067AA6}"/>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FE78F82-B1E7-1FB6-A476-1F076B774325}"/>
              </a:ext>
            </a:extLst>
          </p:cNvPr>
          <p:cNvSpPr>
            <a:spLocks noGrp="1"/>
          </p:cNvSpPr>
          <p:nvPr>
            <p:ph idx="1"/>
          </p:nvPr>
        </p:nvSpPr>
        <p:spPr>
          <a:xfrm>
            <a:off x="894315" y="862701"/>
            <a:ext cx="7384981" cy="4643577"/>
          </a:xfrm>
        </p:spPr>
        <p:txBody>
          <a:bodyPr>
            <a:noAutofit/>
          </a:bodyPr>
          <a:lstStyle/>
          <a:p>
            <a:pPr marL="0" indent="0">
              <a:buNone/>
            </a:pPr>
            <a:r>
              <a:rPr lang="fi-FI" sz="1400" b="1">
                <a:solidFill>
                  <a:srgbClr val="29543D"/>
                </a:solidFill>
              </a:rPr>
              <a:t>1. Kehittämiskohteiden valinta: </a:t>
            </a:r>
            <a:r>
              <a:rPr lang="fi-FI" sz="1400"/>
              <a:t>Työpajan koollekutsuja on listannut muutaman organisaation kehittämiskohteen: ovatko mielestänne olennaisia ja haluatteko lisätä jonkin kehittämiskohteen? Valitkaa </a:t>
            </a:r>
            <a:r>
              <a:rPr lang="fi-FI" sz="1400" err="1"/>
              <a:t>käsitttelyyn</a:t>
            </a:r>
            <a:r>
              <a:rPr lang="fi-FI" sz="1400"/>
              <a:t> 1–3 kehittämiskohdetta. Kehityskohteen voi tunnistaa itsearvioinnin pohjalta (10 min)</a:t>
            </a:r>
          </a:p>
          <a:p>
            <a:pPr marL="0" indent="0">
              <a:buNone/>
            </a:pPr>
            <a:r>
              <a:rPr lang="fi-FI" sz="1400" b="1">
                <a:solidFill>
                  <a:srgbClr val="29543D"/>
                </a:solidFill>
              </a:rPr>
              <a:t>2. Tunnistettujen kehityskohteiden juurisyyt. </a:t>
            </a:r>
            <a:r>
              <a:rPr lang="fi-FI" sz="1400"/>
              <a:t>Itsenäinen työskentely (5 min) : Pohdi kunkin eri kehitettävän osa-alueen juurisyitä: miksi kyseisen osa-alue vaatii kehittämistä? Mitä sen taustalla on? Mikä estää organisaatiota muuttamasta toimintatapoja? Kirjaa lapuille (esim. keltaiset) ajatuksesi. </a:t>
            </a:r>
          </a:p>
          <a:p>
            <a:pPr marL="0" indent="0">
              <a:buNone/>
            </a:pPr>
            <a:r>
              <a:rPr lang="fi-FI" sz="1400"/>
              <a:t>Keskustelu (15 min): Mitä juurisyitä tunnistitte? Äänestäkää keskeisimpiä havaintoja (esim. Dot </a:t>
            </a:r>
            <a:r>
              <a:rPr lang="fi-FI" sz="1400" err="1"/>
              <a:t>voting</a:t>
            </a:r>
            <a:r>
              <a:rPr lang="fi-FI" sz="1400"/>
              <a:t> Mirossa tai livenä raksilla lapun kulmaan).</a:t>
            </a:r>
          </a:p>
          <a:p>
            <a:pPr marL="0" indent="0">
              <a:buNone/>
            </a:pPr>
            <a:r>
              <a:rPr lang="fi-FI" sz="1400" b="1">
                <a:solidFill>
                  <a:srgbClr val="29543D"/>
                </a:solidFill>
              </a:rPr>
              <a:t>3. Ratkaisujen kehittäminen: </a:t>
            </a:r>
            <a:r>
              <a:rPr lang="fi-FI" sz="1400"/>
              <a:t>Itsenäinen työskentely (5 min). Kirjoita lapuille (esim. vihreät laput), mitä ratkaisuehdotuksia keksit tunnistettuihin haasteisiin ja niiden juurisyihin? Voitte ideoida avoimesti lukkiutumatta resursseihin ja muihin rajoitteisiin tässä kohtaa. Priorisoikaa lopuksi äänestämällä mielestäsi olennaisimpia toimenpiteitä (5 min).</a:t>
            </a:r>
          </a:p>
          <a:p>
            <a:pPr marL="0" indent="0">
              <a:buNone/>
            </a:pPr>
            <a:r>
              <a:rPr lang="fi-FI" sz="1400" b="1">
                <a:solidFill>
                  <a:srgbClr val="29543D"/>
                </a:solidFill>
              </a:rPr>
              <a:t>Keskustelu yhdessä ratkaisuista </a:t>
            </a:r>
            <a:r>
              <a:rPr lang="fi-FI" sz="1400"/>
              <a:t>(20 min). </a:t>
            </a:r>
            <a:br>
              <a:rPr lang="fi-FI" sz="1400"/>
            </a:br>
            <a:r>
              <a:rPr lang="fi-FI" sz="1400"/>
              <a:t>Mitä toimenpiteitä voisitte lähteä viemään käytäntöön:</a:t>
            </a:r>
          </a:p>
          <a:p>
            <a:pPr marL="972000" lvl="1" indent="-514350">
              <a:lnSpc>
                <a:spcPct val="120000"/>
              </a:lnSpc>
              <a:spcBef>
                <a:spcPts val="600"/>
              </a:spcBef>
              <a:spcAft>
                <a:spcPts val="600"/>
              </a:spcAft>
              <a:buFont typeface="+mj-lt"/>
              <a:buAutoNum type="alphaLcParenR"/>
              <a:tabLst>
                <a:tab pos="180000" algn="l"/>
              </a:tabLst>
            </a:pPr>
            <a:r>
              <a:rPr lang="fi-FI" sz="1400"/>
              <a:t>lyhyellä aikavälillä 2–5 vuotta</a:t>
            </a:r>
          </a:p>
          <a:p>
            <a:pPr marL="972000" lvl="1" indent="-514350">
              <a:lnSpc>
                <a:spcPct val="120000"/>
              </a:lnSpc>
              <a:spcBef>
                <a:spcPts val="600"/>
              </a:spcBef>
              <a:spcAft>
                <a:spcPts val="600"/>
              </a:spcAft>
              <a:buFont typeface="+mj-lt"/>
              <a:buAutoNum type="alphaLcParenR"/>
              <a:tabLst>
                <a:tab pos="180000" algn="l"/>
              </a:tabLst>
            </a:pPr>
            <a:r>
              <a:rPr lang="fi-FI" sz="1400"/>
              <a:t>pitkällä 5–10 vuotta aikavälillä?</a:t>
            </a:r>
          </a:p>
          <a:p>
            <a:pPr marL="0" indent="0">
              <a:buNone/>
            </a:pPr>
            <a:endParaRPr lang="fi-FI" sz="1400"/>
          </a:p>
        </p:txBody>
      </p:sp>
      <p:sp>
        <p:nvSpPr>
          <p:cNvPr id="3" name="Dian numeron paikkamerkki 4">
            <a:extLst>
              <a:ext uri="{FF2B5EF4-FFF2-40B4-BE49-F238E27FC236}">
                <a16:creationId xmlns:a16="http://schemas.microsoft.com/office/drawing/2014/main" id="{09A3CD52-23FB-9107-482A-06A2DEB13424}"/>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16</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2995351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D48899-3E32-D286-77B1-14BF6245F300}"/>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17</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7" name="TextBox 6">
            <a:extLst>
              <a:ext uri="{FF2B5EF4-FFF2-40B4-BE49-F238E27FC236}">
                <a16:creationId xmlns:a16="http://schemas.microsoft.com/office/drawing/2014/main" id="{2B688D93-0490-93D0-330F-1548ED035071}"/>
              </a:ext>
            </a:extLst>
          </p:cNvPr>
          <p:cNvSpPr txBox="1"/>
          <p:nvPr/>
        </p:nvSpPr>
        <p:spPr>
          <a:xfrm>
            <a:off x="269473" y="221981"/>
            <a:ext cx="2407051" cy="1200329"/>
          </a:xfrm>
          <a:prstGeom prst="rect">
            <a:avLst/>
          </a:prstGeom>
          <a:noFill/>
        </p:spPr>
        <p:txBody>
          <a:bodyPr wrap="square" rtlCol="0">
            <a:spAutoFit/>
          </a:bodyPr>
          <a:lstStyle/>
          <a:p>
            <a:r>
              <a:rPr lang="fi-FI" sz="1200"/>
              <a:t>Työpohja työskentelylle. Printtaa niin monta ”puuta” kuin tunnistettuja kehityskohteita on. Kirjaa puunrunkoon mitä kehityskohdetta käsittelette.</a:t>
            </a:r>
          </a:p>
          <a:p>
            <a:endParaRPr lang="fi-FI" sz="1200"/>
          </a:p>
        </p:txBody>
      </p:sp>
      <p:pic>
        <p:nvPicPr>
          <p:cNvPr id="13" name="Graphic 12">
            <a:extLst>
              <a:ext uri="{FF2B5EF4-FFF2-40B4-BE49-F238E27FC236}">
                <a16:creationId xmlns:a16="http://schemas.microsoft.com/office/drawing/2014/main" id="{C6DDAE30-7F1E-1226-7CF8-EE87F8C9FA4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2964147" y="-1381823"/>
            <a:ext cx="6263705" cy="9414164"/>
          </a:xfrm>
          <a:prstGeom prst="rect">
            <a:avLst/>
          </a:prstGeom>
        </p:spPr>
      </p:pic>
      <p:sp>
        <p:nvSpPr>
          <p:cNvPr id="3" name="Tekstiruutu 5">
            <a:extLst>
              <a:ext uri="{FF2B5EF4-FFF2-40B4-BE49-F238E27FC236}">
                <a16:creationId xmlns:a16="http://schemas.microsoft.com/office/drawing/2014/main" id="{F0082ED7-76E9-4119-1C10-EA52011AFE44}"/>
              </a:ext>
            </a:extLst>
          </p:cNvPr>
          <p:cNvSpPr txBox="1"/>
          <p:nvPr/>
        </p:nvSpPr>
        <p:spPr>
          <a:xfrm rot="16200000">
            <a:off x="5749528" y="3092052"/>
            <a:ext cx="2820457" cy="977637"/>
          </a:xfrm>
          <a:prstGeom prst="rect">
            <a:avLst/>
          </a:prstGeom>
          <a:solidFill>
            <a:schemeClr val="bg1"/>
          </a:solidFill>
          <a:ln w="12700">
            <a:solidFill>
              <a:schemeClr val="tx2"/>
            </a:solidFill>
          </a:ln>
        </p:spPr>
        <p:txBody>
          <a:bodyPr wrap="square" rtlCol="0">
            <a:noAutofit/>
          </a:bodyPr>
          <a:lstStyle/>
          <a:p>
            <a:pPr algn="ctr"/>
            <a:endParaRPr lang="fi-FI"/>
          </a:p>
          <a:p>
            <a:pPr algn="ctr"/>
            <a:endParaRPr lang="fi-FI"/>
          </a:p>
        </p:txBody>
      </p:sp>
    </p:spTree>
    <p:extLst>
      <p:ext uri="{BB962C8B-B14F-4D97-AF65-F5344CB8AC3E}">
        <p14:creationId xmlns:p14="http://schemas.microsoft.com/office/powerpoint/2010/main" val="3853928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2AC1A-8B97-2A31-9BD5-7BCF203FC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9892C-31C0-CCB7-E282-156027A2DAD9}"/>
              </a:ext>
            </a:extLst>
          </p:cNvPr>
          <p:cNvSpPr>
            <a:spLocks noGrp="1"/>
          </p:cNvSpPr>
          <p:nvPr>
            <p:ph type="ctrTitle"/>
          </p:nvPr>
        </p:nvSpPr>
        <p:spPr>
          <a:xfrm>
            <a:off x="995093" y="1739765"/>
            <a:ext cx="6029162" cy="2794037"/>
          </a:xfrm>
        </p:spPr>
        <p:txBody>
          <a:bodyPr/>
          <a:lstStyle/>
          <a:p>
            <a:r>
              <a:rPr lang="fi-FI" sz="5300">
                <a:latin typeface="Aptos Black"/>
              </a:rPr>
              <a:t>Olennaisten luontokytkösten tunnistaminen</a:t>
            </a:r>
            <a:endParaRPr lang="fi-FI" sz="5300" b="0">
              <a:latin typeface="Aptos Black"/>
              <a:ea typeface="Microsoft GothicNeo"/>
              <a:cs typeface="Microsoft GothicNeo"/>
            </a:endParaRPr>
          </a:p>
        </p:txBody>
      </p:sp>
      <p:sp>
        <p:nvSpPr>
          <p:cNvPr id="5" name="Alaotsikko 4">
            <a:extLst>
              <a:ext uri="{FF2B5EF4-FFF2-40B4-BE49-F238E27FC236}">
                <a16:creationId xmlns:a16="http://schemas.microsoft.com/office/drawing/2014/main" id="{03FF3D93-AF22-D9BD-3CCE-81F52F99FDD9}"/>
              </a:ext>
            </a:extLst>
          </p:cNvPr>
          <p:cNvSpPr>
            <a:spLocks noGrp="1"/>
          </p:cNvSpPr>
          <p:nvPr>
            <p:ph type="subTitle" idx="1"/>
          </p:nvPr>
        </p:nvSpPr>
        <p:spPr/>
        <p:txBody>
          <a:bodyPr/>
          <a:lstStyle/>
          <a:p>
            <a:r>
              <a:rPr lang="fi-FI"/>
              <a:t>Työkalu 2.</a:t>
            </a:r>
          </a:p>
        </p:txBody>
      </p:sp>
      <p:pic>
        <p:nvPicPr>
          <p:cNvPr id="4" name="Picture 3">
            <a:extLst>
              <a:ext uri="{FF2B5EF4-FFF2-40B4-BE49-F238E27FC236}">
                <a16:creationId xmlns:a16="http://schemas.microsoft.com/office/drawing/2014/main" id="{1D73C986-50E6-56E0-C542-4209A7CC9CDB}"/>
              </a:ext>
            </a:extLst>
          </p:cNvPr>
          <p:cNvPicPr>
            <a:picLocks noChangeAspect="1"/>
          </p:cNvPicPr>
          <p:nvPr/>
        </p:nvPicPr>
        <p:blipFill>
          <a:blip r:embed="rId2"/>
          <a:stretch>
            <a:fillRect/>
          </a:stretch>
        </p:blipFill>
        <p:spPr>
          <a:xfrm>
            <a:off x="7288947" y="0"/>
            <a:ext cx="5012679" cy="7772400"/>
          </a:xfrm>
          <a:prstGeom prst="rect">
            <a:avLst/>
          </a:prstGeom>
        </p:spPr>
      </p:pic>
    </p:spTree>
    <p:extLst>
      <p:ext uri="{BB962C8B-B14F-4D97-AF65-F5344CB8AC3E}">
        <p14:creationId xmlns:p14="http://schemas.microsoft.com/office/powerpoint/2010/main" val="4190046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D1BD0-500E-2AC8-34EC-CFD21D986D50}"/>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B790E4A-4B28-7104-B868-2B6642B9BE55}"/>
              </a:ext>
            </a:extLst>
          </p:cNvPr>
          <p:cNvSpPr>
            <a:spLocks noGrp="1"/>
          </p:cNvSpPr>
          <p:nvPr>
            <p:ph idx="1"/>
          </p:nvPr>
        </p:nvSpPr>
        <p:spPr>
          <a:xfrm>
            <a:off x="576263" y="1881188"/>
            <a:ext cx="9005059" cy="4524375"/>
          </a:xfrm>
        </p:spPr>
        <p:txBody>
          <a:bodyPr vert="horz" lIns="91440" tIns="45720" rIns="91440" bIns="45720" rtlCol="0" anchor="t">
            <a:normAutofit/>
          </a:bodyPr>
          <a:lstStyle/>
          <a:p>
            <a:pPr marL="0" indent="0">
              <a:buNone/>
            </a:pPr>
            <a:r>
              <a:rPr lang="fi-FI" sz="2000"/>
              <a:t>Tämä työkalu on tarkoitettu organisaatioiden biodiversiteettiin liittyvän olennaisuuden arviointiin (</a:t>
            </a:r>
            <a:r>
              <a:rPr lang="fi-FI" sz="2000" err="1"/>
              <a:t>double</a:t>
            </a:r>
            <a:r>
              <a:rPr lang="fi-FI" sz="2000"/>
              <a:t> </a:t>
            </a:r>
            <a:r>
              <a:rPr lang="fi-FI" sz="2000" err="1"/>
              <a:t>materiality</a:t>
            </a:r>
            <a:r>
              <a:rPr lang="fi-FI" sz="2000"/>
              <a:t>)  ja sopii työn suunnittelun alkuvaiheeseen. Vastatkaa jokaiseen kohtaan asteikolla Ei vaikutusta / Vähäinen / Merkittävä / Kriittinen, sekä lyhyt perustelu ja esimerkit toiminnoista, arvoketjun osista ja maantieteistä. Lista perustuu YK:n biologista monimuotoisuutta koskevan yleissopimuksen  </a:t>
            </a:r>
            <a:r>
              <a:rPr lang="en-US" sz="2000"/>
              <a:t>Kunming-</a:t>
            </a:r>
            <a:r>
              <a:rPr lang="en-US" sz="2000" err="1"/>
              <a:t>Montrealin</a:t>
            </a:r>
            <a:r>
              <a:rPr lang="en-US" sz="2000"/>
              <a:t> 23 </a:t>
            </a:r>
            <a:r>
              <a:rPr lang="en-US" sz="2000" err="1"/>
              <a:t>tavoitekehykseen</a:t>
            </a:r>
            <a:r>
              <a:rPr lang="en-US" sz="2000"/>
              <a:t>. Lomake kannattaa </a:t>
            </a:r>
            <a:r>
              <a:rPr lang="en-US" sz="2000" err="1"/>
              <a:t>tulostaa</a:t>
            </a:r>
            <a:r>
              <a:rPr lang="en-US" sz="2000"/>
              <a:t> vähintään A3-koossa.</a:t>
            </a:r>
          </a:p>
          <a:p>
            <a:pPr marL="0" indent="0">
              <a:buNone/>
            </a:pPr>
            <a:r>
              <a:rPr lang="en-US" sz="2000" err="1"/>
              <a:t>Lopuksi</a:t>
            </a:r>
            <a:r>
              <a:rPr lang="en-US" sz="2000"/>
              <a:t> </a:t>
            </a:r>
            <a:r>
              <a:rPr lang="en-US" sz="2000" err="1"/>
              <a:t>laadi</a:t>
            </a:r>
            <a:r>
              <a:rPr lang="en-US" sz="2000"/>
              <a:t> </a:t>
            </a:r>
            <a:r>
              <a:rPr lang="en-US" sz="2000" err="1"/>
              <a:t>yhteenveto</a:t>
            </a:r>
            <a:r>
              <a:rPr lang="en-US" sz="2000"/>
              <a:t> ja </a:t>
            </a:r>
            <a:r>
              <a:rPr lang="en-US" sz="2000" err="1"/>
              <a:t>erittele</a:t>
            </a:r>
            <a:r>
              <a:rPr lang="en-US" sz="2000"/>
              <a:t>: </a:t>
            </a:r>
          </a:p>
          <a:p>
            <a:pPr marL="360000" indent="-514350">
              <a:spcBef>
                <a:spcPts val="600"/>
              </a:spcBef>
              <a:buSzPct val="100000"/>
              <a:buFont typeface="+mj-lt"/>
              <a:buAutoNum type="arabicPeriod"/>
            </a:pPr>
            <a:r>
              <a:rPr lang="en-US" sz="2000" err="1"/>
              <a:t>Korkean</a:t>
            </a:r>
            <a:r>
              <a:rPr lang="en-US" sz="2000"/>
              <a:t> </a:t>
            </a:r>
            <a:r>
              <a:rPr lang="en-US" sz="2000" err="1"/>
              <a:t>olennaisuuden</a:t>
            </a:r>
            <a:r>
              <a:rPr lang="en-US" sz="2000"/>
              <a:t> </a:t>
            </a:r>
            <a:r>
              <a:rPr lang="en-US" sz="2000" err="1"/>
              <a:t>tavoitteet</a:t>
            </a:r>
            <a:r>
              <a:rPr lang="en-US" sz="2000"/>
              <a:t>,</a:t>
            </a:r>
          </a:p>
          <a:p>
            <a:pPr marL="360000" indent="-514350">
              <a:spcBef>
                <a:spcPts val="600"/>
              </a:spcBef>
              <a:buSzPct val="100000"/>
              <a:buFont typeface="+mj-lt"/>
              <a:buAutoNum type="arabicPeriod"/>
            </a:pPr>
            <a:r>
              <a:rPr lang="en-US" sz="2000" err="1"/>
              <a:t>Keskeiset</a:t>
            </a:r>
            <a:r>
              <a:rPr lang="en-US" sz="2000"/>
              <a:t> </a:t>
            </a:r>
            <a:r>
              <a:rPr lang="en-US" sz="2000" err="1"/>
              <a:t>riskit</a:t>
            </a:r>
            <a:r>
              <a:rPr lang="en-US" sz="2000"/>
              <a:t> ja </a:t>
            </a:r>
            <a:r>
              <a:rPr lang="en-US" sz="2000" err="1"/>
              <a:t>mahdollisuudet</a:t>
            </a:r>
            <a:r>
              <a:rPr lang="en-US" sz="2000"/>
              <a:t>, </a:t>
            </a:r>
          </a:p>
          <a:p>
            <a:pPr marL="360000" indent="-514350">
              <a:spcBef>
                <a:spcPts val="600"/>
              </a:spcBef>
              <a:buSzPct val="100000"/>
              <a:buFont typeface="+mj-lt"/>
              <a:buAutoNum type="arabicPeriod"/>
            </a:pPr>
            <a:r>
              <a:rPr lang="en-US" sz="2000" err="1"/>
              <a:t>Priorisoidut</a:t>
            </a:r>
            <a:r>
              <a:rPr lang="en-US" sz="2000"/>
              <a:t> </a:t>
            </a:r>
            <a:r>
              <a:rPr lang="en-US" sz="2000" err="1"/>
              <a:t>toimenpiteet</a:t>
            </a:r>
            <a:r>
              <a:rPr lang="en-US" sz="2000"/>
              <a:t> (12–36 kk), </a:t>
            </a:r>
          </a:p>
          <a:p>
            <a:pPr marL="360000" indent="-514350">
              <a:spcBef>
                <a:spcPts val="600"/>
              </a:spcBef>
              <a:buSzPct val="100000"/>
              <a:buFont typeface="+mj-lt"/>
              <a:buAutoNum type="arabicPeriod"/>
            </a:pPr>
            <a:r>
              <a:rPr lang="en-US" sz="2000" err="1"/>
              <a:t>Vastuuhenkilöt</a:t>
            </a:r>
            <a:r>
              <a:rPr lang="en-US" sz="2000"/>
              <a:t> ja </a:t>
            </a:r>
            <a:r>
              <a:rPr lang="en-US" sz="2000" err="1"/>
              <a:t>mittarit</a:t>
            </a:r>
            <a:r>
              <a:rPr lang="en-US" sz="2000"/>
              <a:t>. </a:t>
            </a:r>
          </a:p>
        </p:txBody>
      </p:sp>
      <p:sp>
        <p:nvSpPr>
          <p:cNvPr id="3" name="Otsikko 2">
            <a:extLst>
              <a:ext uri="{FF2B5EF4-FFF2-40B4-BE49-F238E27FC236}">
                <a16:creationId xmlns:a16="http://schemas.microsoft.com/office/drawing/2014/main" id="{45EFA4FB-F7FC-41DD-6BD4-90FF5BED5AA8}"/>
              </a:ext>
            </a:extLst>
          </p:cNvPr>
          <p:cNvSpPr>
            <a:spLocks noGrp="1"/>
          </p:cNvSpPr>
          <p:nvPr>
            <p:ph type="title"/>
          </p:nvPr>
        </p:nvSpPr>
        <p:spPr>
          <a:xfrm>
            <a:off x="577047" y="313787"/>
            <a:ext cx="10319487" cy="1299027"/>
          </a:xfrm>
        </p:spPr>
        <p:txBody>
          <a:bodyPr/>
          <a:lstStyle/>
          <a:p>
            <a:r>
              <a:rPr lang="fi-FI"/>
              <a:t>Luontotyön olennaisuuksien tunnistaminen </a:t>
            </a:r>
            <a:endParaRPr lang="en-US"/>
          </a:p>
        </p:txBody>
      </p:sp>
      <p:sp>
        <p:nvSpPr>
          <p:cNvPr id="6" name="Dian numeron paikkamerkki 4">
            <a:extLst>
              <a:ext uri="{FF2B5EF4-FFF2-40B4-BE49-F238E27FC236}">
                <a16:creationId xmlns:a16="http://schemas.microsoft.com/office/drawing/2014/main" id="{553C489E-24DF-4E5B-6FA8-BEB4322AC853}"/>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19</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3173013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10D64-22A6-2B2C-A857-469DA9AD0CFF}"/>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A1B2404F-181C-8759-2A16-4632E15BA91C}"/>
              </a:ext>
            </a:extLst>
          </p:cNvPr>
          <p:cNvSpPr>
            <a:spLocks noGrp="1"/>
          </p:cNvSpPr>
          <p:nvPr>
            <p:ph type="title"/>
          </p:nvPr>
        </p:nvSpPr>
        <p:spPr/>
        <p:txBody>
          <a:bodyPr/>
          <a:lstStyle/>
          <a:p>
            <a:r>
              <a:rPr lang="fi-FI"/>
              <a:t>Luontotyön olennaisuuksien tunnistaminen </a:t>
            </a:r>
            <a:endParaRPr lang="en-US"/>
          </a:p>
        </p:txBody>
      </p:sp>
      <p:sp>
        <p:nvSpPr>
          <p:cNvPr id="5" name="Dian numeron paikkamerkki 4">
            <a:extLst>
              <a:ext uri="{FF2B5EF4-FFF2-40B4-BE49-F238E27FC236}">
                <a16:creationId xmlns:a16="http://schemas.microsoft.com/office/drawing/2014/main" id="{AAD7A81D-A282-8934-7F76-E56F79024BE9}"/>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20</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6" name="Content Placeholder 10">
            <a:extLst>
              <a:ext uri="{FF2B5EF4-FFF2-40B4-BE49-F238E27FC236}">
                <a16:creationId xmlns:a16="http://schemas.microsoft.com/office/drawing/2014/main" id="{5AB31AAB-0CB8-1094-97D8-678F1BDE1F97}"/>
              </a:ext>
            </a:extLst>
          </p:cNvPr>
          <p:cNvGraphicFramePr>
            <a:graphicFrameLocks/>
          </p:cNvGraphicFramePr>
          <p:nvPr>
            <p:extLst>
              <p:ext uri="{D42A27DB-BD31-4B8C-83A1-F6EECF244321}">
                <p14:modId xmlns:p14="http://schemas.microsoft.com/office/powerpoint/2010/main" val="2272965674"/>
              </p:ext>
            </p:extLst>
          </p:nvPr>
        </p:nvGraphicFramePr>
        <p:xfrm>
          <a:off x="660000" y="2132280"/>
          <a:ext cx="10872000" cy="3697986"/>
        </p:xfrm>
        <a:graphic>
          <a:graphicData uri="http://schemas.openxmlformats.org/drawingml/2006/table">
            <a:tbl>
              <a:tblPr firstRow="1" firstCol="1" bandRow="1">
                <a:tableStyleId>{5C22544A-7EE6-4342-B048-85BDC9FD1C3A}</a:tableStyleId>
              </a:tblPr>
              <a:tblGrid>
                <a:gridCol w="5652000">
                  <a:extLst>
                    <a:ext uri="{9D8B030D-6E8A-4147-A177-3AD203B41FA5}">
                      <a16:colId xmlns:a16="http://schemas.microsoft.com/office/drawing/2014/main" val="4224157197"/>
                    </a:ext>
                  </a:extLst>
                </a:gridCol>
                <a:gridCol w="864000">
                  <a:extLst>
                    <a:ext uri="{9D8B030D-6E8A-4147-A177-3AD203B41FA5}">
                      <a16:colId xmlns:a16="http://schemas.microsoft.com/office/drawing/2014/main" val="3592066195"/>
                    </a:ext>
                  </a:extLst>
                </a:gridCol>
                <a:gridCol w="792000">
                  <a:extLst>
                    <a:ext uri="{9D8B030D-6E8A-4147-A177-3AD203B41FA5}">
                      <a16:colId xmlns:a16="http://schemas.microsoft.com/office/drawing/2014/main" val="333959577"/>
                    </a:ext>
                  </a:extLst>
                </a:gridCol>
                <a:gridCol w="864000">
                  <a:extLst>
                    <a:ext uri="{9D8B030D-6E8A-4147-A177-3AD203B41FA5}">
                      <a16:colId xmlns:a16="http://schemas.microsoft.com/office/drawing/2014/main" val="53520226"/>
                    </a:ext>
                  </a:extLst>
                </a:gridCol>
                <a:gridCol w="792000">
                  <a:extLst>
                    <a:ext uri="{9D8B030D-6E8A-4147-A177-3AD203B41FA5}">
                      <a16:colId xmlns:a16="http://schemas.microsoft.com/office/drawing/2014/main" val="3948446125"/>
                    </a:ext>
                  </a:extLst>
                </a:gridCol>
                <a:gridCol w="1908000">
                  <a:extLst>
                    <a:ext uri="{9D8B030D-6E8A-4147-A177-3AD203B41FA5}">
                      <a16:colId xmlns:a16="http://schemas.microsoft.com/office/drawing/2014/main" val="2218192663"/>
                    </a:ext>
                  </a:extLst>
                </a:gridCol>
              </a:tblGrid>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400" b="1">
                          <a:solidFill>
                            <a:srgbClr val="24563D"/>
                          </a:solidFill>
                          <a:highlight>
                            <a:srgbClr val="FFFFFF"/>
                          </a:highlight>
                        </a:rPr>
                        <a:t>A. Suunnittelu, tieto ja riskienhallinta (Tavoitteet 1–5)</a:t>
                      </a:r>
                      <a:endParaRPr lang="en-US" sz="1400" b="1">
                        <a:solidFill>
                          <a:srgbClr val="24563D"/>
                        </a:solidFill>
                        <a:highlight>
                          <a:srgbClr val="C6C6C6"/>
                        </a:highlight>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 Ei vaikutusta</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Vähäinen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Merkittävä</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Kriittinen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Perustelu</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extLst>
                  <a:ext uri="{0D108BD9-81ED-4DB2-BD59-A6C34878D82A}">
                    <a16:rowId xmlns:a16="http://schemas.microsoft.com/office/drawing/2014/main" val="2024139029"/>
                  </a:ext>
                </a:extLst>
              </a:tr>
              <a:tr h="122521">
                <a:tc>
                  <a:txBody>
                    <a:bodyPr/>
                    <a:lstStyle/>
                    <a:p>
                      <a:pPr>
                        <a:lnSpc>
                          <a:spcPct val="107000"/>
                        </a:lnSpc>
                        <a:spcAft>
                          <a:spcPts val="800"/>
                        </a:spcAft>
                        <a:buNone/>
                      </a:pPr>
                      <a:r>
                        <a:rPr lang="fi-FI" sz="1200" b="1" kern="100">
                          <a:solidFill>
                            <a:schemeClr val="bg1"/>
                          </a:solidFill>
                          <a:effectLst/>
                        </a:rPr>
                        <a:t>1.Maankäyttö ja merialueiden suunnittelu (T1) </a:t>
                      </a:r>
                      <a:br>
                        <a:rPr lang="fi-FI" sz="1200" b="1" kern="100">
                          <a:solidFill>
                            <a:schemeClr val="bg1"/>
                          </a:solidFill>
                          <a:effectLst/>
                        </a:rPr>
                      </a:br>
                      <a:r>
                        <a:rPr lang="fi-FI" sz="1200" b="0" kern="100">
                          <a:solidFill>
                            <a:schemeClr val="bg1"/>
                          </a:solidFill>
                          <a:effectLst/>
                        </a:rPr>
                        <a:t>– Muuttaako toiminta maankäyttöä, merialueita tai makeita vesiä? </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373718704"/>
                  </a:ext>
                </a:extLst>
              </a:tr>
              <a:tr h="122521">
                <a:tc>
                  <a:txBody>
                    <a:bodyPr/>
                    <a:lstStyle/>
                    <a:p>
                      <a:pPr>
                        <a:lnSpc>
                          <a:spcPct val="107000"/>
                        </a:lnSpc>
                        <a:spcAft>
                          <a:spcPts val="800"/>
                        </a:spcAft>
                        <a:buNone/>
                      </a:pPr>
                      <a:r>
                        <a:rPr lang="fi-FI" sz="1200" b="0" kern="100">
                          <a:solidFill>
                            <a:schemeClr val="bg1"/>
                          </a:solidFill>
                          <a:effectLst/>
                        </a:rPr>
                        <a:t>– Onko vaikutuksia ekosysteemien eheydelle tai pirstoutumiselle?</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868569122"/>
                  </a:ext>
                </a:extLst>
              </a:tr>
              <a:tr h="122521">
                <a:tc>
                  <a:txBody>
                    <a:bodyPr/>
                    <a:lstStyle/>
                    <a:p>
                      <a:pPr>
                        <a:lnSpc>
                          <a:spcPct val="107000"/>
                        </a:lnSpc>
                        <a:spcAft>
                          <a:spcPts val="800"/>
                        </a:spcAft>
                        <a:buNone/>
                      </a:pPr>
                      <a:r>
                        <a:rPr lang="fi-FI" sz="1200" b="1" kern="100">
                          <a:solidFill>
                            <a:schemeClr val="bg1"/>
                          </a:solidFill>
                          <a:effectLst/>
                        </a:rPr>
                        <a:t>2. Ekosysteemien ennallistaminen (T2) </a:t>
                      </a:r>
                      <a:br>
                        <a:rPr lang="fi-FI" sz="1200" b="1" kern="100">
                          <a:solidFill>
                            <a:schemeClr val="bg1"/>
                          </a:solidFill>
                          <a:effectLst/>
                        </a:rPr>
                      </a:br>
                      <a:r>
                        <a:rPr lang="fi-FI" sz="1200" b="0" kern="100">
                          <a:solidFill>
                            <a:schemeClr val="bg1"/>
                          </a:solidFill>
                          <a:effectLst/>
                        </a:rPr>
                        <a:t>– Aiheuttaako toiminta heikentymistä, jota tulisi ennallistaa? </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252231425"/>
                  </a:ext>
                </a:extLst>
              </a:tr>
              <a:tr h="122521">
                <a:tc>
                  <a:txBody>
                    <a:bodyPr/>
                    <a:lstStyle/>
                    <a:p>
                      <a:pPr>
                        <a:lnSpc>
                          <a:spcPct val="107000"/>
                        </a:lnSpc>
                        <a:spcAft>
                          <a:spcPts val="800"/>
                        </a:spcAft>
                        <a:buNone/>
                      </a:pP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00">
                          <a:solidFill>
                            <a:schemeClr val="bg1"/>
                          </a:solidFill>
                          <a:effectLst/>
                        </a:rPr>
                        <a:t> Osallistutaanko ennallistamishankkeisiin?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487850305"/>
                  </a:ext>
                </a:extLst>
              </a:tr>
              <a:tr h="122521">
                <a:tc>
                  <a:txBody>
                    <a:bodyPr/>
                    <a:lstStyle/>
                    <a:p>
                      <a:pPr>
                        <a:lnSpc>
                          <a:spcPct val="107000"/>
                        </a:lnSpc>
                        <a:spcAft>
                          <a:spcPts val="800"/>
                        </a:spcAft>
                        <a:buNone/>
                      </a:pPr>
                      <a:r>
                        <a:rPr lang="fi-FI" sz="1200" b="1" kern="100">
                          <a:solidFill>
                            <a:schemeClr val="bg1"/>
                          </a:solidFill>
                          <a:effectLst/>
                        </a:rPr>
                        <a:t>3. Suojelualueet ja OECM:t (T3) </a:t>
                      </a:r>
                      <a:br>
                        <a:rPr lang="fi-FI" sz="1200" b="1" kern="100">
                          <a:solidFill>
                            <a:schemeClr val="bg1"/>
                          </a:solidFill>
                          <a:effectLst/>
                        </a:rPr>
                      </a:br>
                      <a:r>
                        <a:rPr lang="fi-FI" sz="1200" b="0" kern="100">
                          <a:solidFill>
                            <a:schemeClr val="bg1"/>
                          </a:solidFill>
                          <a:effectLst/>
                        </a:rPr>
                        <a:t>– Toimiiko organisaatio suojelualueilla tai niiden vaikutuspiirissä? </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137719977"/>
                  </a:ext>
                </a:extLst>
              </a:tr>
              <a:tr h="122521">
                <a:tc>
                  <a:txBody>
                    <a:bodyPr/>
                    <a:lstStyle/>
                    <a:p>
                      <a:pPr>
                        <a:lnSpc>
                          <a:spcPct val="107000"/>
                        </a:lnSpc>
                        <a:spcAft>
                          <a:spcPts val="800"/>
                        </a:spcAft>
                        <a:buNone/>
                      </a:pPr>
                      <a:r>
                        <a:rPr lang="fi-FI" sz="1200" b="0" kern="100">
                          <a:solidFill>
                            <a:schemeClr val="bg1"/>
                          </a:solidFill>
                          <a:effectLst/>
                        </a:rPr>
                        <a:t>– Tukeeko toiminta suojelutavoitteita vai aiheuttaako riskejä?</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433470075"/>
                  </a:ext>
                </a:extLst>
              </a:tr>
              <a:tr h="122521">
                <a:tc>
                  <a:txBody>
                    <a:bodyPr/>
                    <a:lstStyle/>
                    <a:p>
                      <a:pPr>
                        <a:lnSpc>
                          <a:spcPct val="107000"/>
                        </a:lnSpc>
                        <a:spcAft>
                          <a:spcPts val="800"/>
                        </a:spcAft>
                        <a:buNone/>
                      </a:pPr>
                      <a:r>
                        <a:rPr lang="fi-FI" sz="1200" b="1" kern="100">
                          <a:solidFill>
                            <a:schemeClr val="bg1"/>
                          </a:solidFill>
                          <a:effectLst/>
                        </a:rPr>
                        <a:t>4. Lajikato ja populaatiot (T4)</a:t>
                      </a:r>
                      <a:r>
                        <a:rPr lang="fi-FI" sz="1200" b="0" kern="100">
                          <a:solidFill>
                            <a:schemeClr val="bg1"/>
                          </a:solidFill>
                          <a:effectLst/>
                        </a:rPr>
                        <a:t> </a:t>
                      </a:r>
                      <a:br>
                        <a:rPr lang="fi-FI" sz="1200" b="0" kern="100">
                          <a:solidFill>
                            <a:schemeClr val="bg1"/>
                          </a:solidFill>
                          <a:effectLst/>
                        </a:rPr>
                      </a:br>
                      <a:r>
                        <a:rPr lang="fi-FI" sz="1200" b="0" kern="100">
                          <a:solidFill>
                            <a:schemeClr val="bg1"/>
                          </a:solidFill>
                          <a:effectLst/>
                        </a:rPr>
                        <a:t>– Vaikuttaako toiminta uhanalaisiin tai avainlajeihin?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950347599"/>
                  </a:ext>
                </a:extLst>
              </a:tr>
              <a:tr h="122521">
                <a:tc>
                  <a:txBody>
                    <a:bodyPr/>
                    <a:lstStyle/>
                    <a:p>
                      <a:pPr>
                        <a:lnSpc>
                          <a:spcPct val="107000"/>
                        </a:lnSpc>
                        <a:spcAft>
                          <a:spcPts val="800"/>
                        </a:spcAft>
                        <a:buNone/>
                      </a:pPr>
                      <a:r>
                        <a:rPr lang="fi-FI" sz="1200" b="1" kern="100">
                          <a:solidFill>
                            <a:schemeClr val="bg1"/>
                          </a:solidFill>
                          <a:effectLst/>
                        </a:rPr>
                        <a:t>5. Vieraslajit (T5)</a:t>
                      </a:r>
                      <a:br>
                        <a:rPr lang="fi-FI" sz="1200" b="1" kern="100">
                          <a:solidFill>
                            <a:schemeClr val="bg1"/>
                          </a:solidFill>
                          <a:effectLst/>
                        </a:rPr>
                      </a:br>
                      <a:r>
                        <a:rPr lang="fi-FI" sz="1200" b="0" kern="100">
                          <a:solidFill>
                            <a:schemeClr val="bg1"/>
                          </a:solidFill>
                          <a:effectLst/>
                        </a:rPr>
                        <a:t> – Lisääkö toiminta vieraslajien leviämisen riskiä?</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extLst>
                  <a:ext uri="{0D108BD9-81ED-4DB2-BD59-A6C34878D82A}">
                    <a16:rowId xmlns:a16="http://schemas.microsoft.com/office/drawing/2014/main" val="303517898"/>
                  </a:ext>
                </a:extLst>
              </a:tr>
            </a:tbl>
          </a:graphicData>
        </a:graphic>
      </p:graphicFrame>
    </p:spTree>
    <p:extLst>
      <p:ext uri="{BB962C8B-B14F-4D97-AF65-F5344CB8AC3E}">
        <p14:creationId xmlns:p14="http://schemas.microsoft.com/office/powerpoint/2010/main" val="103199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F1583-EFB9-3527-F21B-0FDA761197C0}"/>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1133B2C3-3FC8-0BD5-ED13-C77E78CC8176}"/>
              </a:ext>
            </a:extLst>
          </p:cNvPr>
          <p:cNvSpPr>
            <a:spLocks noGrp="1"/>
          </p:cNvSpPr>
          <p:nvPr>
            <p:ph type="title"/>
          </p:nvPr>
        </p:nvSpPr>
        <p:spPr/>
        <p:txBody>
          <a:bodyPr/>
          <a:lstStyle/>
          <a:p>
            <a:r>
              <a:rPr lang="fi-FI"/>
              <a:t>Luontotyön olennaisuuksien tunnistaminen </a:t>
            </a:r>
            <a:endParaRPr lang="en-US"/>
          </a:p>
        </p:txBody>
      </p:sp>
      <p:sp>
        <p:nvSpPr>
          <p:cNvPr id="5" name="Dian numeron paikkamerkki 4">
            <a:extLst>
              <a:ext uri="{FF2B5EF4-FFF2-40B4-BE49-F238E27FC236}">
                <a16:creationId xmlns:a16="http://schemas.microsoft.com/office/drawing/2014/main" id="{B79CDB7E-9A51-5690-8061-1DE62357C395}"/>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21</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7" name="Content Placeholder 10">
            <a:extLst>
              <a:ext uri="{FF2B5EF4-FFF2-40B4-BE49-F238E27FC236}">
                <a16:creationId xmlns:a16="http://schemas.microsoft.com/office/drawing/2014/main" id="{1C787D4C-3048-999A-7749-BCBE5B12D6B1}"/>
              </a:ext>
            </a:extLst>
          </p:cNvPr>
          <p:cNvGraphicFramePr>
            <a:graphicFrameLocks/>
          </p:cNvGraphicFramePr>
          <p:nvPr>
            <p:extLst>
              <p:ext uri="{D42A27DB-BD31-4B8C-83A1-F6EECF244321}">
                <p14:modId xmlns:p14="http://schemas.microsoft.com/office/powerpoint/2010/main" val="2536050174"/>
              </p:ext>
            </p:extLst>
          </p:nvPr>
        </p:nvGraphicFramePr>
        <p:xfrm>
          <a:off x="669099" y="1868403"/>
          <a:ext cx="10944000" cy="4285107"/>
        </p:xfrm>
        <a:graphic>
          <a:graphicData uri="http://schemas.openxmlformats.org/drawingml/2006/table">
            <a:tbl>
              <a:tblPr firstRow="1" firstCol="1" bandRow="1">
                <a:tableStyleId>{5C22544A-7EE6-4342-B048-85BDC9FD1C3A}</a:tableStyleId>
              </a:tblPr>
              <a:tblGrid>
                <a:gridCol w="5724000">
                  <a:extLst>
                    <a:ext uri="{9D8B030D-6E8A-4147-A177-3AD203B41FA5}">
                      <a16:colId xmlns:a16="http://schemas.microsoft.com/office/drawing/2014/main" val="4224157197"/>
                    </a:ext>
                  </a:extLst>
                </a:gridCol>
                <a:gridCol w="864000">
                  <a:extLst>
                    <a:ext uri="{9D8B030D-6E8A-4147-A177-3AD203B41FA5}">
                      <a16:colId xmlns:a16="http://schemas.microsoft.com/office/drawing/2014/main" val="3592066195"/>
                    </a:ext>
                  </a:extLst>
                </a:gridCol>
                <a:gridCol w="792000">
                  <a:extLst>
                    <a:ext uri="{9D8B030D-6E8A-4147-A177-3AD203B41FA5}">
                      <a16:colId xmlns:a16="http://schemas.microsoft.com/office/drawing/2014/main" val="333959577"/>
                    </a:ext>
                  </a:extLst>
                </a:gridCol>
                <a:gridCol w="864000">
                  <a:extLst>
                    <a:ext uri="{9D8B030D-6E8A-4147-A177-3AD203B41FA5}">
                      <a16:colId xmlns:a16="http://schemas.microsoft.com/office/drawing/2014/main" val="53520226"/>
                    </a:ext>
                  </a:extLst>
                </a:gridCol>
                <a:gridCol w="792000">
                  <a:extLst>
                    <a:ext uri="{9D8B030D-6E8A-4147-A177-3AD203B41FA5}">
                      <a16:colId xmlns:a16="http://schemas.microsoft.com/office/drawing/2014/main" val="3948446125"/>
                    </a:ext>
                  </a:extLst>
                </a:gridCol>
                <a:gridCol w="1908000">
                  <a:extLst>
                    <a:ext uri="{9D8B030D-6E8A-4147-A177-3AD203B41FA5}">
                      <a16:colId xmlns:a16="http://schemas.microsoft.com/office/drawing/2014/main" val="2218192663"/>
                    </a:ext>
                  </a:extLst>
                </a:gridCol>
              </a:tblGrid>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400" b="1" kern="1200">
                          <a:solidFill>
                            <a:srgbClr val="24563D"/>
                          </a:solidFill>
                          <a:highlight>
                            <a:srgbClr val="FFFFFF"/>
                          </a:highlight>
                          <a:latin typeface="+mn-lt"/>
                          <a:ea typeface="+mn-ea"/>
                          <a:cs typeface="+mn-cs"/>
                        </a:rPr>
                        <a:t>B. Kestävä käyttö ja paineiden vähentäminen (Tavoitteet 6–13)</a:t>
                      </a:r>
                      <a:endParaRPr lang="en-US" sz="1400" b="1" kern="1200">
                        <a:solidFill>
                          <a:srgbClr val="24563D"/>
                        </a:solidFill>
                        <a:highlight>
                          <a:srgbClr val="C6C6C6"/>
                        </a:highlight>
                        <a:latin typeface="+mn-lt"/>
                        <a:ea typeface="+mn-ea"/>
                        <a:cs typeface="+mn-cs"/>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 Ei vaikutusta</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Vähäinen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Merkittävä</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Kriittinen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Perustelu</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extLst>
                  <a:ext uri="{0D108BD9-81ED-4DB2-BD59-A6C34878D82A}">
                    <a16:rowId xmlns:a16="http://schemas.microsoft.com/office/drawing/2014/main" val="2024139029"/>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kumimoji="0" lang="fi-FI" sz="1200" b="1" i="0" u="none" strike="noStrike" kern="1200" cap="none" spc="0" normalizeH="0" baseline="0" noProof="0">
                          <a:ln>
                            <a:noFill/>
                          </a:ln>
                          <a:solidFill>
                            <a:srgbClr val="FFFFFF"/>
                          </a:solidFill>
                          <a:effectLst/>
                          <a:uLnTx/>
                          <a:uFillTx/>
                          <a:latin typeface="+mn-lt"/>
                          <a:ea typeface="+mn-ea"/>
                          <a:cs typeface="+mn-cs"/>
                        </a:rPr>
                        <a:t>6. Luonnonvarojen kestävä käyttö (T6) </a:t>
                      </a:r>
                      <a:br>
                        <a:rPr kumimoji="0" lang="fi-FI" sz="1200" b="1" i="0" u="none" strike="noStrike" kern="1200" cap="none" spc="0" normalizeH="0" baseline="0" noProof="0">
                          <a:ln>
                            <a:noFill/>
                          </a:ln>
                          <a:solidFill>
                            <a:srgbClr val="FFFFFF"/>
                          </a:solidFill>
                          <a:effectLst/>
                          <a:uLnTx/>
                          <a:uFillTx/>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kumimoji="0" lang="fi-FI" sz="1200" b="1" i="0" u="none" strike="noStrike" kern="1200" cap="none" spc="0" normalizeH="0" baseline="0" noProof="0">
                          <a:ln>
                            <a:noFill/>
                          </a:ln>
                          <a:solidFill>
                            <a:srgbClr val="FFFFFF"/>
                          </a:solidFill>
                          <a:effectLst/>
                          <a:uLnTx/>
                          <a:uFillTx/>
                          <a:latin typeface="+mn-lt"/>
                          <a:ea typeface="+mn-ea"/>
                          <a:cs typeface="+mn-cs"/>
                        </a:rPr>
                        <a:t> </a:t>
                      </a:r>
                      <a:r>
                        <a:rPr kumimoji="0" lang="fi-FI" sz="1200" b="0" i="0" u="none" strike="noStrike" kern="1200" cap="none" spc="0" normalizeH="0" baseline="0" noProof="0">
                          <a:ln>
                            <a:noFill/>
                          </a:ln>
                          <a:solidFill>
                            <a:srgbClr val="FFFFFF"/>
                          </a:solidFill>
                          <a:effectLst/>
                          <a:uLnTx/>
                          <a:uFillTx/>
                          <a:latin typeface="+mn-lt"/>
                          <a:ea typeface="+mn-ea"/>
                          <a:cs typeface="+mn-cs"/>
                        </a:rPr>
                        <a:t>Hyödynnetäänkö biologisia resursseja (metsä, kalastus, biomateriaalit)?</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373718704"/>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7. Saastuminen ja ravinnekuormitus (T7)</a:t>
                      </a:r>
                      <a:r>
                        <a:rPr lang="fi-FI" sz="1200" b="0" kern="1200">
                          <a:solidFill>
                            <a:schemeClr val="lt1"/>
                          </a:solidFill>
                          <a:latin typeface="+mn-lt"/>
                          <a:ea typeface="+mn-ea"/>
                          <a:cs typeface="+mn-cs"/>
                        </a:rPr>
                        <a:t> </a:t>
                      </a:r>
                      <a:br>
                        <a:rPr lang="fi-FI" sz="1200" b="0"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Syntyykö päästöjä maahan, veteen tai ilmaan, mukaan lukien muovit ja kemikaalit?</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252231425"/>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8. Ilmastonmuutos ja biodiversiteetti (T8) </a:t>
                      </a:r>
                      <a:br>
                        <a:rPr lang="fi-FI" sz="1200" b="1"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Lisääkö toiminta ilmastopaineita, joilla on biodiversiteettivaikutuksia?</a:t>
                      </a:r>
                      <a:endParaRPr lang="en-US" sz="1200" b="0" kern="1200">
                        <a:solidFill>
                          <a:schemeClr val="lt1"/>
                        </a:solidFill>
                        <a:latin typeface="+mn-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137719977"/>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9. Villieläinten käyttö ja kauppa (T9) </a:t>
                      </a:r>
                      <a:br>
                        <a:rPr lang="fi-FI" sz="1200" b="1"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Liittyykö toimintaan villieläinperäisiä tuotteita tai kauppaa?</a:t>
                      </a:r>
                      <a:endParaRPr lang="en-US" sz="1200" b="0" kern="1200">
                        <a:solidFill>
                          <a:schemeClr val="lt1"/>
                        </a:solidFill>
                        <a:latin typeface="+mn-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950347599"/>
                  </a:ext>
                </a:extLst>
              </a:tr>
              <a:tr h="122521">
                <a:tc>
                  <a:txBody>
                    <a:bodyPr/>
                    <a:lstStyle/>
                    <a:p>
                      <a:pPr>
                        <a:lnSpc>
                          <a:spcPct val="107000"/>
                        </a:lnSpc>
                        <a:spcAft>
                          <a:spcPts val="800"/>
                        </a:spcAft>
                        <a:buNone/>
                      </a:pPr>
                      <a:r>
                        <a:rPr lang="fi-FI" sz="1200" b="1" kern="100">
                          <a:solidFill>
                            <a:schemeClr val="bg1"/>
                          </a:solidFill>
                          <a:effectLst/>
                          <a:latin typeface="+mn-lt"/>
                        </a:rPr>
                        <a:t>10. Kestävä maa- ja metsätalous, kalastus (T10) </a:t>
                      </a:r>
                      <a:br>
                        <a:rPr lang="fi-FI" sz="1200" b="1" kern="100">
                          <a:solidFill>
                            <a:schemeClr val="bg1"/>
                          </a:solidFill>
                          <a:effectLst/>
                          <a:latin typeface="+mn-lt"/>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00">
                          <a:solidFill>
                            <a:schemeClr val="bg1"/>
                          </a:solidFill>
                          <a:effectLst/>
                          <a:latin typeface="+mn-lt"/>
                        </a:rPr>
                        <a:t> Onko tuotanto sertifioitua tai muuten kestävästi hallittua?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03517898"/>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11. Ekosysteemipalvelut (T11) </a:t>
                      </a:r>
                      <a:br>
                        <a:rPr lang="fi-FI" sz="1200" b="1"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Riippuuko liiketoiminta ekosysteemipalveluista (vesi, pölytys, tulvasuoja)?</a:t>
                      </a:r>
                      <a:endParaRPr lang="en-US" sz="1200" b="0" kern="1200">
                        <a:solidFill>
                          <a:schemeClr val="lt1"/>
                        </a:solidFill>
                        <a:latin typeface="+mn-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2835238574"/>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12. Viherrakentaminen ja kaupunkiympäristöt (T12) </a:t>
                      </a:r>
                      <a:r>
                        <a:rPr lang="fi-FI" sz="1200" b="0" kern="1200">
                          <a:solidFill>
                            <a:schemeClr val="lt1"/>
                          </a:solidFill>
                          <a:latin typeface="+mn-lt"/>
                          <a:ea typeface="+mn-ea"/>
                          <a:cs typeface="+mn-cs"/>
                        </a:rPr>
                        <a:t> </a:t>
                      </a:r>
                      <a:br>
                        <a:rPr lang="fi-FI" sz="1200" b="0"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Vaikuttaako toiminta kaupunkiluontoon tai viherrakenteeseen?</a:t>
                      </a:r>
                      <a:endParaRPr lang="en-US" sz="1200" b="0" kern="1200">
                        <a:solidFill>
                          <a:schemeClr val="lt1"/>
                        </a:solidFill>
                        <a:latin typeface="+mn-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26534572"/>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200" b="1" kern="1200">
                          <a:solidFill>
                            <a:schemeClr val="lt1"/>
                          </a:solidFill>
                          <a:latin typeface="+mn-lt"/>
                          <a:ea typeface="+mn-ea"/>
                          <a:cs typeface="+mn-cs"/>
                        </a:rPr>
                        <a:t>13. Geenivarojen hyötyjen jakaminen (T13) </a:t>
                      </a:r>
                      <a:br>
                        <a:rPr lang="fi-FI" sz="1200" b="1" kern="1200">
                          <a:solidFill>
                            <a:schemeClr val="lt1"/>
                          </a:solidFill>
                          <a:latin typeface="+mn-lt"/>
                          <a:ea typeface="+mn-ea"/>
                          <a:cs typeface="+mn-cs"/>
                        </a:rPr>
                      </a:br>
                      <a:r>
                        <a:rPr kumimoji="0" lang="fi-FI" sz="1200" b="0" i="0" u="none" strike="noStrike" kern="1200" cap="none" spc="0" normalizeH="0" baseline="0" noProof="0">
                          <a:ln>
                            <a:noFill/>
                          </a:ln>
                          <a:solidFill>
                            <a:srgbClr val="FFFFFF"/>
                          </a:solidFill>
                          <a:effectLst/>
                          <a:uLnTx/>
                          <a:uFillTx/>
                          <a:latin typeface="+mn-lt"/>
                          <a:ea typeface="+mn-ea"/>
                          <a:cs typeface="+mn-cs"/>
                        </a:rPr>
                        <a:t>–</a:t>
                      </a:r>
                      <a:r>
                        <a:rPr lang="fi-FI" sz="1200" b="0" kern="1200">
                          <a:solidFill>
                            <a:schemeClr val="lt1"/>
                          </a:solidFill>
                          <a:latin typeface="+mn-lt"/>
                          <a:ea typeface="+mn-ea"/>
                          <a:cs typeface="+mn-cs"/>
                        </a:rPr>
                        <a:t> Hyödynnetäänkö geneettisiä resursseja tai perinteistä tietoa?</a:t>
                      </a:r>
                      <a:endParaRPr lang="en-US" sz="1200" b="0" kern="1200">
                        <a:solidFill>
                          <a:schemeClr val="lt1"/>
                        </a:solidFill>
                        <a:latin typeface="+mn-lt"/>
                        <a:ea typeface="+mn-ea"/>
                        <a:cs typeface="+mn-cs"/>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l">
                        <a:lnSpc>
                          <a:spcPct val="107000"/>
                        </a:lnSpc>
                        <a:buNone/>
                      </a:pPr>
                      <a:endParaRPr lang="en-FI" sz="11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extLst>
                  <a:ext uri="{0D108BD9-81ED-4DB2-BD59-A6C34878D82A}">
                    <a16:rowId xmlns:a16="http://schemas.microsoft.com/office/drawing/2014/main" val="136189625"/>
                  </a:ext>
                </a:extLst>
              </a:tr>
            </a:tbl>
          </a:graphicData>
        </a:graphic>
      </p:graphicFrame>
    </p:spTree>
    <p:extLst>
      <p:ext uri="{BB962C8B-B14F-4D97-AF65-F5344CB8AC3E}">
        <p14:creationId xmlns:p14="http://schemas.microsoft.com/office/powerpoint/2010/main" val="3470959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9D2D0-A330-15DA-5139-BCCF9433626D}"/>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755002AD-8A2C-BAA6-598C-1FD20124C3F8}"/>
              </a:ext>
            </a:extLst>
          </p:cNvPr>
          <p:cNvSpPr>
            <a:spLocks noGrp="1"/>
          </p:cNvSpPr>
          <p:nvPr>
            <p:ph type="title"/>
          </p:nvPr>
        </p:nvSpPr>
        <p:spPr/>
        <p:txBody>
          <a:bodyPr/>
          <a:lstStyle/>
          <a:p>
            <a:r>
              <a:rPr lang="fi-FI"/>
              <a:t>Luontotyön olennaisuuksien tunnistaminen </a:t>
            </a:r>
            <a:endParaRPr lang="en-US"/>
          </a:p>
        </p:txBody>
      </p:sp>
      <p:sp>
        <p:nvSpPr>
          <p:cNvPr id="5" name="Dian numeron paikkamerkki 4">
            <a:extLst>
              <a:ext uri="{FF2B5EF4-FFF2-40B4-BE49-F238E27FC236}">
                <a16:creationId xmlns:a16="http://schemas.microsoft.com/office/drawing/2014/main" id="{AEC55882-2427-CBC4-B65B-5F10149817A3}"/>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22</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7" name="Content Placeholder 10">
            <a:extLst>
              <a:ext uri="{FF2B5EF4-FFF2-40B4-BE49-F238E27FC236}">
                <a16:creationId xmlns:a16="http://schemas.microsoft.com/office/drawing/2014/main" id="{764CFB37-5A03-DE15-9073-3576828D9039}"/>
              </a:ext>
            </a:extLst>
          </p:cNvPr>
          <p:cNvGraphicFramePr>
            <a:graphicFrameLocks/>
          </p:cNvGraphicFramePr>
          <p:nvPr>
            <p:extLst>
              <p:ext uri="{D42A27DB-BD31-4B8C-83A1-F6EECF244321}">
                <p14:modId xmlns:p14="http://schemas.microsoft.com/office/powerpoint/2010/main" val="3861927795"/>
              </p:ext>
            </p:extLst>
          </p:nvPr>
        </p:nvGraphicFramePr>
        <p:xfrm>
          <a:off x="669099" y="1797724"/>
          <a:ext cx="10944000" cy="4432935"/>
        </p:xfrm>
        <a:graphic>
          <a:graphicData uri="http://schemas.openxmlformats.org/drawingml/2006/table">
            <a:tbl>
              <a:tblPr firstRow="1" firstCol="1" bandRow="1">
                <a:tableStyleId>{5C22544A-7EE6-4342-B048-85BDC9FD1C3A}</a:tableStyleId>
              </a:tblPr>
              <a:tblGrid>
                <a:gridCol w="5724000">
                  <a:extLst>
                    <a:ext uri="{9D8B030D-6E8A-4147-A177-3AD203B41FA5}">
                      <a16:colId xmlns:a16="http://schemas.microsoft.com/office/drawing/2014/main" val="4224157197"/>
                    </a:ext>
                  </a:extLst>
                </a:gridCol>
                <a:gridCol w="864000">
                  <a:extLst>
                    <a:ext uri="{9D8B030D-6E8A-4147-A177-3AD203B41FA5}">
                      <a16:colId xmlns:a16="http://schemas.microsoft.com/office/drawing/2014/main" val="3592066195"/>
                    </a:ext>
                  </a:extLst>
                </a:gridCol>
                <a:gridCol w="792000">
                  <a:extLst>
                    <a:ext uri="{9D8B030D-6E8A-4147-A177-3AD203B41FA5}">
                      <a16:colId xmlns:a16="http://schemas.microsoft.com/office/drawing/2014/main" val="333959577"/>
                    </a:ext>
                  </a:extLst>
                </a:gridCol>
                <a:gridCol w="864000">
                  <a:extLst>
                    <a:ext uri="{9D8B030D-6E8A-4147-A177-3AD203B41FA5}">
                      <a16:colId xmlns:a16="http://schemas.microsoft.com/office/drawing/2014/main" val="53520226"/>
                    </a:ext>
                  </a:extLst>
                </a:gridCol>
                <a:gridCol w="792000">
                  <a:extLst>
                    <a:ext uri="{9D8B030D-6E8A-4147-A177-3AD203B41FA5}">
                      <a16:colId xmlns:a16="http://schemas.microsoft.com/office/drawing/2014/main" val="3948446125"/>
                    </a:ext>
                  </a:extLst>
                </a:gridCol>
                <a:gridCol w="1908000">
                  <a:extLst>
                    <a:ext uri="{9D8B030D-6E8A-4147-A177-3AD203B41FA5}">
                      <a16:colId xmlns:a16="http://schemas.microsoft.com/office/drawing/2014/main" val="2218192663"/>
                    </a:ext>
                  </a:extLst>
                </a:gridCol>
              </a:tblGrid>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400" b="1" kern="1200">
                          <a:solidFill>
                            <a:srgbClr val="24563D"/>
                          </a:solidFill>
                          <a:latin typeface="+mn-lt"/>
                          <a:ea typeface="+mn-ea"/>
                          <a:cs typeface="+mn-cs"/>
                        </a:rPr>
                        <a:t>C. Hallinto, rahoitus ja vastuu (Tavoitteet 14–23)</a:t>
                      </a: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 Ei vaikutusta</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Vähäinen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Merkittävä</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rPr>
                        <a:t>Kriittinen</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Perustelu</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extLst>
                  <a:ext uri="{0D108BD9-81ED-4DB2-BD59-A6C34878D82A}">
                    <a16:rowId xmlns:a16="http://schemas.microsoft.com/office/drawing/2014/main" val="2024139029"/>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kumimoji="0" lang="fi-FI" sz="1000" b="1" i="0" u="none" strike="noStrike" kern="1200" cap="none" spc="0" normalizeH="0" baseline="0" noProof="0">
                          <a:ln>
                            <a:noFill/>
                          </a:ln>
                          <a:solidFill>
                            <a:srgbClr val="FFFFFF"/>
                          </a:solidFill>
                          <a:effectLst/>
                          <a:uLnTx/>
                          <a:uFillTx/>
                          <a:latin typeface="+mn-lt"/>
                          <a:ea typeface="+mn-ea"/>
                          <a:cs typeface="+mn-cs"/>
                        </a:rPr>
                        <a:t>14. Biodiversiteetin valtavirtaistaminen (T14) </a:t>
                      </a:r>
                      <a:br>
                        <a:rPr kumimoji="0" lang="fi-FI" sz="1000" b="1" i="0" u="none" strike="noStrike" kern="1200" cap="none" spc="0" normalizeH="0" baseline="0" noProof="0">
                          <a:ln>
                            <a:noFill/>
                          </a:ln>
                          <a:solidFill>
                            <a:srgbClr val="FFFFFF"/>
                          </a:solidFill>
                          <a:effectLst/>
                          <a:uLnTx/>
                          <a:uFillTx/>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kumimoji="0" lang="fi-FI" sz="1000" b="1" i="0" u="none" strike="noStrike" kern="1200" cap="none" spc="0" normalizeH="0" baseline="0" noProof="0">
                          <a:ln>
                            <a:noFill/>
                          </a:ln>
                          <a:solidFill>
                            <a:srgbClr val="FFFFFF"/>
                          </a:solidFill>
                          <a:effectLst/>
                          <a:uLnTx/>
                          <a:uFillTx/>
                          <a:latin typeface="+mn-lt"/>
                          <a:ea typeface="+mn-ea"/>
                          <a:cs typeface="+mn-cs"/>
                        </a:rPr>
                        <a:t> </a:t>
                      </a:r>
                      <a:r>
                        <a:rPr kumimoji="0" lang="fi-FI" sz="1000" b="0" i="0" u="none" strike="noStrike" kern="1200" cap="none" spc="0" normalizeH="0" baseline="0" noProof="0">
                          <a:ln>
                            <a:noFill/>
                          </a:ln>
                          <a:solidFill>
                            <a:srgbClr val="FFFFFF"/>
                          </a:solidFill>
                          <a:effectLst/>
                          <a:uLnTx/>
                          <a:uFillTx/>
                          <a:latin typeface="+mn-lt"/>
                          <a:ea typeface="+mn-ea"/>
                          <a:cs typeface="+mn-cs"/>
                        </a:rPr>
                        <a:t>Onko biodiversiteetti integroitu strategiaan, riskienhallintaan ja päätöksentekoon?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373718704"/>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15. Yritysvastuu ja läpinäkyvyys (T15) </a:t>
                      </a:r>
                      <a:br>
                        <a:rPr lang="fi-FI" sz="1000" b="1"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1" kern="1200">
                          <a:solidFill>
                            <a:schemeClr val="lt1"/>
                          </a:solidFill>
                          <a:latin typeface="+mn-lt"/>
                          <a:ea typeface="+mn-ea"/>
                          <a:cs typeface="+mn-cs"/>
                        </a:rPr>
                        <a:t> </a:t>
                      </a:r>
                      <a:r>
                        <a:rPr lang="fi-FI" sz="1000" b="0" kern="1200">
                          <a:solidFill>
                            <a:schemeClr val="lt1"/>
                          </a:solidFill>
                          <a:latin typeface="+mn-lt"/>
                          <a:ea typeface="+mn-ea"/>
                          <a:cs typeface="+mn-cs"/>
                        </a:rPr>
                        <a:t>Tunnistetaanko, mitataanko ja raportoidaanko luontovaikutuksia ja -riippuvuuksia?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252231425"/>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16. Kestävä kulutus (T16) </a:t>
                      </a: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Edistääkö tarjonta tai käyttö kestävää kulutusta?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137719977"/>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17. Bioturvallisuus ja bioteknologia (T17) </a:t>
                      </a:r>
                      <a:br>
                        <a:rPr kumimoji="0" lang="fi-FI" sz="1000" b="0" i="0" u="none" strike="noStrike" kern="1200" cap="none" spc="0" normalizeH="0" baseline="0">
                          <a:ln>
                            <a:noFill/>
                          </a:ln>
                          <a:solidFill>
                            <a:schemeClr val="lt1"/>
                          </a:solidFill>
                          <a:effectLst/>
                          <a:uLnTx/>
                          <a:uFillTx/>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Liittyykö toimintaan bioteknologiaa tai biosafety-riskejä?</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950347599"/>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18. Haitalliset tuet ja kannustimet (T18) </a:t>
                      </a:r>
                      <a:br>
                        <a:rPr lang="fi-FI" sz="1000" b="0"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Hyötyykö toiminta tuista, joilla voi olla haitallisia luontovaikutuksia?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03517898"/>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19. Rahoitus biodiversiteetille (T19) </a:t>
                      </a:r>
                      <a:br>
                        <a:rPr lang="fi-FI" sz="1000" b="1"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1" kern="1200">
                          <a:solidFill>
                            <a:schemeClr val="lt1"/>
                          </a:solidFill>
                          <a:latin typeface="+mn-lt"/>
                          <a:ea typeface="+mn-ea"/>
                          <a:cs typeface="+mn-cs"/>
                        </a:rPr>
                        <a:t> </a:t>
                      </a:r>
                      <a:r>
                        <a:rPr lang="fi-FI" sz="1000" b="0" kern="1200">
                          <a:solidFill>
                            <a:schemeClr val="lt1"/>
                          </a:solidFill>
                          <a:latin typeface="+mn-lt"/>
                          <a:ea typeface="+mn-ea"/>
                          <a:cs typeface="+mn-cs"/>
                        </a:rPr>
                        <a:t>Ohjataanko investointeja tai rahoitusta luontopositiivisiin ratkaisuihin?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2835238574"/>
                  </a:ext>
                </a:extLst>
              </a:tr>
              <a:tr h="122521">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20. Osaaminen ja teknologian siirto (T20) </a:t>
                      </a:r>
                      <a:br>
                        <a:rPr lang="fi-FI" sz="1000" b="0"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Rakennetaanko biodiversiteettiosaamista ja jaetaanko teknologiaa?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26534572"/>
                  </a:ext>
                </a:extLst>
              </a:tr>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21. Alkuperäiskansat ja paikallisyhteisöt (T21) </a:t>
                      </a:r>
                      <a:br>
                        <a:rPr kumimoji="0" lang="fi-FI" sz="1000" b="0" i="0" u="none" strike="noStrike" kern="1200" cap="none" spc="0" normalizeH="0" baseline="0" noProof="0">
                          <a:ln>
                            <a:noFill/>
                          </a:ln>
                          <a:solidFill>
                            <a:srgbClr val="FFFFFF"/>
                          </a:solidFill>
                          <a:effectLst/>
                          <a:uLnTx/>
                          <a:uFillTx/>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Vaikuttaako toiminta oikeuksiin, osallistumiseen tai hyötyjen jakoon?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136189625"/>
                  </a:ext>
                </a:extLst>
              </a:tr>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22. Sukupuoli ja yhdenvertaisuus (T22) </a:t>
                      </a:r>
                      <a:br>
                        <a:rPr lang="fi-FI" sz="1000" b="0"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Huomioidaanko sukupuoli- ja yhdenvertaisuusnäkökulmat luontotoimissa?</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4012749734"/>
                  </a:ext>
                </a:extLst>
              </a:tr>
              <a:tr h="0">
                <a:tc>
                  <a:txBody>
                    <a:bodyPr/>
                    <a:lstStyle/>
                    <a:p>
                      <a:pPr marL="0" marR="0" lvl="0" indent="0" algn="l" defTabSz="1219170" rtl="0" eaLnBrk="1" fontAlgn="auto" latinLnBrk="0" hangingPunct="1">
                        <a:lnSpc>
                          <a:spcPct val="107000"/>
                        </a:lnSpc>
                        <a:spcBef>
                          <a:spcPts val="0"/>
                        </a:spcBef>
                        <a:spcAft>
                          <a:spcPts val="800"/>
                        </a:spcAft>
                        <a:buClrTx/>
                        <a:buSzTx/>
                        <a:buFontTx/>
                        <a:buNone/>
                        <a:tabLst/>
                        <a:defRPr/>
                      </a:pPr>
                      <a:r>
                        <a:rPr lang="fi-FI" sz="1000" b="1" kern="1200">
                          <a:solidFill>
                            <a:schemeClr val="lt1"/>
                          </a:solidFill>
                          <a:latin typeface="+mn-lt"/>
                          <a:ea typeface="+mn-ea"/>
                          <a:cs typeface="+mn-cs"/>
                        </a:rPr>
                        <a:t>23. Osallistuminen ja tiedonsaanti (T23) </a:t>
                      </a:r>
                      <a:br>
                        <a:rPr lang="fi-FI" sz="1000" b="1" kern="1200">
                          <a:solidFill>
                            <a:schemeClr val="lt1"/>
                          </a:solidFill>
                          <a:latin typeface="+mn-lt"/>
                          <a:ea typeface="+mn-ea"/>
                          <a:cs typeface="+mn-cs"/>
                        </a:rPr>
                      </a:br>
                      <a:r>
                        <a:rPr kumimoji="0" lang="fi-FI" sz="1000" b="0" i="0" u="none" strike="noStrike" kern="1200" cap="none" spc="0" normalizeH="0" baseline="0" noProof="0">
                          <a:ln>
                            <a:noFill/>
                          </a:ln>
                          <a:solidFill>
                            <a:srgbClr val="FFFFFF"/>
                          </a:solidFill>
                          <a:effectLst/>
                          <a:uLnTx/>
                          <a:uFillTx/>
                          <a:latin typeface="+mn-lt"/>
                          <a:ea typeface="+mn-ea"/>
                          <a:cs typeface="+mn-cs"/>
                        </a:rPr>
                        <a:t>–</a:t>
                      </a:r>
                      <a:r>
                        <a:rPr lang="fi-FI" sz="1000" b="0" kern="1200">
                          <a:solidFill>
                            <a:schemeClr val="lt1"/>
                          </a:solidFill>
                          <a:latin typeface="+mn-lt"/>
                          <a:ea typeface="+mn-ea"/>
                          <a:cs typeface="+mn-cs"/>
                        </a:rPr>
                        <a:t> Onko sidosryhmillä pääsy tietoon ja osallistumismahdollisuuksiin?</a:t>
                      </a: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l">
                        <a:lnSpc>
                          <a:spcPct val="107000"/>
                        </a:lnSpc>
                        <a:buNone/>
                      </a:pPr>
                      <a:endParaRPr lang="en-FI" sz="9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extLst>
                  <a:ext uri="{0D108BD9-81ED-4DB2-BD59-A6C34878D82A}">
                    <a16:rowId xmlns:a16="http://schemas.microsoft.com/office/drawing/2014/main" val="3599303396"/>
                  </a:ext>
                </a:extLst>
              </a:tr>
            </a:tbl>
          </a:graphicData>
        </a:graphic>
      </p:graphicFrame>
    </p:spTree>
    <p:extLst>
      <p:ext uri="{BB962C8B-B14F-4D97-AF65-F5344CB8AC3E}">
        <p14:creationId xmlns:p14="http://schemas.microsoft.com/office/powerpoint/2010/main" val="90382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E2C1D-F20C-D564-35DD-03C0FE7984DD}"/>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415DA96-E55E-911B-85F7-2ACAE4104BED}"/>
              </a:ext>
            </a:extLst>
          </p:cNvPr>
          <p:cNvSpPr>
            <a:spLocks noGrp="1"/>
          </p:cNvSpPr>
          <p:nvPr>
            <p:ph idx="1"/>
          </p:nvPr>
        </p:nvSpPr>
        <p:spPr>
          <a:xfrm>
            <a:off x="577047" y="1762049"/>
            <a:ext cx="10319487" cy="4524001"/>
          </a:xfrm>
        </p:spPr>
        <p:txBody>
          <a:bodyPr>
            <a:normAutofit/>
          </a:bodyPr>
          <a:lstStyle/>
          <a:p>
            <a:pPr marL="0" indent="0">
              <a:buNone/>
            </a:pPr>
            <a:r>
              <a:rPr lang="fi-FI" sz="2000" b="1">
                <a:solidFill>
                  <a:srgbClr val="24563D"/>
                </a:solidFill>
              </a:rPr>
              <a:t>Lopuksi laadi yhteenveto ja erittele:  </a:t>
            </a:r>
          </a:p>
        </p:txBody>
      </p:sp>
      <p:sp>
        <p:nvSpPr>
          <p:cNvPr id="3" name="Otsikko 2">
            <a:extLst>
              <a:ext uri="{FF2B5EF4-FFF2-40B4-BE49-F238E27FC236}">
                <a16:creationId xmlns:a16="http://schemas.microsoft.com/office/drawing/2014/main" id="{20C53CEE-F1E3-FD79-AC83-E2839B32F366}"/>
              </a:ext>
            </a:extLst>
          </p:cNvPr>
          <p:cNvSpPr>
            <a:spLocks noGrp="1"/>
          </p:cNvSpPr>
          <p:nvPr>
            <p:ph type="title"/>
          </p:nvPr>
        </p:nvSpPr>
        <p:spPr/>
        <p:txBody>
          <a:bodyPr/>
          <a:lstStyle/>
          <a:p>
            <a:r>
              <a:rPr lang="fi-FI"/>
              <a:t>Luontotyön olennaisuuksien tunnistaminen </a:t>
            </a:r>
          </a:p>
        </p:txBody>
      </p:sp>
      <p:sp>
        <p:nvSpPr>
          <p:cNvPr id="5" name="Dian numeron paikkamerkki 4">
            <a:extLst>
              <a:ext uri="{FF2B5EF4-FFF2-40B4-BE49-F238E27FC236}">
                <a16:creationId xmlns:a16="http://schemas.microsoft.com/office/drawing/2014/main" id="{477D4B27-B4ED-4FFC-051A-D06F9F979DCD}"/>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23</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7" name="Content Placeholder 1">
            <a:extLst>
              <a:ext uri="{FF2B5EF4-FFF2-40B4-BE49-F238E27FC236}">
                <a16:creationId xmlns:a16="http://schemas.microsoft.com/office/drawing/2014/main" id="{523F39BB-7F45-5257-6DE2-CC6149796572}"/>
              </a:ext>
            </a:extLst>
          </p:cNvPr>
          <p:cNvSpPr txBox="1">
            <a:spLocks/>
          </p:cNvSpPr>
          <p:nvPr/>
        </p:nvSpPr>
        <p:spPr>
          <a:xfrm>
            <a:off x="577047" y="2366684"/>
            <a:ext cx="2536304" cy="3936060"/>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4563D"/>
                </a:solidFill>
                <a:latin typeface="+mj-lt"/>
                <a:cs typeface="Arial"/>
              </a:rPr>
              <a:t>Korkean olennaisuuden </a:t>
            </a:r>
            <a:br>
              <a:rPr lang="en-US" sz="1600" b="1">
                <a:solidFill>
                  <a:srgbClr val="24563D"/>
                </a:solidFill>
                <a:latin typeface="+mj-lt"/>
                <a:cs typeface="Arial"/>
              </a:rPr>
            </a:br>
            <a:r>
              <a:rPr lang="en-US" sz="1600" b="1">
                <a:solidFill>
                  <a:srgbClr val="24563D"/>
                </a:solidFill>
                <a:latin typeface="+mj-lt"/>
                <a:cs typeface="Arial"/>
              </a:rPr>
              <a:t>tavoitteet</a:t>
            </a:r>
          </a:p>
          <a:p>
            <a:pPr marL="0" indent="0">
              <a:buNone/>
            </a:pPr>
            <a:endParaRPr lang="en-US" sz="1200">
              <a:cs typeface="Arial"/>
            </a:endParaRPr>
          </a:p>
        </p:txBody>
      </p:sp>
      <p:sp>
        <p:nvSpPr>
          <p:cNvPr id="8" name="Content Placeholder 1">
            <a:extLst>
              <a:ext uri="{FF2B5EF4-FFF2-40B4-BE49-F238E27FC236}">
                <a16:creationId xmlns:a16="http://schemas.microsoft.com/office/drawing/2014/main" id="{E2B48B84-AD10-49FE-7C84-7525113F6E84}"/>
              </a:ext>
            </a:extLst>
          </p:cNvPr>
          <p:cNvSpPr txBox="1">
            <a:spLocks/>
          </p:cNvSpPr>
          <p:nvPr/>
        </p:nvSpPr>
        <p:spPr>
          <a:xfrm>
            <a:off x="3419174" y="2366684"/>
            <a:ext cx="2536304" cy="3936060"/>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4563D"/>
                </a:solidFill>
                <a:cs typeface="Arial"/>
              </a:rPr>
              <a:t>Keskeiset riskit ja </a:t>
            </a:r>
            <a:br>
              <a:rPr lang="en-US" sz="1600" b="1">
                <a:solidFill>
                  <a:srgbClr val="24563D"/>
                </a:solidFill>
                <a:cs typeface="Arial"/>
              </a:rPr>
            </a:br>
            <a:r>
              <a:rPr lang="en-US" sz="1600" b="1">
                <a:solidFill>
                  <a:srgbClr val="24563D"/>
                </a:solidFill>
                <a:cs typeface="Arial"/>
              </a:rPr>
              <a:t>mahdollisuudet</a:t>
            </a:r>
          </a:p>
          <a:p>
            <a:pPr marL="0" indent="0">
              <a:buNone/>
            </a:pPr>
            <a:endParaRPr lang="en-US" sz="1200">
              <a:cs typeface="Arial"/>
            </a:endParaRPr>
          </a:p>
        </p:txBody>
      </p:sp>
      <p:sp>
        <p:nvSpPr>
          <p:cNvPr id="9" name="Content Placeholder 1">
            <a:extLst>
              <a:ext uri="{FF2B5EF4-FFF2-40B4-BE49-F238E27FC236}">
                <a16:creationId xmlns:a16="http://schemas.microsoft.com/office/drawing/2014/main" id="{172E556C-007E-5C83-08F2-5641C7ADA167}"/>
              </a:ext>
            </a:extLst>
          </p:cNvPr>
          <p:cNvSpPr txBox="1">
            <a:spLocks/>
          </p:cNvSpPr>
          <p:nvPr/>
        </p:nvSpPr>
        <p:spPr>
          <a:xfrm>
            <a:off x="6236522" y="2366684"/>
            <a:ext cx="2536304" cy="3936060"/>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4563D"/>
                </a:solidFill>
                <a:cs typeface="Arial"/>
              </a:rPr>
              <a:t>Priorisoidut toimenpiteet (12–36 kk) </a:t>
            </a:r>
          </a:p>
          <a:p>
            <a:pPr marL="0" indent="0">
              <a:buNone/>
            </a:pPr>
            <a:endParaRPr lang="en-US" sz="1200">
              <a:solidFill>
                <a:srgbClr val="24563D"/>
              </a:solidFill>
              <a:cs typeface="Arial"/>
            </a:endParaRPr>
          </a:p>
        </p:txBody>
      </p:sp>
      <p:sp>
        <p:nvSpPr>
          <p:cNvPr id="11" name="Content Placeholder 1">
            <a:extLst>
              <a:ext uri="{FF2B5EF4-FFF2-40B4-BE49-F238E27FC236}">
                <a16:creationId xmlns:a16="http://schemas.microsoft.com/office/drawing/2014/main" id="{62E8C2D3-A68D-9C12-FA30-3552A9198D82}"/>
              </a:ext>
            </a:extLst>
          </p:cNvPr>
          <p:cNvSpPr txBox="1">
            <a:spLocks/>
          </p:cNvSpPr>
          <p:nvPr/>
        </p:nvSpPr>
        <p:spPr>
          <a:xfrm>
            <a:off x="9053870" y="2358337"/>
            <a:ext cx="2536304" cy="3936060"/>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4563D"/>
                </a:solidFill>
                <a:cs typeface="Arial"/>
              </a:rPr>
              <a:t>Vastuuhenkilöt ja mittarit</a:t>
            </a:r>
          </a:p>
          <a:p>
            <a:pPr marL="0" indent="0">
              <a:buNone/>
            </a:pPr>
            <a:r>
              <a:rPr lang="en-US" sz="1600" b="1">
                <a:solidFill>
                  <a:srgbClr val="24563D"/>
                </a:solidFill>
                <a:cs typeface="Arial"/>
              </a:rPr>
              <a:t> </a:t>
            </a:r>
          </a:p>
        </p:txBody>
      </p:sp>
    </p:spTree>
    <p:extLst>
      <p:ext uri="{BB962C8B-B14F-4D97-AF65-F5344CB8AC3E}">
        <p14:creationId xmlns:p14="http://schemas.microsoft.com/office/powerpoint/2010/main" val="3140076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A4F5E-C2EC-8AFD-52C8-21B8BC929D53}"/>
              </a:ext>
            </a:extLst>
          </p:cNvPr>
          <p:cNvSpPr>
            <a:spLocks noGrp="1"/>
          </p:cNvSpPr>
          <p:nvPr>
            <p:ph type="ctrTitle"/>
          </p:nvPr>
        </p:nvSpPr>
        <p:spPr>
          <a:xfrm>
            <a:off x="995094" y="1739765"/>
            <a:ext cx="5393752" cy="2794037"/>
          </a:xfrm>
        </p:spPr>
        <p:txBody>
          <a:bodyPr/>
          <a:lstStyle/>
          <a:p>
            <a:r>
              <a:rPr lang="fi-FI"/>
              <a:t>Luontotyön johtamisen kehittäminen</a:t>
            </a:r>
          </a:p>
        </p:txBody>
      </p:sp>
      <p:sp>
        <p:nvSpPr>
          <p:cNvPr id="3" name="Alaotsikko 2">
            <a:extLst>
              <a:ext uri="{FF2B5EF4-FFF2-40B4-BE49-F238E27FC236}">
                <a16:creationId xmlns:a16="http://schemas.microsoft.com/office/drawing/2014/main" id="{8E82F724-8B60-F431-5B85-35324FCFAC80}"/>
              </a:ext>
            </a:extLst>
          </p:cNvPr>
          <p:cNvSpPr>
            <a:spLocks noGrp="1"/>
          </p:cNvSpPr>
          <p:nvPr>
            <p:ph type="subTitle" idx="1"/>
          </p:nvPr>
        </p:nvSpPr>
        <p:spPr>
          <a:xfrm>
            <a:off x="995094" y="4845695"/>
            <a:ext cx="5393752" cy="889884"/>
          </a:xfrm>
        </p:spPr>
        <p:txBody>
          <a:bodyPr/>
          <a:lstStyle/>
          <a:p>
            <a:r>
              <a:rPr lang="fi-FI"/>
              <a:t>Työkalu 3.</a:t>
            </a:r>
          </a:p>
        </p:txBody>
      </p:sp>
      <p:pic>
        <p:nvPicPr>
          <p:cNvPr id="5" name="Picture 4">
            <a:extLst>
              <a:ext uri="{FF2B5EF4-FFF2-40B4-BE49-F238E27FC236}">
                <a16:creationId xmlns:a16="http://schemas.microsoft.com/office/drawing/2014/main" id="{D1FEA350-AFDA-AF12-5903-03A9DD4C6E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Tree>
    <p:extLst>
      <p:ext uri="{BB962C8B-B14F-4D97-AF65-F5344CB8AC3E}">
        <p14:creationId xmlns:p14="http://schemas.microsoft.com/office/powerpoint/2010/main" val="1181506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B13510-1B77-2F62-AD7B-A0C1F19F7B8A}"/>
              </a:ext>
            </a:extLst>
          </p:cNvPr>
          <p:cNvSpPr>
            <a:spLocks noGrp="1"/>
          </p:cNvSpPr>
          <p:nvPr>
            <p:ph idx="1"/>
          </p:nvPr>
        </p:nvSpPr>
        <p:spPr>
          <a:xfrm>
            <a:off x="576263" y="1612900"/>
            <a:ext cx="9830007" cy="4524375"/>
          </a:xfrm>
        </p:spPr>
        <p:txBody>
          <a:bodyPr vert="horz" lIns="91440" tIns="45720" rIns="91440" bIns="45720" rtlCol="0" anchor="t">
            <a:noAutofit/>
          </a:bodyPr>
          <a:lstStyle/>
          <a:p>
            <a:pPr marL="0" indent="0">
              <a:buNone/>
            </a:pPr>
            <a:r>
              <a:rPr lang="en-US" sz="1400" err="1"/>
              <a:t>Kuvaa</a:t>
            </a:r>
            <a:r>
              <a:rPr lang="en-US" sz="1400"/>
              <a:t> </a:t>
            </a:r>
            <a:r>
              <a:rPr lang="en-US" sz="1400" err="1"/>
              <a:t>systeemikuva</a:t>
            </a:r>
            <a:r>
              <a:rPr lang="en-US" sz="1400"/>
              <a:t>/</a:t>
            </a:r>
            <a:r>
              <a:rPr lang="en-US" sz="1400" err="1"/>
              <a:t>ajatuskartta-tyylillä</a:t>
            </a:r>
            <a:r>
              <a:rPr lang="en-US" sz="1400"/>
              <a:t> </a:t>
            </a:r>
            <a:r>
              <a:rPr lang="en-US" sz="1400" err="1"/>
              <a:t>luontotyön</a:t>
            </a:r>
            <a:r>
              <a:rPr lang="en-US" sz="1400"/>
              <a:t> </a:t>
            </a:r>
            <a:r>
              <a:rPr lang="en-US" sz="1400" err="1"/>
              <a:t>johtamisen</a:t>
            </a:r>
            <a:r>
              <a:rPr lang="en-US" sz="1400"/>
              <a:t> </a:t>
            </a:r>
            <a:r>
              <a:rPr lang="en-US" sz="1400" err="1"/>
              <a:t>nykytila</a:t>
            </a:r>
            <a:r>
              <a:rPr lang="en-US" sz="1400"/>
              <a:t> </a:t>
            </a:r>
            <a:r>
              <a:rPr lang="en-US" sz="1400" err="1"/>
              <a:t>organisaatiossasi</a:t>
            </a:r>
            <a:r>
              <a:rPr lang="en-US" sz="1400"/>
              <a:t>. </a:t>
            </a:r>
            <a:r>
              <a:rPr lang="en-US" sz="1400" err="1"/>
              <a:t>Hahmotelkaa</a:t>
            </a:r>
            <a:r>
              <a:rPr lang="en-US" sz="1400"/>
              <a:t> </a:t>
            </a:r>
            <a:r>
              <a:rPr lang="en-US" sz="1400" err="1"/>
              <a:t>sitten</a:t>
            </a:r>
            <a:r>
              <a:rPr lang="en-US" sz="1400"/>
              <a:t> </a:t>
            </a:r>
            <a:r>
              <a:rPr lang="en-US" sz="1400" err="1"/>
              <a:t>tavoitetilanne</a:t>
            </a:r>
            <a:r>
              <a:rPr lang="en-US" sz="1400"/>
              <a:t>: </a:t>
            </a:r>
            <a:r>
              <a:rPr lang="en-US" sz="1400" err="1"/>
              <a:t>miten</a:t>
            </a:r>
            <a:r>
              <a:rPr lang="en-US" sz="1400"/>
              <a:t> </a:t>
            </a:r>
            <a:r>
              <a:rPr lang="en-US" sz="1400" err="1"/>
              <a:t>johtaminen</a:t>
            </a:r>
            <a:r>
              <a:rPr lang="en-US" sz="1400"/>
              <a:t> </a:t>
            </a:r>
            <a:r>
              <a:rPr lang="en-US" sz="1400" err="1"/>
              <a:t>kokonaisuuteena</a:t>
            </a:r>
            <a:r>
              <a:rPr lang="en-US" sz="1400"/>
              <a:t> </a:t>
            </a:r>
            <a:r>
              <a:rPr lang="en-US" sz="1400" err="1"/>
              <a:t>toimisi</a:t>
            </a:r>
            <a:r>
              <a:rPr lang="en-US" sz="1400"/>
              <a:t> </a:t>
            </a:r>
            <a:r>
              <a:rPr lang="en-US" sz="1400" err="1"/>
              <a:t>parhaiten</a:t>
            </a:r>
            <a:r>
              <a:rPr lang="en-US" sz="1400"/>
              <a:t>? </a:t>
            </a:r>
            <a:r>
              <a:rPr lang="en-US" sz="1400" err="1"/>
              <a:t>Voitte</a:t>
            </a:r>
            <a:r>
              <a:rPr lang="en-US" sz="1400"/>
              <a:t> </a:t>
            </a:r>
            <a:r>
              <a:rPr lang="en-US" sz="1400" err="1"/>
              <a:t>sisällyttää</a:t>
            </a:r>
            <a:r>
              <a:rPr lang="en-US" sz="1400"/>
              <a:t> </a:t>
            </a:r>
            <a:r>
              <a:rPr lang="en-US" sz="1400" err="1"/>
              <a:t>kuvaanne</a:t>
            </a:r>
            <a:r>
              <a:rPr lang="en-US" sz="1400"/>
              <a:t> </a:t>
            </a:r>
            <a:r>
              <a:rPr lang="en-US" sz="1400" err="1"/>
              <a:t>toimijoita</a:t>
            </a:r>
            <a:r>
              <a:rPr lang="en-US" sz="1400"/>
              <a:t>, </a:t>
            </a:r>
            <a:r>
              <a:rPr lang="en-US" sz="1400" err="1"/>
              <a:t>resursseja</a:t>
            </a:r>
            <a:r>
              <a:rPr lang="en-US" sz="1400"/>
              <a:t>, </a:t>
            </a:r>
            <a:r>
              <a:rPr lang="en-US" sz="1400" err="1"/>
              <a:t>ohjaavia</a:t>
            </a:r>
            <a:r>
              <a:rPr lang="en-US" sz="1400"/>
              <a:t> </a:t>
            </a:r>
            <a:r>
              <a:rPr lang="en-US" sz="1400" err="1"/>
              <a:t>asiakirjoja</a:t>
            </a:r>
            <a:r>
              <a:rPr lang="en-US" sz="1400"/>
              <a:t>, </a:t>
            </a:r>
            <a:r>
              <a:rPr lang="en-US" sz="1400" err="1"/>
              <a:t>yhteistyöryhmiä</a:t>
            </a:r>
            <a:r>
              <a:rPr lang="en-US" sz="1400"/>
              <a:t> ja </a:t>
            </a:r>
            <a:r>
              <a:rPr lang="en-US" sz="1400" err="1"/>
              <a:t>muita</a:t>
            </a:r>
            <a:r>
              <a:rPr lang="en-US" sz="1400"/>
              <a:t> </a:t>
            </a:r>
            <a:r>
              <a:rPr lang="en-US" sz="1400" err="1"/>
              <a:t>johtamisen</a:t>
            </a:r>
            <a:r>
              <a:rPr lang="en-US" sz="1400"/>
              <a:t> </a:t>
            </a:r>
            <a:r>
              <a:rPr lang="en-US" sz="1400" err="1"/>
              <a:t>kannalta</a:t>
            </a:r>
            <a:r>
              <a:rPr lang="en-US" sz="1400"/>
              <a:t> </a:t>
            </a:r>
            <a:r>
              <a:rPr lang="en-US" sz="1400" err="1"/>
              <a:t>olennaisia</a:t>
            </a:r>
            <a:r>
              <a:rPr lang="en-US" sz="1400"/>
              <a:t> </a:t>
            </a:r>
            <a:r>
              <a:rPr lang="en-US" sz="1400" err="1"/>
              <a:t>tekijöitä</a:t>
            </a:r>
            <a:r>
              <a:rPr lang="en-US" sz="1400"/>
              <a:t>. Huom! </a:t>
            </a:r>
            <a:r>
              <a:rPr lang="en-US" sz="1400" err="1"/>
              <a:t>Harjoitus</a:t>
            </a:r>
            <a:r>
              <a:rPr lang="en-US" sz="1400"/>
              <a:t> on </a:t>
            </a:r>
            <a:r>
              <a:rPr lang="en-US" sz="1400" err="1"/>
              <a:t>lämmittely</a:t>
            </a:r>
            <a:r>
              <a:rPr lang="en-US" sz="1400"/>
              <a:t> </a:t>
            </a:r>
            <a:r>
              <a:rPr lang="en-US" sz="1400" err="1"/>
              <a:t>seuraavaan</a:t>
            </a:r>
            <a:r>
              <a:rPr lang="en-US" sz="1400"/>
              <a:t> </a:t>
            </a:r>
            <a:r>
              <a:rPr lang="en-US" sz="1400" err="1"/>
              <a:t>tehtävään</a:t>
            </a:r>
            <a:r>
              <a:rPr lang="en-US" sz="1400"/>
              <a:t>, </a:t>
            </a:r>
            <a:r>
              <a:rPr lang="en-US" sz="1400" err="1"/>
              <a:t>jossa</a:t>
            </a:r>
            <a:r>
              <a:rPr lang="en-US" sz="1400"/>
              <a:t> </a:t>
            </a:r>
            <a:r>
              <a:rPr lang="en-US" sz="1400" err="1"/>
              <a:t>määritätte</a:t>
            </a:r>
            <a:r>
              <a:rPr lang="en-US" sz="1400"/>
              <a:t> </a:t>
            </a:r>
            <a:r>
              <a:rPr lang="en-US" sz="1400" err="1"/>
              <a:t>tavoitetilaa</a:t>
            </a:r>
            <a:r>
              <a:rPr lang="en-US" sz="1400"/>
              <a:t> </a:t>
            </a:r>
            <a:r>
              <a:rPr lang="en-US" sz="1400" err="1"/>
              <a:t>tarkemmin</a:t>
            </a:r>
            <a:r>
              <a:rPr lang="en-US" sz="1400"/>
              <a:t>, </a:t>
            </a:r>
            <a:r>
              <a:rPr lang="en-US" sz="1400" err="1"/>
              <a:t>joten</a:t>
            </a:r>
            <a:r>
              <a:rPr lang="en-US" sz="1400"/>
              <a:t> </a:t>
            </a:r>
            <a:r>
              <a:rPr lang="en-US" sz="1400" err="1"/>
              <a:t>kuvien</a:t>
            </a:r>
            <a:r>
              <a:rPr lang="en-US" sz="1400"/>
              <a:t> </a:t>
            </a:r>
            <a:r>
              <a:rPr lang="en-US" sz="1400" err="1"/>
              <a:t>ei</a:t>
            </a:r>
            <a:r>
              <a:rPr lang="en-US" sz="1400"/>
              <a:t> </a:t>
            </a:r>
            <a:r>
              <a:rPr lang="en-US" sz="1400" err="1"/>
              <a:t>tarvitse</a:t>
            </a:r>
            <a:r>
              <a:rPr lang="en-US" sz="1400"/>
              <a:t> olla </a:t>
            </a:r>
            <a:r>
              <a:rPr lang="en-US" sz="1400" err="1"/>
              <a:t>yksityiskohtaisia</a:t>
            </a:r>
            <a:r>
              <a:rPr lang="en-US" sz="1400"/>
              <a:t>/</a:t>
            </a:r>
            <a:r>
              <a:rPr lang="en-US" sz="1400" err="1"/>
              <a:t>tarkkoja</a:t>
            </a:r>
            <a:r>
              <a:rPr lang="en-US" sz="1400"/>
              <a:t>. </a:t>
            </a:r>
            <a:r>
              <a:rPr lang="en-US" sz="1400" err="1"/>
              <a:t>Aikaa</a:t>
            </a:r>
            <a:r>
              <a:rPr lang="en-US" sz="1400"/>
              <a:t> </a:t>
            </a:r>
            <a:r>
              <a:rPr lang="en-US" sz="1400" err="1"/>
              <a:t>työskentelylle</a:t>
            </a:r>
            <a:r>
              <a:rPr lang="en-US" sz="1400"/>
              <a:t> </a:t>
            </a:r>
            <a:r>
              <a:rPr lang="en-US" sz="1400" err="1"/>
              <a:t>voi</a:t>
            </a:r>
            <a:r>
              <a:rPr lang="en-US" sz="1400"/>
              <a:t> </a:t>
            </a:r>
            <a:r>
              <a:rPr lang="en-US" sz="1400" err="1"/>
              <a:t>käyttää</a:t>
            </a:r>
            <a:r>
              <a:rPr lang="en-US" sz="1400"/>
              <a:t> </a:t>
            </a:r>
            <a:r>
              <a:rPr lang="en-US" sz="1400" err="1"/>
              <a:t>esimerkiksi</a:t>
            </a:r>
            <a:r>
              <a:rPr lang="en-US" sz="1400"/>
              <a:t> 15+15 </a:t>
            </a:r>
            <a:r>
              <a:rPr lang="en-US" sz="1400" err="1"/>
              <a:t>minuuttia</a:t>
            </a:r>
            <a:r>
              <a:rPr lang="en-US" sz="1400"/>
              <a:t>.</a:t>
            </a:r>
          </a:p>
        </p:txBody>
      </p:sp>
      <p:sp>
        <p:nvSpPr>
          <p:cNvPr id="3" name="Title 2">
            <a:extLst>
              <a:ext uri="{FF2B5EF4-FFF2-40B4-BE49-F238E27FC236}">
                <a16:creationId xmlns:a16="http://schemas.microsoft.com/office/drawing/2014/main" id="{D5AFEF6B-3B94-32D3-83C7-AEDA36DC8C4C}"/>
              </a:ext>
            </a:extLst>
          </p:cNvPr>
          <p:cNvSpPr>
            <a:spLocks noGrp="1"/>
          </p:cNvSpPr>
          <p:nvPr>
            <p:ph type="title"/>
          </p:nvPr>
        </p:nvSpPr>
        <p:spPr>
          <a:xfrm>
            <a:off x="577047" y="313787"/>
            <a:ext cx="10319487" cy="1299027"/>
          </a:xfrm>
        </p:spPr>
        <p:txBody>
          <a:bodyPr/>
          <a:lstStyle/>
          <a:p>
            <a:r>
              <a:rPr lang="en-US" err="1"/>
              <a:t>Johtamisjärjestelmän</a:t>
            </a:r>
            <a:r>
              <a:rPr lang="en-US"/>
              <a:t> </a:t>
            </a:r>
            <a:r>
              <a:rPr lang="en-US" err="1"/>
              <a:t>nykytila</a:t>
            </a:r>
            <a:r>
              <a:rPr lang="en-US"/>
              <a:t> ja </a:t>
            </a:r>
            <a:r>
              <a:rPr lang="en-US" err="1"/>
              <a:t>tavoitetila</a:t>
            </a:r>
            <a:endParaRPr lang="en-US"/>
          </a:p>
        </p:txBody>
      </p:sp>
      <p:sp>
        <p:nvSpPr>
          <p:cNvPr id="7" name="Content Placeholder 1">
            <a:extLst>
              <a:ext uri="{FF2B5EF4-FFF2-40B4-BE49-F238E27FC236}">
                <a16:creationId xmlns:a16="http://schemas.microsoft.com/office/drawing/2014/main" id="{471B705C-0D9F-2A85-66EF-6F107057DCEC}"/>
              </a:ext>
            </a:extLst>
          </p:cNvPr>
          <p:cNvSpPr txBox="1">
            <a:spLocks/>
          </p:cNvSpPr>
          <p:nvPr/>
        </p:nvSpPr>
        <p:spPr>
          <a:xfrm>
            <a:off x="681962" y="2921940"/>
            <a:ext cx="5241825" cy="3435706"/>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9543D"/>
                </a:solidFill>
                <a:cs typeface="Arial"/>
              </a:rPr>
              <a:t>Nykytila</a:t>
            </a:r>
          </a:p>
          <a:p>
            <a:pPr marL="0" indent="0">
              <a:buNone/>
            </a:pPr>
            <a:endParaRPr lang="en-US" sz="1200">
              <a:cs typeface="Arial"/>
            </a:endParaRPr>
          </a:p>
        </p:txBody>
      </p:sp>
      <p:sp>
        <p:nvSpPr>
          <p:cNvPr id="9" name="Content Placeholder 1">
            <a:extLst>
              <a:ext uri="{FF2B5EF4-FFF2-40B4-BE49-F238E27FC236}">
                <a16:creationId xmlns:a16="http://schemas.microsoft.com/office/drawing/2014/main" id="{B8EFBFE5-8387-B32C-1879-9512CD3072D0}"/>
              </a:ext>
            </a:extLst>
          </p:cNvPr>
          <p:cNvSpPr txBox="1">
            <a:spLocks/>
          </p:cNvSpPr>
          <p:nvPr/>
        </p:nvSpPr>
        <p:spPr>
          <a:xfrm>
            <a:off x="6096000" y="2921940"/>
            <a:ext cx="5241825" cy="3435706"/>
          </a:xfrm>
          <a:prstGeom prst="rect">
            <a:avLst/>
          </a:prstGeom>
          <a:solidFill>
            <a:srgbClr val="DAE6FF"/>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a:solidFill>
                  <a:srgbClr val="29543D"/>
                </a:solidFill>
                <a:cs typeface="Arial"/>
              </a:rPr>
              <a:t>Tavoitetila</a:t>
            </a:r>
          </a:p>
          <a:p>
            <a:pPr marL="0" indent="0">
              <a:buNone/>
            </a:pPr>
            <a:endParaRPr lang="en-US" sz="1200">
              <a:cs typeface="Arial"/>
            </a:endParaRPr>
          </a:p>
        </p:txBody>
      </p:sp>
      <p:sp>
        <p:nvSpPr>
          <p:cNvPr id="16" name="Dian numeron paikkamerkki 4">
            <a:extLst>
              <a:ext uri="{FF2B5EF4-FFF2-40B4-BE49-F238E27FC236}">
                <a16:creationId xmlns:a16="http://schemas.microsoft.com/office/drawing/2014/main" id="{6E5D4C59-4E3E-315D-200E-E45850DEA690}"/>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25</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471471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2C087F8B-6835-ADD5-1734-A08F17C248FE}"/>
              </a:ext>
            </a:extLst>
          </p:cNvPr>
          <p:cNvSpPr>
            <a:spLocks noGrp="1" noRot="1" noMove="1" noResize="1" noEditPoints="1" noAdjustHandles="1" noChangeArrowheads="1" noChangeShapeType="1"/>
          </p:cNvSpPr>
          <p:nvPr/>
        </p:nvSpPr>
        <p:spPr>
          <a:xfrm>
            <a:off x="246591" y="3591779"/>
            <a:ext cx="3852392" cy="2570765"/>
          </a:xfrm>
          <a:prstGeom prst="rect">
            <a:avLst/>
          </a:prstGeom>
          <a:solidFill>
            <a:srgbClr val="DAE6FF">
              <a:alpha val="80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Tulosohjaus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mn-cs"/>
              </a:rPr>
              <a:t>Miten luontotyö on / tulisi olla kytkettynä tulosohjaukseen? </a:t>
            </a:r>
            <a:endParaRPr kumimoji="0" lang="fi-FI" sz="1100" b="0" i="0" u="none" strike="noStrike" kern="1200" cap="none" spc="0" normalizeH="0" baseline="0" noProof="0">
              <a:ln>
                <a:noFill/>
              </a:ln>
              <a:solidFill>
                <a:prstClr val="black"/>
              </a:solidFill>
              <a:effectLst/>
              <a:uLnTx/>
              <a:uFillTx/>
              <a:latin typeface="Aptos" panose="02110004020202020204"/>
              <a:ea typeface="+mn-ea"/>
              <a:cs typeface="Arial"/>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fi-FI" sz="1400" b="1" i="0" u="none" strike="noStrike" kern="1200" cap="none" spc="0" normalizeH="0" baseline="0" noProof="0">
              <a:ln>
                <a:noFill/>
              </a:ln>
              <a:solidFill>
                <a:srgbClr val="29543D"/>
              </a:solidFill>
              <a:effectLst/>
              <a:uLnTx/>
              <a:uFillTx/>
              <a:latin typeface="Aptos" panose="02110004020202020204"/>
              <a:ea typeface="+mn-ea"/>
              <a:cs typeface="+mn-cs"/>
            </a:endParaRPr>
          </a:p>
        </p:txBody>
      </p:sp>
      <p:sp>
        <p:nvSpPr>
          <p:cNvPr id="3" name="Rectangle 11">
            <a:extLst>
              <a:ext uri="{FF2B5EF4-FFF2-40B4-BE49-F238E27FC236}">
                <a16:creationId xmlns:a16="http://schemas.microsoft.com/office/drawing/2014/main" id="{C48540A9-6C65-8E04-0D3B-16712F70F3D4}"/>
              </a:ext>
            </a:extLst>
          </p:cNvPr>
          <p:cNvSpPr>
            <a:spLocks noGrp="1" noRot="1" noMove="1" noResize="1" noEditPoints="1" noAdjustHandles="1" noChangeArrowheads="1" noChangeShapeType="1"/>
          </p:cNvSpPr>
          <p:nvPr/>
        </p:nvSpPr>
        <p:spPr>
          <a:xfrm>
            <a:off x="4157173" y="3591779"/>
            <a:ext cx="3852392" cy="2570764"/>
          </a:xfrm>
          <a:prstGeom prst="rect">
            <a:avLst/>
          </a:prstGeom>
          <a:solidFill>
            <a:srgbClr val="EAF8DD"/>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Päätöksenteko</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Miten luontoasiat näkyvät päätöksenteossa?</a:t>
            </a:r>
            <a:endParaRPr kumimoji="0" lang="fi-FI" sz="11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mn-cs"/>
              </a:rPr>
              <a:t>Miten strategisesti ristiriitaisia tavoitteita ratkotaan? </a:t>
            </a: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Mikä taho päättää ja millä aikataululla?</a:t>
            </a:r>
            <a:endParaRPr kumimoji="0" lang="fi-FI" sz="11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Mihin päätökset kirjataan ja miten niistä tulisi viestiä?</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fi-FI" sz="1400" b="1" i="0" u="none" strike="noStrike" kern="1200" cap="none" spc="0" normalizeH="0" baseline="0" noProof="0">
              <a:ln>
                <a:noFill/>
              </a:ln>
              <a:solidFill>
                <a:srgbClr val="29543D"/>
              </a:solidFill>
              <a:effectLst/>
              <a:uLnTx/>
              <a:uFillTx/>
              <a:latin typeface="Aptos" panose="02110004020202020204"/>
              <a:ea typeface="+mn-ea"/>
              <a:cs typeface="+mn-cs"/>
            </a:endParaRPr>
          </a:p>
        </p:txBody>
      </p:sp>
      <p:sp>
        <p:nvSpPr>
          <p:cNvPr id="27" name="Rectangle 14">
            <a:extLst>
              <a:ext uri="{FF2B5EF4-FFF2-40B4-BE49-F238E27FC236}">
                <a16:creationId xmlns:a16="http://schemas.microsoft.com/office/drawing/2014/main" id="{10A46FB0-4A85-EF8B-8D68-246A9C726376}"/>
              </a:ext>
            </a:extLst>
          </p:cNvPr>
          <p:cNvSpPr>
            <a:spLocks noGrp="1" noRot="1" noMove="1" noResize="1" noEditPoints="1" noAdjustHandles="1" noChangeArrowheads="1" noChangeShapeType="1"/>
          </p:cNvSpPr>
          <p:nvPr/>
        </p:nvSpPr>
        <p:spPr>
          <a:xfrm>
            <a:off x="8060112" y="3591779"/>
            <a:ext cx="3852392" cy="2570764"/>
          </a:xfrm>
          <a:prstGeom prst="rect">
            <a:avLst/>
          </a:prstGeom>
          <a:solidFill>
            <a:srgbClr val="DAE6FF">
              <a:alpha val="80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Poikkihallinnollisuus</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mn-cs"/>
              </a:rPr>
              <a:t>Kuka vastaa poikkihallinnollisesta koordinoinnista ja miten osastojen välinen vuoropuhelu on järjestetty?</a:t>
            </a:r>
            <a:endParaRPr kumimoji="0" lang="fi-FI" sz="1100" b="0" i="0" u="none" strike="noStrike" kern="1200" cap="none" spc="0" normalizeH="0" baseline="0" noProof="0">
              <a:ln>
                <a:noFill/>
              </a:ln>
              <a:solidFill>
                <a:prstClr val="black"/>
              </a:solidFill>
              <a:effectLst/>
              <a:uLnTx/>
              <a:uFillTx/>
              <a:latin typeface="Aptos" panose="02110004020202020204"/>
              <a:ea typeface="+mn-ea"/>
              <a:cs typeface="Arial"/>
            </a:endParaRPr>
          </a:p>
        </p:txBody>
      </p:sp>
      <p:sp>
        <p:nvSpPr>
          <p:cNvPr id="5" name="Dian numeron paikkamerkki 4">
            <a:extLst>
              <a:ext uri="{FF2B5EF4-FFF2-40B4-BE49-F238E27FC236}">
                <a16:creationId xmlns:a16="http://schemas.microsoft.com/office/drawing/2014/main" id="{98EF1070-61CE-DD3A-3FFC-584949F74D22}"/>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26</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7" name="Rectangle 7">
            <a:extLst>
              <a:ext uri="{FF2B5EF4-FFF2-40B4-BE49-F238E27FC236}">
                <a16:creationId xmlns:a16="http://schemas.microsoft.com/office/drawing/2014/main" id="{F280C949-1170-27A4-C2E6-6BCDE81C5558}"/>
              </a:ext>
            </a:extLst>
          </p:cNvPr>
          <p:cNvSpPr/>
          <p:nvPr/>
        </p:nvSpPr>
        <p:spPr>
          <a:xfrm>
            <a:off x="23230" y="473081"/>
            <a:ext cx="11195251" cy="44260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8" name="Rectangle 8">
            <a:extLst>
              <a:ext uri="{FF2B5EF4-FFF2-40B4-BE49-F238E27FC236}">
                <a16:creationId xmlns:a16="http://schemas.microsoft.com/office/drawing/2014/main" id="{D2975E19-2AA0-0C96-4070-D835807A181D}"/>
              </a:ext>
            </a:extLst>
          </p:cNvPr>
          <p:cNvSpPr>
            <a:spLocks noGrp="1" noRot="1" noMove="1" noResize="1" noEditPoints="1" noAdjustHandles="1" noChangeArrowheads="1" noChangeShapeType="1"/>
          </p:cNvSpPr>
          <p:nvPr/>
        </p:nvSpPr>
        <p:spPr>
          <a:xfrm>
            <a:off x="246591" y="968349"/>
            <a:ext cx="3852392" cy="2570765"/>
          </a:xfrm>
          <a:prstGeom prst="rect">
            <a:avLst/>
          </a:prstGeom>
          <a:solidFill>
            <a:srgbClr val="EAF8DD"/>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Luontotyön tavoitteet ja sitoutuminen</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Miten luontotyön tavoitteiden näkymistä ohjaavissa dokumenteissa kuten organisaation strategiassa tulisi vahvistaa? Miten johdon sitoutumista tavoitteisiin voisi vahvistaa? Miten luontokadon pysäyttämisen tavoitteet on integroitu hallinnon alan keskeisiin strategioihin?</a:t>
            </a:r>
          </a:p>
        </p:txBody>
      </p:sp>
      <p:sp>
        <p:nvSpPr>
          <p:cNvPr id="9" name="Rectangle 11">
            <a:extLst>
              <a:ext uri="{FF2B5EF4-FFF2-40B4-BE49-F238E27FC236}">
                <a16:creationId xmlns:a16="http://schemas.microsoft.com/office/drawing/2014/main" id="{1D5B7936-D68B-0F67-98B6-3BDA2B3E7641}"/>
              </a:ext>
            </a:extLst>
          </p:cNvPr>
          <p:cNvSpPr>
            <a:spLocks noGrp="1" noRot="1" noMove="1" noResize="1" noEditPoints="1" noAdjustHandles="1" noChangeArrowheads="1" noChangeShapeType="1"/>
          </p:cNvSpPr>
          <p:nvPr/>
        </p:nvSpPr>
        <p:spPr>
          <a:xfrm>
            <a:off x="4145189" y="968349"/>
            <a:ext cx="3852392" cy="2570764"/>
          </a:xfrm>
          <a:prstGeom prst="rect">
            <a:avLst/>
          </a:prstGeom>
          <a:solidFill>
            <a:srgbClr val="E1EBFF"/>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Rooli, vastuut </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Miten hallinnon alan rooli luontokadon pysäyttämisessä on </a:t>
            </a:r>
            <a:b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b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kuvattu valtioneuvoston asetuksessa? Miten luontokadon pysäyttämisen tavoitteiden johtaminen näkyy valtioneuvoston työjärjestyksessä? Kuka ja ketkä vastaavat luontotyön kehittämisestä? Ketkä kuuluvat ydinryhmään ja miten tekeminen on organisoitu? </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fi-FI" sz="1400" b="1" i="0" u="none" strike="noStrike" kern="1200" cap="none" spc="0" normalizeH="0" baseline="0" noProof="0">
              <a:ln>
                <a:noFill/>
              </a:ln>
              <a:solidFill>
                <a:srgbClr val="29543D"/>
              </a:solidFill>
              <a:effectLst/>
              <a:uLnTx/>
              <a:uFillTx/>
              <a:latin typeface="Aptos" panose="02110004020202020204"/>
              <a:ea typeface="+mn-ea"/>
              <a:cs typeface="+mn-cs"/>
            </a:endParaRPr>
          </a:p>
          <a:p>
            <a:pPr algn="ctr"/>
            <a:endParaRPr lang="fi-FI">
              <a:solidFill>
                <a:schemeClr val="tx2">
                  <a:lumMod val="50000"/>
                </a:schemeClr>
              </a:solidFill>
            </a:endParaRPr>
          </a:p>
        </p:txBody>
      </p:sp>
      <p:sp>
        <p:nvSpPr>
          <p:cNvPr id="12" name="Rectangle 14">
            <a:extLst>
              <a:ext uri="{FF2B5EF4-FFF2-40B4-BE49-F238E27FC236}">
                <a16:creationId xmlns:a16="http://schemas.microsoft.com/office/drawing/2014/main" id="{2FC9210B-B80C-45C4-271F-52CBE10113AE}"/>
              </a:ext>
            </a:extLst>
          </p:cNvPr>
          <p:cNvSpPr>
            <a:spLocks noGrp="1" noRot="1" noMove="1" noResize="1" noEditPoints="1" noAdjustHandles="1" noChangeArrowheads="1" noChangeShapeType="1"/>
          </p:cNvSpPr>
          <p:nvPr/>
        </p:nvSpPr>
        <p:spPr>
          <a:xfrm>
            <a:off x="8043786" y="968349"/>
            <a:ext cx="3852392" cy="2570764"/>
          </a:xfrm>
          <a:prstGeom prst="rect">
            <a:avLst/>
          </a:prstGeom>
          <a:solidFill>
            <a:schemeClr val="bg2"/>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400" b="1" i="0" u="none" strike="noStrike" kern="1200" cap="none" spc="0" normalizeH="0" baseline="0" noProof="0">
                <a:ln>
                  <a:noFill/>
                </a:ln>
                <a:solidFill>
                  <a:srgbClr val="29543D"/>
                </a:solidFill>
                <a:effectLst/>
                <a:uLnTx/>
                <a:uFillTx/>
                <a:latin typeface="Aptos" panose="02110004020202020204"/>
                <a:ea typeface="+mn-ea"/>
                <a:cs typeface="+mn-cs"/>
              </a:rPr>
              <a:t>Resurssit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ptos" panose="02110004020202020204"/>
                <a:ea typeface="+mn-ea"/>
                <a:cs typeface="Arial"/>
              </a:rPr>
              <a:t>Miten luontokadon pysäyttämisen tavoitteet on toimeen- pantu? Miten luontotyön työajallista resursointia tulisi parantaa?</a:t>
            </a:r>
            <a:endParaRPr kumimoji="0" lang="fi-FI" sz="1400" b="1" i="0" u="none" strike="noStrike" kern="1200" cap="none" spc="0" normalizeH="0" baseline="0" noProof="0">
              <a:ln>
                <a:noFill/>
              </a:ln>
              <a:solidFill>
                <a:srgbClr val="29543D"/>
              </a:solidFill>
              <a:effectLst/>
              <a:uLnTx/>
              <a:uFillTx/>
              <a:latin typeface="Aptos" panose="02110004020202020204"/>
              <a:ea typeface="+mn-ea"/>
              <a:cs typeface="Arial"/>
            </a:endParaRPr>
          </a:p>
          <a:p>
            <a:pPr algn="ctr"/>
            <a:endParaRPr lang="fi-FI">
              <a:solidFill>
                <a:schemeClr val="tx2">
                  <a:lumMod val="50000"/>
                </a:schemeClr>
              </a:solidFill>
            </a:endParaRPr>
          </a:p>
        </p:txBody>
      </p:sp>
      <p:sp>
        <p:nvSpPr>
          <p:cNvPr id="13" name="TextBox 9">
            <a:extLst>
              <a:ext uri="{FF2B5EF4-FFF2-40B4-BE49-F238E27FC236}">
                <a16:creationId xmlns:a16="http://schemas.microsoft.com/office/drawing/2014/main" id="{53901226-69D2-E77A-743F-F6225DBF1C78}"/>
              </a:ext>
            </a:extLst>
          </p:cNvPr>
          <p:cNvSpPr txBox="1"/>
          <p:nvPr/>
        </p:nvSpPr>
        <p:spPr>
          <a:xfrm>
            <a:off x="168761" y="317530"/>
            <a:ext cx="8799653" cy="440377"/>
          </a:xfrm>
          <a:prstGeom prst="rect">
            <a:avLst/>
          </a:prstGeom>
          <a:noFill/>
          <a:ln>
            <a:noFill/>
          </a:ln>
        </p:spPr>
        <p:txBody>
          <a:bodyPr wrap="none" lIns="91440" tIns="45720" rIns="91440" bIns="45720" rtlCol="0" anchor="t">
            <a:spAutoFit/>
          </a:bodyPr>
          <a:lstStyle/>
          <a:p>
            <a:pPr>
              <a:lnSpc>
                <a:spcPct val="120000"/>
              </a:lnSpc>
            </a:pPr>
            <a:r>
              <a:rPr lang="fi-FI" sz="2000" b="1">
                <a:solidFill>
                  <a:srgbClr val="29543D"/>
                </a:solidFill>
              </a:rPr>
              <a:t>Luontotyön johtamisen kehittäminen: Organisaation nimi_________________</a:t>
            </a:r>
          </a:p>
        </p:txBody>
      </p:sp>
    </p:spTree>
    <p:extLst>
      <p:ext uri="{BB962C8B-B14F-4D97-AF65-F5344CB8AC3E}">
        <p14:creationId xmlns:p14="http://schemas.microsoft.com/office/powerpoint/2010/main" val="3731885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645DD-D6E3-F690-3545-130D31DC831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C7CC1EF-1FAB-8EC4-3E84-68993559F99D}"/>
              </a:ext>
            </a:extLst>
          </p:cNvPr>
          <p:cNvSpPr>
            <a:spLocks noGrp="1"/>
          </p:cNvSpPr>
          <p:nvPr>
            <p:ph type="ctrTitle"/>
          </p:nvPr>
        </p:nvSpPr>
        <p:spPr>
          <a:xfrm>
            <a:off x="995363" y="1739900"/>
            <a:ext cx="6985759" cy="2794000"/>
          </a:xfrm>
        </p:spPr>
        <p:txBody>
          <a:bodyPr/>
          <a:lstStyle/>
          <a:p>
            <a:r>
              <a:rPr lang="fi-FI" sz="4400"/>
              <a:t>Luontorahoituksen kohdentaminen ja seuranta</a:t>
            </a:r>
          </a:p>
        </p:txBody>
      </p:sp>
      <p:sp>
        <p:nvSpPr>
          <p:cNvPr id="3" name="Alaotsikko 2">
            <a:extLst>
              <a:ext uri="{FF2B5EF4-FFF2-40B4-BE49-F238E27FC236}">
                <a16:creationId xmlns:a16="http://schemas.microsoft.com/office/drawing/2014/main" id="{2306D37D-B8A6-F8A3-26A5-B495BAE6C4DA}"/>
              </a:ext>
            </a:extLst>
          </p:cNvPr>
          <p:cNvSpPr>
            <a:spLocks noGrp="1"/>
          </p:cNvSpPr>
          <p:nvPr>
            <p:ph type="subTitle" idx="1"/>
          </p:nvPr>
        </p:nvSpPr>
        <p:spPr>
          <a:xfrm>
            <a:off x="995094" y="4845695"/>
            <a:ext cx="5393752" cy="889884"/>
          </a:xfrm>
        </p:spPr>
        <p:txBody>
          <a:bodyPr vert="horz" lIns="91440" tIns="45720" rIns="91440" bIns="45720" rtlCol="0" anchor="t">
            <a:normAutofit/>
          </a:bodyPr>
          <a:lstStyle/>
          <a:p>
            <a:r>
              <a:rPr lang="fi-FI"/>
              <a:t>Työkalu 4.</a:t>
            </a:r>
          </a:p>
        </p:txBody>
      </p:sp>
      <p:pic>
        <p:nvPicPr>
          <p:cNvPr id="9" name="Picture 8">
            <a:extLst>
              <a:ext uri="{FF2B5EF4-FFF2-40B4-BE49-F238E27FC236}">
                <a16:creationId xmlns:a16="http://schemas.microsoft.com/office/drawing/2014/main" id="{5888FE93-7A7C-E0E0-36B4-C4EC23628BA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Tree>
    <p:extLst>
      <p:ext uri="{BB962C8B-B14F-4D97-AF65-F5344CB8AC3E}">
        <p14:creationId xmlns:p14="http://schemas.microsoft.com/office/powerpoint/2010/main" val="4075350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31D48-63D2-6C45-294E-C57429E73254}"/>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C23D2DF-3561-96FE-0081-A2E2C161B9B6}"/>
              </a:ext>
            </a:extLst>
          </p:cNvPr>
          <p:cNvSpPr>
            <a:spLocks noGrp="1"/>
          </p:cNvSpPr>
          <p:nvPr>
            <p:ph idx="1"/>
          </p:nvPr>
        </p:nvSpPr>
        <p:spPr>
          <a:xfrm>
            <a:off x="668338" y="2487476"/>
            <a:ext cx="8594932" cy="4524375"/>
          </a:xfrm>
        </p:spPr>
        <p:txBody>
          <a:bodyPr/>
          <a:lstStyle/>
          <a:p>
            <a:pPr marL="0" indent="0">
              <a:buNone/>
            </a:pPr>
            <a:r>
              <a:rPr lang="fi-FI"/>
              <a:t>Luontorahoituksen seurantaa edellytetään kansainvälisesti YK:n biologista monimuotoisuutta koskevan yleissopimuksen sekä sen Kunming–Montrealin vuoden 2030 tavoitteiden mukaisesti. </a:t>
            </a:r>
          </a:p>
          <a:p>
            <a:pPr marL="0" indent="0">
              <a:buNone/>
            </a:pPr>
            <a:r>
              <a:rPr lang="fi-FI"/>
              <a:t>Näillä työkaluilla voi koota ja analysoida tietoa oman organisaation luontorahoituksen määrästä ja kohdentumisesta suhteessa 2030 tavoitteisiin. </a:t>
            </a:r>
          </a:p>
        </p:txBody>
      </p:sp>
      <p:sp>
        <p:nvSpPr>
          <p:cNvPr id="3" name="Otsikko 2">
            <a:extLst>
              <a:ext uri="{FF2B5EF4-FFF2-40B4-BE49-F238E27FC236}">
                <a16:creationId xmlns:a16="http://schemas.microsoft.com/office/drawing/2014/main" id="{40317A4D-1D82-BE52-C920-09F573F193C7}"/>
              </a:ext>
            </a:extLst>
          </p:cNvPr>
          <p:cNvSpPr>
            <a:spLocks noGrp="1"/>
          </p:cNvSpPr>
          <p:nvPr>
            <p:ph type="title"/>
          </p:nvPr>
        </p:nvSpPr>
        <p:spPr>
          <a:xfrm>
            <a:off x="668338" y="920613"/>
            <a:ext cx="8594932" cy="1298575"/>
          </a:xfrm>
        </p:spPr>
        <p:txBody>
          <a:bodyPr/>
          <a:lstStyle/>
          <a:p>
            <a:r>
              <a:rPr lang="fi-FI"/>
              <a:t>Luontotyön rahoituksen kohdentaminen ja seuranta</a:t>
            </a:r>
          </a:p>
        </p:txBody>
      </p:sp>
      <p:sp>
        <p:nvSpPr>
          <p:cNvPr id="6" name="Dian numeron paikkamerkki 4">
            <a:extLst>
              <a:ext uri="{FF2B5EF4-FFF2-40B4-BE49-F238E27FC236}">
                <a16:creationId xmlns:a16="http://schemas.microsoft.com/office/drawing/2014/main" id="{3AD02CD6-4F3A-C7E1-F6A1-14E69C1C3A31}"/>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28</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4187947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BEECBA-1739-0D56-D783-9638E6531506}"/>
              </a:ext>
            </a:extLst>
          </p:cNvPr>
          <p:cNvSpPr>
            <a:spLocks noGrp="1"/>
          </p:cNvSpPr>
          <p:nvPr>
            <p:ph idx="1"/>
          </p:nvPr>
        </p:nvSpPr>
        <p:spPr>
          <a:xfrm>
            <a:off x="576262" y="2159484"/>
            <a:ext cx="5189538" cy="4524375"/>
          </a:xfrm>
        </p:spPr>
        <p:txBody>
          <a:bodyPr vert="horz" lIns="91440" tIns="45720" rIns="91440" bIns="45720" rtlCol="0" anchor="t">
            <a:noAutofit/>
          </a:bodyPr>
          <a:lstStyle/>
          <a:p>
            <a:pPr marL="0" indent="0">
              <a:buNone/>
            </a:pPr>
            <a:r>
              <a:rPr lang="en-US" sz="1400"/>
              <a:t>Mistä organisaatiosi </a:t>
            </a:r>
            <a:r>
              <a:rPr lang="en-US" sz="1400" err="1"/>
              <a:t>luontorahoitus</a:t>
            </a:r>
            <a:r>
              <a:rPr lang="en-US" sz="1400"/>
              <a:t> </a:t>
            </a:r>
            <a:r>
              <a:rPr lang="en-US" sz="1400" err="1"/>
              <a:t>muodostuu</a:t>
            </a:r>
            <a:r>
              <a:rPr lang="en-US" sz="1400"/>
              <a:t>? Onko rahoitus </a:t>
            </a:r>
            <a:r>
              <a:rPr lang="en-US" sz="1400" err="1"/>
              <a:t>ensisijaisesti</a:t>
            </a:r>
            <a:r>
              <a:rPr lang="en-US" sz="1400"/>
              <a:t>, </a:t>
            </a:r>
            <a:r>
              <a:rPr lang="en-US" sz="1400" err="1"/>
              <a:t>kohtalaisesti</a:t>
            </a:r>
            <a:r>
              <a:rPr lang="en-US" sz="1400"/>
              <a:t>, </a:t>
            </a:r>
            <a:r>
              <a:rPr lang="en-US" sz="1400" err="1"/>
              <a:t>vai</a:t>
            </a:r>
            <a:r>
              <a:rPr lang="en-US" sz="1400"/>
              <a:t> </a:t>
            </a:r>
            <a:r>
              <a:rPr lang="en-US" sz="1400" err="1"/>
              <a:t>vähäisesti</a:t>
            </a:r>
            <a:r>
              <a:rPr lang="en-US" sz="1400"/>
              <a:t> </a:t>
            </a:r>
            <a:r>
              <a:rPr lang="en-US" sz="1400" err="1"/>
              <a:t>luonnon</a:t>
            </a:r>
            <a:r>
              <a:rPr lang="en-US" sz="1400"/>
              <a:t> </a:t>
            </a:r>
            <a:r>
              <a:rPr lang="en-US" sz="1400" err="1"/>
              <a:t>monimuotoisuutta</a:t>
            </a:r>
            <a:r>
              <a:rPr lang="en-US" sz="1400"/>
              <a:t> </a:t>
            </a:r>
            <a:r>
              <a:rPr lang="en-US" sz="1400" err="1"/>
              <a:t>lisäävää</a:t>
            </a:r>
            <a:r>
              <a:rPr lang="en-US" sz="1400"/>
              <a:t>? Voit hyödyntää BIOFIN </a:t>
            </a:r>
            <a:r>
              <a:rPr lang="en-US" sz="1400" err="1"/>
              <a:t>skaalaa</a:t>
            </a:r>
            <a:r>
              <a:rPr lang="en-US" sz="1400"/>
              <a:t> ja </a:t>
            </a:r>
            <a:r>
              <a:rPr lang="en-US" sz="1400" err="1"/>
              <a:t>merkitä</a:t>
            </a:r>
            <a:r>
              <a:rPr lang="en-US" sz="1400"/>
              <a:t> </a:t>
            </a:r>
            <a:r>
              <a:rPr lang="en-US" sz="1400" err="1"/>
              <a:t>luvut</a:t>
            </a:r>
            <a:r>
              <a:rPr lang="en-US" sz="1400"/>
              <a:t> </a:t>
            </a:r>
            <a:r>
              <a:rPr lang="en-US" sz="1400" err="1"/>
              <a:t>momenteille</a:t>
            </a:r>
            <a:r>
              <a:rPr lang="en-US" sz="1400"/>
              <a:t> </a:t>
            </a:r>
            <a:r>
              <a:rPr lang="en-US" sz="1400" err="1"/>
              <a:t>prosentteina</a:t>
            </a:r>
            <a:r>
              <a:rPr lang="en-US" sz="1400"/>
              <a:t>. </a:t>
            </a:r>
            <a:r>
              <a:rPr lang="en-US" sz="1400" err="1"/>
              <a:t>Keskeistä</a:t>
            </a:r>
            <a:r>
              <a:rPr lang="en-US" sz="1400"/>
              <a:t> on </a:t>
            </a:r>
            <a:r>
              <a:rPr lang="en-US" sz="1400" err="1"/>
              <a:t>löytää</a:t>
            </a:r>
            <a:r>
              <a:rPr lang="en-US" sz="1400"/>
              <a:t> </a:t>
            </a:r>
            <a:r>
              <a:rPr lang="en-US" sz="1400" err="1"/>
              <a:t>rahoitusmomentit</a:t>
            </a:r>
            <a:r>
              <a:rPr lang="en-US" sz="1400"/>
              <a:t>, </a:t>
            </a:r>
            <a:r>
              <a:rPr lang="en-US" sz="1400" err="1"/>
              <a:t>joiden</a:t>
            </a:r>
            <a:r>
              <a:rPr lang="en-US" sz="1400"/>
              <a:t> </a:t>
            </a:r>
            <a:r>
              <a:rPr lang="en-US" sz="1400" err="1"/>
              <a:t>pääkäyttötarkoitus</a:t>
            </a:r>
            <a:r>
              <a:rPr lang="en-US" sz="1400"/>
              <a:t> (</a:t>
            </a:r>
            <a:r>
              <a:rPr lang="en-US" sz="1400" err="1"/>
              <a:t>ensisijainen</a:t>
            </a:r>
            <a:r>
              <a:rPr lang="en-US" sz="1400"/>
              <a:t>) on </a:t>
            </a:r>
            <a:r>
              <a:rPr lang="en-US" sz="1400" err="1"/>
              <a:t>ohjata</a:t>
            </a:r>
            <a:r>
              <a:rPr lang="en-US" sz="1400"/>
              <a:t> </a:t>
            </a:r>
            <a:r>
              <a:rPr lang="en-US" sz="1400" err="1"/>
              <a:t>luontokadon</a:t>
            </a:r>
            <a:r>
              <a:rPr lang="en-US" sz="1400"/>
              <a:t> </a:t>
            </a:r>
            <a:r>
              <a:rPr lang="en-US" sz="1400" err="1"/>
              <a:t>pysäyttämiseen</a:t>
            </a:r>
            <a:r>
              <a:rPr lang="en-US" sz="1400"/>
              <a:t>. </a:t>
            </a:r>
            <a:r>
              <a:rPr lang="en-US" sz="1400" err="1"/>
              <a:t>Sekä</a:t>
            </a:r>
            <a:r>
              <a:rPr lang="en-US" sz="1400"/>
              <a:t> </a:t>
            </a:r>
            <a:r>
              <a:rPr lang="en-US" sz="1400" err="1"/>
              <a:t>tunnistaa</a:t>
            </a:r>
            <a:r>
              <a:rPr lang="en-US" sz="1400"/>
              <a:t> </a:t>
            </a:r>
            <a:r>
              <a:rPr lang="en-US" sz="1400" err="1"/>
              <a:t>rahoitusmomentit</a:t>
            </a:r>
            <a:r>
              <a:rPr lang="en-US" sz="1400"/>
              <a:t>, </a:t>
            </a:r>
            <a:r>
              <a:rPr lang="en-US" sz="1400" err="1"/>
              <a:t>joissa</a:t>
            </a:r>
            <a:r>
              <a:rPr lang="en-US" sz="1400"/>
              <a:t> </a:t>
            </a:r>
            <a:r>
              <a:rPr lang="en-US" sz="1400" err="1"/>
              <a:t>tavoite</a:t>
            </a:r>
            <a:r>
              <a:rPr lang="en-US" sz="1400"/>
              <a:t> on </a:t>
            </a:r>
            <a:r>
              <a:rPr lang="en-US" sz="1400" err="1"/>
              <a:t>osa</a:t>
            </a:r>
            <a:r>
              <a:rPr lang="en-US" sz="1400"/>
              <a:t> </a:t>
            </a:r>
            <a:r>
              <a:rPr lang="en-US" sz="1400" err="1"/>
              <a:t>momentin</a:t>
            </a:r>
            <a:r>
              <a:rPr lang="en-US" sz="1400"/>
              <a:t> </a:t>
            </a:r>
            <a:r>
              <a:rPr lang="en-US" sz="1400" err="1"/>
              <a:t>päätavoitetta</a:t>
            </a:r>
            <a:r>
              <a:rPr lang="en-US" sz="1400"/>
              <a:t> ja </a:t>
            </a:r>
            <a:r>
              <a:rPr lang="en-US" sz="1400" err="1"/>
              <a:t>osuus</a:t>
            </a:r>
            <a:r>
              <a:rPr lang="en-US" sz="1400"/>
              <a:t> </a:t>
            </a:r>
            <a:r>
              <a:rPr lang="en-US" sz="1400" err="1"/>
              <a:t>rahoituksesta</a:t>
            </a:r>
            <a:r>
              <a:rPr lang="en-US" sz="1400"/>
              <a:t> (% </a:t>
            </a:r>
            <a:r>
              <a:rPr lang="en-US" sz="1400" err="1"/>
              <a:t>luokitus</a:t>
            </a:r>
            <a:r>
              <a:rPr lang="en-US" sz="1400"/>
              <a:t>). </a:t>
            </a:r>
          </a:p>
          <a:p>
            <a:pPr marL="0" indent="0">
              <a:buNone/>
            </a:pPr>
            <a:r>
              <a:rPr lang="en-US" sz="1400" b="1">
                <a:solidFill>
                  <a:srgbClr val="29543D"/>
                </a:solidFill>
              </a:rPr>
              <a:t>BIOFIN </a:t>
            </a:r>
            <a:r>
              <a:rPr lang="en-US" sz="1400" b="1" err="1">
                <a:solidFill>
                  <a:srgbClr val="29543D"/>
                </a:solidFill>
              </a:rPr>
              <a:t>luokittelu</a:t>
            </a:r>
            <a:r>
              <a:rPr lang="en-US" sz="1400" b="1">
                <a:solidFill>
                  <a:srgbClr val="29543D"/>
                </a:solidFill>
              </a:rPr>
              <a:t>: </a:t>
            </a:r>
          </a:p>
          <a:p>
            <a:pPr marL="0" indent="0">
              <a:spcBef>
                <a:spcPts val="600"/>
              </a:spcBef>
              <a:buNone/>
            </a:pPr>
            <a:r>
              <a:rPr lang="en-US" sz="1400"/>
              <a:t>Hyvin </a:t>
            </a:r>
            <a:r>
              <a:rPr lang="en-US" sz="1400" err="1"/>
              <a:t>vähäinen</a:t>
            </a:r>
            <a:r>
              <a:rPr lang="en-US" sz="1400"/>
              <a:t> 1 %</a:t>
            </a:r>
          </a:p>
          <a:p>
            <a:pPr marL="0" indent="0">
              <a:spcBef>
                <a:spcPts val="600"/>
              </a:spcBef>
              <a:buNone/>
            </a:pPr>
            <a:r>
              <a:rPr lang="en-US" sz="1400" err="1"/>
              <a:t>Vähäinen</a:t>
            </a:r>
            <a:r>
              <a:rPr lang="en-US" sz="1400"/>
              <a:t> 5 %</a:t>
            </a:r>
          </a:p>
          <a:p>
            <a:pPr marL="0" indent="0">
              <a:spcBef>
                <a:spcPts val="600"/>
              </a:spcBef>
              <a:buNone/>
            </a:pPr>
            <a:r>
              <a:rPr lang="en-US" sz="1400" err="1"/>
              <a:t>Kohtalainen</a:t>
            </a:r>
            <a:r>
              <a:rPr lang="en-US" sz="1400"/>
              <a:t> 25 %</a:t>
            </a:r>
          </a:p>
          <a:p>
            <a:pPr marL="0" indent="0">
              <a:spcBef>
                <a:spcPts val="600"/>
              </a:spcBef>
              <a:buNone/>
            </a:pPr>
            <a:r>
              <a:rPr lang="en-US" sz="1400" err="1"/>
              <a:t>Merkittävä</a:t>
            </a:r>
            <a:r>
              <a:rPr lang="en-US" sz="1400"/>
              <a:t> 50 %</a:t>
            </a:r>
          </a:p>
          <a:p>
            <a:pPr marL="0" indent="0">
              <a:spcBef>
                <a:spcPts val="600"/>
              </a:spcBef>
              <a:buNone/>
            </a:pPr>
            <a:r>
              <a:rPr lang="en-US" sz="1400"/>
              <a:t>Melko </a:t>
            </a:r>
            <a:r>
              <a:rPr lang="en-US" sz="1400" err="1"/>
              <a:t>merkittävä</a:t>
            </a:r>
            <a:r>
              <a:rPr lang="en-US" sz="1400"/>
              <a:t> 75 %</a:t>
            </a:r>
          </a:p>
          <a:p>
            <a:pPr marL="0" indent="0">
              <a:spcBef>
                <a:spcPts val="600"/>
              </a:spcBef>
              <a:buNone/>
            </a:pPr>
            <a:r>
              <a:rPr lang="en-US" sz="1400" err="1"/>
              <a:t>Ensisijainen</a:t>
            </a:r>
            <a:r>
              <a:rPr lang="en-US" sz="1400"/>
              <a:t> 100 %</a:t>
            </a:r>
          </a:p>
          <a:p>
            <a:pPr marL="0" indent="0">
              <a:buNone/>
            </a:pPr>
            <a:endParaRPr lang="en-US" sz="1400"/>
          </a:p>
        </p:txBody>
      </p:sp>
      <p:sp>
        <p:nvSpPr>
          <p:cNvPr id="3" name="Title 2">
            <a:extLst>
              <a:ext uri="{FF2B5EF4-FFF2-40B4-BE49-F238E27FC236}">
                <a16:creationId xmlns:a16="http://schemas.microsoft.com/office/drawing/2014/main" id="{A2CE943D-615F-512E-C4E2-C7A60C9D9A9E}"/>
              </a:ext>
            </a:extLst>
          </p:cNvPr>
          <p:cNvSpPr>
            <a:spLocks noGrp="1"/>
          </p:cNvSpPr>
          <p:nvPr>
            <p:ph type="title"/>
          </p:nvPr>
        </p:nvSpPr>
        <p:spPr>
          <a:xfrm>
            <a:off x="576263" y="592621"/>
            <a:ext cx="5336790" cy="1474788"/>
          </a:xfrm>
        </p:spPr>
        <p:txBody>
          <a:bodyPr/>
          <a:lstStyle/>
          <a:p>
            <a:r>
              <a:rPr lang="en-US" err="1"/>
              <a:t>Organisaatiosi</a:t>
            </a:r>
            <a:r>
              <a:rPr lang="en-US"/>
              <a:t> </a:t>
            </a:r>
            <a:r>
              <a:rPr lang="en-US" err="1"/>
              <a:t>oman</a:t>
            </a:r>
            <a:r>
              <a:rPr lang="en-US"/>
              <a:t> </a:t>
            </a:r>
            <a:r>
              <a:rPr lang="en-US" err="1"/>
              <a:t>budjetin</a:t>
            </a:r>
            <a:r>
              <a:rPr lang="en-US"/>
              <a:t> </a:t>
            </a:r>
            <a:r>
              <a:rPr lang="en-US" err="1"/>
              <a:t>tarkastelu</a:t>
            </a:r>
            <a:endParaRPr lang="en-US"/>
          </a:p>
        </p:txBody>
      </p:sp>
      <p:sp>
        <p:nvSpPr>
          <p:cNvPr id="9" name="Content Placeholder 1">
            <a:extLst>
              <a:ext uri="{FF2B5EF4-FFF2-40B4-BE49-F238E27FC236}">
                <a16:creationId xmlns:a16="http://schemas.microsoft.com/office/drawing/2014/main" id="{EB807816-489C-87DF-DB1D-0BBA0CC25281}"/>
              </a:ext>
            </a:extLst>
          </p:cNvPr>
          <p:cNvSpPr txBox="1">
            <a:spLocks/>
          </p:cNvSpPr>
          <p:nvPr/>
        </p:nvSpPr>
        <p:spPr>
          <a:xfrm>
            <a:off x="5913053" y="914401"/>
            <a:ext cx="5785304" cy="5528654"/>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400" b="1" err="1">
                <a:solidFill>
                  <a:srgbClr val="24563D"/>
                </a:solidFill>
                <a:cs typeface="Arial"/>
              </a:rPr>
              <a:t>Merkitkää</a:t>
            </a:r>
            <a:r>
              <a:rPr lang="en-US" sz="1400" b="1">
                <a:solidFill>
                  <a:srgbClr val="24563D"/>
                </a:solidFill>
                <a:cs typeface="Arial"/>
              </a:rPr>
              <a:t> </a:t>
            </a:r>
            <a:r>
              <a:rPr lang="en-US" sz="1400" b="1" err="1">
                <a:solidFill>
                  <a:srgbClr val="24563D"/>
                </a:solidFill>
                <a:cs typeface="Arial"/>
              </a:rPr>
              <a:t>tähän</a:t>
            </a:r>
            <a:r>
              <a:rPr lang="en-US" sz="1400" b="1">
                <a:solidFill>
                  <a:srgbClr val="24563D"/>
                </a:solidFill>
                <a:cs typeface="Arial"/>
              </a:rPr>
              <a:t> (tai </a:t>
            </a:r>
            <a:r>
              <a:rPr lang="en-US" sz="1400" b="1" err="1">
                <a:solidFill>
                  <a:srgbClr val="24563D"/>
                </a:solidFill>
                <a:cs typeface="Arial"/>
              </a:rPr>
              <a:t>omaan</a:t>
            </a:r>
            <a:r>
              <a:rPr lang="en-US" sz="1400" b="1">
                <a:solidFill>
                  <a:srgbClr val="24563D"/>
                </a:solidFill>
                <a:cs typeface="Arial"/>
              </a:rPr>
              <a:t> </a:t>
            </a:r>
            <a:r>
              <a:rPr lang="en-US" sz="1400" b="1" err="1">
                <a:solidFill>
                  <a:srgbClr val="24563D"/>
                </a:solidFill>
                <a:cs typeface="Arial"/>
              </a:rPr>
              <a:t>tiedostoon</a:t>
            </a:r>
            <a:r>
              <a:rPr lang="en-US" sz="1400" b="1">
                <a:solidFill>
                  <a:srgbClr val="24563D"/>
                </a:solidFill>
                <a:cs typeface="Arial"/>
              </a:rPr>
              <a:t>) </a:t>
            </a:r>
            <a:r>
              <a:rPr lang="en-US" sz="1400" b="1" err="1">
                <a:solidFill>
                  <a:srgbClr val="24563D"/>
                </a:solidFill>
                <a:cs typeface="Arial"/>
              </a:rPr>
              <a:t>luontorahotuksen</a:t>
            </a:r>
            <a:r>
              <a:rPr lang="en-US" sz="1400" b="1">
                <a:solidFill>
                  <a:srgbClr val="24563D"/>
                </a:solidFill>
                <a:cs typeface="Arial"/>
              </a:rPr>
              <a:t> </a:t>
            </a:r>
            <a:r>
              <a:rPr lang="en-US" sz="1400" b="1" err="1">
                <a:solidFill>
                  <a:srgbClr val="24563D"/>
                </a:solidFill>
                <a:cs typeface="Arial"/>
              </a:rPr>
              <a:t>kannalta</a:t>
            </a:r>
            <a:r>
              <a:rPr lang="en-US" sz="1400" b="1">
                <a:solidFill>
                  <a:srgbClr val="24563D"/>
                </a:solidFill>
                <a:cs typeface="Arial"/>
              </a:rPr>
              <a:t> </a:t>
            </a:r>
            <a:r>
              <a:rPr lang="en-US" sz="1400" b="1" err="1">
                <a:solidFill>
                  <a:srgbClr val="24563D"/>
                </a:solidFill>
                <a:cs typeface="Arial"/>
              </a:rPr>
              <a:t>olennaisimmat</a:t>
            </a:r>
            <a:r>
              <a:rPr lang="en-US" sz="1400" b="1">
                <a:solidFill>
                  <a:srgbClr val="24563D"/>
                </a:solidFill>
                <a:cs typeface="Arial"/>
              </a:rPr>
              <a:t> (BIOFIN-</a:t>
            </a:r>
            <a:r>
              <a:rPr lang="en-US" sz="1400" b="1" err="1">
                <a:solidFill>
                  <a:srgbClr val="24563D"/>
                </a:solidFill>
                <a:cs typeface="Arial"/>
              </a:rPr>
              <a:t>menetelmällä</a:t>
            </a:r>
            <a:r>
              <a:rPr lang="en-US" sz="1400" b="1">
                <a:solidFill>
                  <a:srgbClr val="24563D"/>
                </a:solidFill>
                <a:cs typeface="Arial"/>
              </a:rPr>
              <a:t>) </a:t>
            </a:r>
            <a:r>
              <a:rPr lang="en-US" sz="1400" b="1" err="1">
                <a:solidFill>
                  <a:srgbClr val="24563D"/>
                </a:solidFill>
                <a:cs typeface="Arial"/>
              </a:rPr>
              <a:t>momentit</a:t>
            </a:r>
            <a:r>
              <a:rPr lang="en-US" sz="1400" b="1">
                <a:solidFill>
                  <a:srgbClr val="24563D"/>
                </a:solidFill>
                <a:cs typeface="Arial"/>
              </a:rPr>
              <a:t> (</a:t>
            </a:r>
            <a:r>
              <a:rPr lang="en-US" sz="1400" b="1" err="1">
                <a:solidFill>
                  <a:srgbClr val="24563D"/>
                </a:solidFill>
                <a:cs typeface="Arial"/>
              </a:rPr>
              <a:t>nro</a:t>
            </a:r>
            <a:r>
              <a:rPr lang="en-US" sz="1400" b="1">
                <a:solidFill>
                  <a:srgbClr val="24563D"/>
                </a:solidFill>
                <a:cs typeface="Arial"/>
              </a:rPr>
              <a:t> ja </a:t>
            </a:r>
            <a:r>
              <a:rPr lang="en-US" sz="1400" b="1" err="1">
                <a:solidFill>
                  <a:srgbClr val="24563D"/>
                </a:solidFill>
                <a:cs typeface="Arial"/>
              </a:rPr>
              <a:t>otsikko</a:t>
            </a:r>
            <a:r>
              <a:rPr lang="en-US" sz="1400" b="1">
                <a:solidFill>
                  <a:srgbClr val="24563D"/>
                </a:solidFill>
                <a:cs typeface="Arial"/>
              </a:rPr>
              <a:t>), </a:t>
            </a:r>
            <a:r>
              <a:rPr lang="en-US" sz="1400" b="1" err="1">
                <a:solidFill>
                  <a:srgbClr val="24563D"/>
                </a:solidFill>
                <a:cs typeface="Arial"/>
              </a:rPr>
              <a:t>selitysosa</a:t>
            </a:r>
            <a:r>
              <a:rPr lang="en-US" sz="1400" b="1">
                <a:solidFill>
                  <a:srgbClr val="24563D"/>
                </a:solidFill>
                <a:cs typeface="Arial"/>
              </a:rPr>
              <a:t>, </a:t>
            </a:r>
            <a:r>
              <a:rPr lang="en-US" sz="1400" b="1" err="1">
                <a:solidFill>
                  <a:srgbClr val="24563D"/>
                </a:solidFill>
                <a:cs typeface="Arial"/>
              </a:rPr>
              <a:t>nettokertymä</a:t>
            </a:r>
            <a:r>
              <a:rPr lang="en-US" sz="1400" b="1">
                <a:solidFill>
                  <a:srgbClr val="24563D"/>
                </a:solidFill>
                <a:cs typeface="Arial"/>
              </a:rPr>
              <a:t>:</a:t>
            </a:r>
            <a:endParaRPr lang="en-US" sz="1200" b="1">
              <a:solidFill>
                <a:srgbClr val="24563D"/>
              </a:solidFill>
              <a:cs typeface="Arial"/>
            </a:endParaRPr>
          </a:p>
          <a:p>
            <a:pPr marL="0" indent="0">
              <a:buNone/>
            </a:pPr>
            <a:endParaRPr lang="en-US" sz="1400">
              <a:solidFill>
                <a:srgbClr val="24563D"/>
              </a:solidFill>
              <a:cs typeface="Arial"/>
            </a:endParaRPr>
          </a:p>
        </p:txBody>
      </p:sp>
      <p:sp>
        <p:nvSpPr>
          <p:cNvPr id="6" name="Dian numeron paikkamerkki 4">
            <a:extLst>
              <a:ext uri="{FF2B5EF4-FFF2-40B4-BE49-F238E27FC236}">
                <a16:creationId xmlns:a16="http://schemas.microsoft.com/office/drawing/2014/main" id="{68FC41E8-595C-8521-72B2-36FDEF01B12F}"/>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29</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1180664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57E7BC5B-C5B8-7E1B-764D-964966C6AAC1}"/>
              </a:ext>
            </a:extLst>
          </p:cNvPr>
          <p:cNvSpPr>
            <a:spLocks noGrp="1" noRot="1" noMove="1" noResize="1" noEditPoints="1" noAdjustHandles="1" noChangeArrowheads="1" noChangeShapeType="1"/>
          </p:cNvSpPr>
          <p:nvPr/>
        </p:nvSpPr>
        <p:spPr>
          <a:xfrm>
            <a:off x="259222" y="3465717"/>
            <a:ext cx="3852392" cy="2570765"/>
          </a:xfrm>
          <a:prstGeom prst="rect">
            <a:avLst/>
          </a:prstGeom>
          <a:solidFill>
            <a:srgbClr val="DAE6FF">
              <a:alpha val="80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28" name="Rectangle 11">
            <a:extLst>
              <a:ext uri="{FF2B5EF4-FFF2-40B4-BE49-F238E27FC236}">
                <a16:creationId xmlns:a16="http://schemas.microsoft.com/office/drawing/2014/main" id="{57FF5736-FB1C-23DC-583C-F94889AD9B1E}"/>
              </a:ext>
            </a:extLst>
          </p:cNvPr>
          <p:cNvSpPr>
            <a:spLocks noGrp="1" noRot="1" noMove="1" noResize="1" noEditPoints="1" noAdjustHandles="1" noChangeArrowheads="1" noChangeShapeType="1"/>
          </p:cNvSpPr>
          <p:nvPr/>
        </p:nvSpPr>
        <p:spPr>
          <a:xfrm>
            <a:off x="4169804" y="3465717"/>
            <a:ext cx="3852392" cy="2570764"/>
          </a:xfrm>
          <a:prstGeom prst="rect">
            <a:avLst/>
          </a:prstGeom>
          <a:solidFill>
            <a:srgbClr val="EAF8DD"/>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29" name="Rectangle 14">
            <a:extLst>
              <a:ext uri="{FF2B5EF4-FFF2-40B4-BE49-F238E27FC236}">
                <a16:creationId xmlns:a16="http://schemas.microsoft.com/office/drawing/2014/main" id="{74923FB0-DAA8-F107-54FA-4986CF7CF814}"/>
              </a:ext>
            </a:extLst>
          </p:cNvPr>
          <p:cNvSpPr>
            <a:spLocks noGrp="1" noRot="1" noMove="1" noResize="1" noEditPoints="1" noAdjustHandles="1" noChangeArrowheads="1" noChangeShapeType="1"/>
          </p:cNvSpPr>
          <p:nvPr/>
        </p:nvSpPr>
        <p:spPr>
          <a:xfrm>
            <a:off x="8072743" y="3465717"/>
            <a:ext cx="3852392" cy="2570764"/>
          </a:xfrm>
          <a:prstGeom prst="rect">
            <a:avLst/>
          </a:prstGeom>
          <a:solidFill>
            <a:srgbClr val="DAE6FF">
              <a:alpha val="80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30" name="Rectangle 8">
            <a:extLst>
              <a:ext uri="{FF2B5EF4-FFF2-40B4-BE49-F238E27FC236}">
                <a16:creationId xmlns:a16="http://schemas.microsoft.com/office/drawing/2014/main" id="{09F1549D-3BD1-8CE1-AFDE-8D12C0817158}"/>
              </a:ext>
            </a:extLst>
          </p:cNvPr>
          <p:cNvSpPr>
            <a:spLocks noGrp="1" noRot="1" noMove="1" noResize="1" noEditPoints="1" noAdjustHandles="1" noChangeArrowheads="1" noChangeShapeType="1"/>
          </p:cNvSpPr>
          <p:nvPr/>
        </p:nvSpPr>
        <p:spPr>
          <a:xfrm>
            <a:off x="259222" y="842287"/>
            <a:ext cx="3852392" cy="2570765"/>
          </a:xfrm>
          <a:prstGeom prst="rect">
            <a:avLst/>
          </a:prstGeom>
          <a:solidFill>
            <a:srgbClr val="EAF8DD"/>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31" name="Rectangle 11">
            <a:extLst>
              <a:ext uri="{FF2B5EF4-FFF2-40B4-BE49-F238E27FC236}">
                <a16:creationId xmlns:a16="http://schemas.microsoft.com/office/drawing/2014/main" id="{E636BFB5-B25A-3E03-EFE7-EC247D2E07F6}"/>
              </a:ext>
            </a:extLst>
          </p:cNvPr>
          <p:cNvSpPr>
            <a:spLocks noGrp="1" noRot="1" noMove="1" noResize="1" noEditPoints="1" noAdjustHandles="1" noChangeArrowheads="1" noChangeShapeType="1"/>
          </p:cNvSpPr>
          <p:nvPr/>
        </p:nvSpPr>
        <p:spPr>
          <a:xfrm>
            <a:off x="4157820" y="842287"/>
            <a:ext cx="3852392" cy="2570764"/>
          </a:xfrm>
          <a:prstGeom prst="rect">
            <a:avLst/>
          </a:prstGeom>
          <a:solidFill>
            <a:srgbClr val="D1E0FF">
              <a:alpha val="80000"/>
            </a:srgb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32" name="Rectangle 14">
            <a:extLst>
              <a:ext uri="{FF2B5EF4-FFF2-40B4-BE49-F238E27FC236}">
                <a16:creationId xmlns:a16="http://schemas.microsoft.com/office/drawing/2014/main" id="{1FBF6485-74EC-5B50-B8FE-118AD837D4E6}"/>
              </a:ext>
            </a:extLst>
          </p:cNvPr>
          <p:cNvSpPr>
            <a:spLocks noGrp="1" noRot="1" noMove="1" noResize="1" noEditPoints="1" noAdjustHandles="1" noChangeArrowheads="1" noChangeShapeType="1"/>
          </p:cNvSpPr>
          <p:nvPr/>
        </p:nvSpPr>
        <p:spPr>
          <a:xfrm>
            <a:off x="8056417" y="842287"/>
            <a:ext cx="3852392" cy="2570764"/>
          </a:xfrm>
          <a:prstGeom prst="rect">
            <a:avLst/>
          </a:prstGeom>
          <a:solidFill>
            <a:schemeClr val="bg2"/>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5" name="Dian numeron paikkamerkki 4">
            <a:extLst>
              <a:ext uri="{FF2B5EF4-FFF2-40B4-BE49-F238E27FC236}">
                <a16:creationId xmlns:a16="http://schemas.microsoft.com/office/drawing/2014/main" id="{98EF1070-61CE-DD3A-3FFC-584949F74D22}"/>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30</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7" name="Rectangle 7">
            <a:extLst>
              <a:ext uri="{FF2B5EF4-FFF2-40B4-BE49-F238E27FC236}">
                <a16:creationId xmlns:a16="http://schemas.microsoft.com/office/drawing/2014/main" id="{F280C949-1170-27A4-C2E6-6BCDE81C5558}"/>
              </a:ext>
            </a:extLst>
          </p:cNvPr>
          <p:cNvSpPr/>
          <p:nvPr/>
        </p:nvSpPr>
        <p:spPr>
          <a:xfrm>
            <a:off x="23230" y="473081"/>
            <a:ext cx="11195251" cy="442602"/>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i-FI">
              <a:solidFill>
                <a:schemeClr val="tx2">
                  <a:lumMod val="50000"/>
                </a:schemeClr>
              </a:solidFill>
            </a:endParaRPr>
          </a:p>
        </p:txBody>
      </p:sp>
      <p:sp>
        <p:nvSpPr>
          <p:cNvPr id="13" name="TextBox 9">
            <a:extLst>
              <a:ext uri="{FF2B5EF4-FFF2-40B4-BE49-F238E27FC236}">
                <a16:creationId xmlns:a16="http://schemas.microsoft.com/office/drawing/2014/main" id="{53901226-69D2-E77A-743F-F6225DBF1C78}"/>
              </a:ext>
            </a:extLst>
          </p:cNvPr>
          <p:cNvSpPr txBox="1"/>
          <p:nvPr/>
        </p:nvSpPr>
        <p:spPr>
          <a:xfrm>
            <a:off x="173593" y="207200"/>
            <a:ext cx="10262493" cy="440377"/>
          </a:xfrm>
          <a:prstGeom prst="rect">
            <a:avLst/>
          </a:prstGeom>
          <a:noFill/>
          <a:ln>
            <a:noFill/>
          </a:ln>
        </p:spPr>
        <p:txBody>
          <a:bodyPr wrap="square" lIns="91440" tIns="45720" rIns="91440" bIns="45720" rtlCol="0" anchor="t">
            <a:spAutoFit/>
          </a:bodyPr>
          <a:lstStyle/>
          <a:p>
            <a:pPr>
              <a:lnSpc>
                <a:spcPct val="120000"/>
              </a:lnSpc>
            </a:pPr>
            <a:r>
              <a:rPr lang="fi-FI" sz="2000" b="1">
                <a:solidFill>
                  <a:srgbClr val="29543D"/>
                </a:solidFill>
              </a:rPr>
              <a:t>Luontorahoituksen kohdentaminen ja seuranta: Organisaation nimi_________________</a:t>
            </a:r>
          </a:p>
        </p:txBody>
      </p:sp>
      <p:sp>
        <p:nvSpPr>
          <p:cNvPr id="14" name="TextBox 16">
            <a:extLst>
              <a:ext uri="{FF2B5EF4-FFF2-40B4-BE49-F238E27FC236}">
                <a16:creationId xmlns:a16="http://schemas.microsoft.com/office/drawing/2014/main" id="{6DA0D1C3-106D-4005-E606-2409A687BCBB}"/>
              </a:ext>
            </a:extLst>
          </p:cNvPr>
          <p:cNvSpPr txBox="1"/>
          <p:nvPr/>
        </p:nvSpPr>
        <p:spPr>
          <a:xfrm>
            <a:off x="387625" y="954507"/>
            <a:ext cx="2963568" cy="335989"/>
          </a:xfrm>
          <a:prstGeom prst="rect">
            <a:avLst/>
          </a:prstGeom>
          <a:noFill/>
        </p:spPr>
        <p:txBody>
          <a:bodyPr wrap="none" lIns="91440" tIns="45720" rIns="91440" bIns="45720" rtlCol="0" anchor="t">
            <a:spAutoFit/>
          </a:bodyPr>
          <a:lstStyle/>
          <a:p>
            <a:pPr>
              <a:lnSpc>
                <a:spcPct val="120000"/>
              </a:lnSpc>
            </a:pPr>
            <a:r>
              <a:rPr lang="fi-FI" sz="1400" b="1">
                <a:solidFill>
                  <a:srgbClr val="29543D"/>
                </a:solidFill>
              </a:rPr>
              <a:t>Rahoituksen kytkentä tavoitteisiin</a:t>
            </a:r>
          </a:p>
        </p:txBody>
      </p:sp>
      <p:sp>
        <p:nvSpPr>
          <p:cNvPr id="15" name="TextBox 19">
            <a:extLst>
              <a:ext uri="{FF2B5EF4-FFF2-40B4-BE49-F238E27FC236}">
                <a16:creationId xmlns:a16="http://schemas.microsoft.com/office/drawing/2014/main" id="{50CC8AF7-4584-F4AE-D8BF-B93BE8668AD3}"/>
              </a:ext>
            </a:extLst>
          </p:cNvPr>
          <p:cNvSpPr txBox="1"/>
          <p:nvPr/>
        </p:nvSpPr>
        <p:spPr>
          <a:xfrm>
            <a:off x="4328799" y="954507"/>
            <a:ext cx="3197283" cy="594522"/>
          </a:xfrm>
          <a:prstGeom prst="rect">
            <a:avLst/>
          </a:prstGeom>
          <a:noFill/>
        </p:spPr>
        <p:txBody>
          <a:bodyPr wrap="square" lIns="91440" tIns="45720" rIns="91440" bIns="45720" rtlCol="0" anchor="t">
            <a:spAutoFit/>
          </a:bodyPr>
          <a:lstStyle/>
          <a:p>
            <a:pPr>
              <a:lnSpc>
                <a:spcPct val="120000"/>
              </a:lnSpc>
            </a:pPr>
            <a:r>
              <a:rPr lang="fi-FI" sz="1400" b="1">
                <a:solidFill>
                  <a:srgbClr val="29543D"/>
                </a:solidFill>
              </a:rPr>
              <a:t>Luonnolle haitalliset tekijät kuten haitalliset tuet*</a:t>
            </a:r>
          </a:p>
        </p:txBody>
      </p:sp>
      <p:sp>
        <p:nvSpPr>
          <p:cNvPr id="16" name="TextBox 20">
            <a:extLst>
              <a:ext uri="{FF2B5EF4-FFF2-40B4-BE49-F238E27FC236}">
                <a16:creationId xmlns:a16="http://schemas.microsoft.com/office/drawing/2014/main" id="{E23D3313-299F-624A-FBCE-367232702EEF}"/>
              </a:ext>
            </a:extLst>
          </p:cNvPr>
          <p:cNvSpPr txBox="1"/>
          <p:nvPr/>
        </p:nvSpPr>
        <p:spPr>
          <a:xfrm>
            <a:off x="8212285" y="954507"/>
            <a:ext cx="2400657" cy="594522"/>
          </a:xfrm>
          <a:prstGeom prst="rect">
            <a:avLst/>
          </a:prstGeom>
          <a:noFill/>
        </p:spPr>
        <p:txBody>
          <a:bodyPr wrap="none" lIns="91440" tIns="45720" rIns="91440" bIns="45720" rtlCol="0" anchor="t">
            <a:spAutoFit/>
          </a:bodyPr>
          <a:lstStyle/>
          <a:p>
            <a:pPr>
              <a:lnSpc>
                <a:spcPct val="120000"/>
              </a:lnSpc>
            </a:pPr>
            <a:r>
              <a:rPr lang="fi-FI" sz="1400" b="1">
                <a:solidFill>
                  <a:srgbClr val="29543D"/>
                </a:solidFill>
                <a:cs typeface="Arial"/>
              </a:rPr>
              <a:t>Rahoituksen kokonaistarve</a:t>
            </a:r>
          </a:p>
          <a:p>
            <a:pPr>
              <a:lnSpc>
                <a:spcPct val="120000"/>
              </a:lnSpc>
            </a:pPr>
            <a:endParaRPr lang="fi-FI" sz="1400" b="1">
              <a:solidFill>
                <a:srgbClr val="29543D"/>
              </a:solidFill>
              <a:cs typeface="Arial"/>
            </a:endParaRPr>
          </a:p>
        </p:txBody>
      </p:sp>
      <p:sp>
        <p:nvSpPr>
          <p:cNvPr id="17" name="TextBox 21">
            <a:extLst>
              <a:ext uri="{FF2B5EF4-FFF2-40B4-BE49-F238E27FC236}">
                <a16:creationId xmlns:a16="http://schemas.microsoft.com/office/drawing/2014/main" id="{2778E1BB-25AD-6ECB-3D38-EEBC2E229861}"/>
              </a:ext>
            </a:extLst>
          </p:cNvPr>
          <p:cNvSpPr txBox="1"/>
          <p:nvPr/>
        </p:nvSpPr>
        <p:spPr>
          <a:xfrm>
            <a:off x="387625" y="3528153"/>
            <a:ext cx="2532168" cy="335989"/>
          </a:xfrm>
          <a:prstGeom prst="rect">
            <a:avLst/>
          </a:prstGeom>
          <a:noFill/>
        </p:spPr>
        <p:txBody>
          <a:bodyPr wrap="none" lIns="91440" tIns="45720" rIns="91440" bIns="45720" rtlCol="0" anchor="t">
            <a:spAutoFit/>
          </a:bodyPr>
          <a:lstStyle/>
          <a:p>
            <a:pPr>
              <a:lnSpc>
                <a:spcPct val="120000"/>
              </a:lnSpc>
            </a:pPr>
            <a:r>
              <a:rPr lang="fi-FI" sz="1400" b="1">
                <a:solidFill>
                  <a:srgbClr val="29543D"/>
                </a:solidFill>
              </a:rPr>
              <a:t>Riskit ja niiden kustannukset</a:t>
            </a:r>
          </a:p>
        </p:txBody>
      </p:sp>
      <p:sp>
        <p:nvSpPr>
          <p:cNvPr id="18" name="TextBox 22">
            <a:extLst>
              <a:ext uri="{FF2B5EF4-FFF2-40B4-BE49-F238E27FC236}">
                <a16:creationId xmlns:a16="http://schemas.microsoft.com/office/drawing/2014/main" id="{597CFC1E-74CB-178B-DED3-8B8F4228FD52}"/>
              </a:ext>
            </a:extLst>
          </p:cNvPr>
          <p:cNvSpPr txBox="1"/>
          <p:nvPr/>
        </p:nvSpPr>
        <p:spPr>
          <a:xfrm>
            <a:off x="4328799" y="3528153"/>
            <a:ext cx="922881" cy="335989"/>
          </a:xfrm>
          <a:prstGeom prst="rect">
            <a:avLst/>
          </a:prstGeom>
          <a:noFill/>
        </p:spPr>
        <p:txBody>
          <a:bodyPr wrap="none" lIns="91440" tIns="45720" rIns="91440" bIns="45720" rtlCol="0" anchor="t">
            <a:spAutoFit/>
          </a:bodyPr>
          <a:lstStyle/>
          <a:p>
            <a:pPr>
              <a:lnSpc>
                <a:spcPct val="120000"/>
              </a:lnSpc>
            </a:pPr>
            <a:r>
              <a:rPr lang="fi-FI" sz="1400" b="1">
                <a:solidFill>
                  <a:srgbClr val="29543D"/>
                </a:solidFill>
              </a:rPr>
              <a:t>Seuranta</a:t>
            </a:r>
          </a:p>
        </p:txBody>
      </p:sp>
      <p:sp>
        <p:nvSpPr>
          <p:cNvPr id="19" name="TextBox 23">
            <a:extLst>
              <a:ext uri="{FF2B5EF4-FFF2-40B4-BE49-F238E27FC236}">
                <a16:creationId xmlns:a16="http://schemas.microsoft.com/office/drawing/2014/main" id="{8489A502-29B6-B1EA-2EB3-E91453D6DE3F}"/>
              </a:ext>
            </a:extLst>
          </p:cNvPr>
          <p:cNvSpPr txBox="1"/>
          <p:nvPr/>
        </p:nvSpPr>
        <p:spPr>
          <a:xfrm>
            <a:off x="8212285" y="3569937"/>
            <a:ext cx="3521862" cy="335989"/>
          </a:xfrm>
          <a:prstGeom prst="rect">
            <a:avLst/>
          </a:prstGeom>
          <a:noFill/>
        </p:spPr>
        <p:txBody>
          <a:bodyPr wrap="none" lIns="91440" tIns="45720" rIns="91440" bIns="45720" rtlCol="0" anchor="t">
            <a:spAutoFit/>
          </a:bodyPr>
          <a:lstStyle/>
          <a:p>
            <a:pPr>
              <a:lnSpc>
                <a:spcPct val="120000"/>
              </a:lnSpc>
            </a:pPr>
            <a:r>
              <a:rPr lang="fi-FI" sz="1400" b="1">
                <a:solidFill>
                  <a:srgbClr val="29543D"/>
                </a:solidFill>
              </a:rPr>
              <a:t>Yksityinen rahoitus ja hallinnon yhteistyö</a:t>
            </a:r>
            <a:endParaRPr lang="en-US">
              <a:solidFill>
                <a:srgbClr val="29543D"/>
              </a:solidFill>
            </a:endParaRPr>
          </a:p>
        </p:txBody>
      </p:sp>
      <p:sp>
        <p:nvSpPr>
          <p:cNvPr id="20" name="TextBox 24">
            <a:extLst>
              <a:ext uri="{FF2B5EF4-FFF2-40B4-BE49-F238E27FC236}">
                <a16:creationId xmlns:a16="http://schemas.microsoft.com/office/drawing/2014/main" id="{A1D43148-0EDF-99B5-60B1-02919BA4824D}"/>
              </a:ext>
            </a:extLst>
          </p:cNvPr>
          <p:cNvSpPr txBox="1"/>
          <p:nvPr/>
        </p:nvSpPr>
        <p:spPr>
          <a:xfrm>
            <a:off x="387625" y="1298961"/>
            <a:ext cx="3246361" cy="1224438"/>
          </a:xfrm>
          <a:prstGeom prst="rect">
            <a:avLst/>
          </a:prstGeom>
          <a:noFill/>
        </p:spPr>
        <p:txBody>
          <a:bodyPr wrap="square" lIns="91440" tIns="45720" rIns="91440" bIns="45720" rtlCol="0" anchor="t">
            <a:spAutoFit/>
          </a:bodyPr>
          <a:lstStyle/>
          <a:p>
            <a:r>
              <a:rPr lang="fi-FI" sz="1200">
                <a:cs typeface="Arial"/>
              </a:rPr>
              <a:t>Mihin Kunming-Montrealin tavoitteisiin organisaatiosi rahoitus kohdistuu? Vertaile kohdistumista työkalu 2.  olennaisuustarkasteluun ja organisaatiosi rooliin tavoitteiden toimeenpanossa?</a:t>
            </a:r>
          </a:p>
          <a:p>
            <a:pPr>
              <a:lnSpc>
                <a:spcPct val="120000"/>
              </a:lnSpc>
            </a:pPr>
            <a:endParaRPr lang="fi-FI" sz="1200">
              <a:cs typeface="Arial"/>
            </a:endParaRPr>
          </a:p>
        </p:txBody>
      </p:sp>
      <p:sp>
        <p:nvSpPr>
          <p:cNvPr id="21" name="TextBox 25">
            <a:extLst>
              <a:ext uri="{FF2B5EF4-FFF2-40B4-BE49-F238E27FC236}">
                <a16:creationId xmlns:a16="http://schemas.microsoft.com/office/drawing/2014/main" id="{BC2F730B-F0F7-29A5-56C7-DEBCEDC206F4}"/>
              </a:ext>
            </a:extLst>
          </p:cNvPr>
          <p:cNvSpPr txBox="1"/>
          <p:nvPr/>
        </p:nvSpPr>
        <p:spPr>
          <a:xfrm>
            <a:off x="4328800" y="1627838"/>
            <a:ext cx="3294514" cy="744306"/>
          </a:xfrm>
          <a:prstGeom prst="rect">
            <a:avLst/>
          </a:prstGeom>
          <a:noFill/>
        </p:spPr>
        <p:txBody>
          <a:bodyPr wrap="square" lIns="91440" tIns="45720" rIns="91440" bIns="45720" rtlCol="0" anchor="t">
            <a:spAutoFit/>
          </a:bodyPr>
          <a:lstStyle/>
          <a:p>
            <a:pPr>
              <a:lnSpc>
                <a:spcPct val="120000"/>
              </a:lnSpc>
            </a:pPr>
            <a:r>
              <a:rPr lang="fi-FI" sz="1200"/>
              <a:t>Onko organisaatiosi budjetin momenteilla luonnon monimuotoiselle haitallisia tekijöitä esim. haitallisia tukia?</a:t>
            </a:r>
            <a:endParaRPr lang="en-US" sz="1200"/>
          </a:p>
        </p:txBody>
      </p:sp>
      <p:sp>
        <p:nvSpPr>
          <p:cNvPr id="22" name="TextBox 26">
            <a:extLst>
              <a:ext uri="{FF2B5EF4-FFF2-40B4-BE49-F238E27FC236}">
                <a16:creationId xmlns:a16="http://schemas.microsoft.com/office/drawing/2014/main" id="{A002558C-7742-323D-4979-C9B858496CCB}"/>
              </a:ext>
            </a:extLst>
          </p:cNvPr>
          <p:cNvSpPr txBox="1"/>
          <p:nvPr/>
        </p:nvSpPr>
        <p:spPr>
          <a:xfrm>
            <a:off x="7780921" y="2167222"/>
            <a:ext cx="3507965" cy="267702"/>
          </a:xfrm>
          <a:prstGeom prst="rect">
            <a:avLst/>
          </a:prstGeom>
          <a:noFill/>
        </p:spPr>
        <p:txBody>
          <a:bodyPr wrap="square" rtlCol="0">
            <a:spAutoFit/>
          </a:bodyPr>
          <a:lstStyle/>
          <a:p>
            <a:pPr algn="l">
              <a:lnSpc>
                <a:spcPct val="120000"/>
              </a:lnSpc>
            </a:pPr>
            <a:endParaRPr lang="fi-FI" sz="1050">
              <a:solidFill>
                <a:schemeClr val="tx2">
                  <a:lumMod val="50000"/>
                </a:schemeClr>
              </a:solidFill>
            </a:endParaRPr>
          </a:p>
        </p:txBody>
      </p:sp>
      <p:sp>
        <p:nvSpPr>
          <p:cNvPr id="23" name="TextBox 27">
            <a:extLst>
              <a:ext uri="{FF2B5EF4-FFF2-40B4-BE49-F238E27FC236}">
                <a16:creationId xmlns:a16="http://schemas.microsoft.com/office/drawing/2014/main" id="{CC6F7719-E079-B0F1-E634-407BBE6B910A}"/>
              </a:ext>
            </a:extLst>
          </p:cNvPr>
          <p:cNvSpPr txBox="1"/>
          <p:nvPr/>
        </p:nvSpPr>
        <p:spPr>
          <a:xfrm>
            <a:off x="387625" y="3864936"/>
            <a:ext cx="3389057" cy="744306"/>
          </a:xfrm>
          <a:prstGeom prst="rect">
            <a:avLst/>
          </a:prstGeom>
          <a:noFill/>
        </p:spPr>
        <p:txBody>
          <a:bodyPr wrap="square" lIns="91440" tIns="45720" rIns="91440" bIns="45720" rtlCol="0" anchor="t">
            <a:spAutoFit/>
          </a:bodyPr>
          <a:lstStyle/>
          <a:p>
            <a:pPr>
              <a:lnSpc>
                <a:spcPct val="120000"/>
              </a:lnSpc>
            </a:pPr>
            <a:r>
              <a:rPr lang="fi-FI" sz="1200"/>
              <a:t>Mitä taloudellisia riskejä toimialasi luontovaikutuksiin liittyy ja mitä keinoja keksitte niiden </a:t>
            </a:r>
            <a:r>
              <a:rPr lang="fi-FI" sz="1200" err="1"/>
              <a:t>määrällistämiseen</a:t>
            </a:r>
            <a:r>
              <a:rPr lang="fi-FI" sz="1200"/>
              <a:t>?</a:t>
            </a:r>
            <a:endParaRPr lang="fi-FI" sz="1200">
              <a:cs typeface="Arial"/>
            </a:endParaRPr>
          </a:p>
        </p:txBody>
      </p:sp>
      <p:sp>
        <p:nvSpPr>
          <p:cNvPr id="24" name="TextBox 28">
            <a:extLst>
              <a:ext uri="{FF2B5EF4-FFF2-40B4-BE49-F238E27FC236}">
                <a16:creationId xmlns:a16="http://schemas.microsoft.com/office/drawing/2014/main" id="{A7B95831-962A-F8A5-E28C-575448078630}"/>
              </a:ext>
            </a:extLst>
          </p:cNvPr>
          <p:cNvSpPr txBox="1"/>
          <p:nvPr/>
        </p:nvSpPr>
        <p:spPr>
          <a:xfrm>
            <a:off x="4328799" y="3864936"/>
            <a:ext cx="3446819" cy="522707"/>
          </a:xfrm>
          <a:prstGeom prst="rect">
            <a:avLst/>
          </a:prstGeom>
          <a:noFill/>
        </p:spPr>
        <p:txBody>
          <a:bodyPr wrap="square" lIns="91440" tIns="45720" rIns="91440" bIns="45720" rtlCol="0" anchor="t">
            <a:spAutoFit/>
          </a:bodyPr>
          <a:lstStyle/>
          <a:p>
            <a:pPr>
              <a:lnSpc>
                <a:spcPct val="120000"/>
              </a:lnSpc>
            </a:pPr>
            <a:r>
              <a:rPr lang="fi-FI" sz="1200">
                <a:cs typeface="Arial"/>
              </a:rPr>
              <a:t>Miten luontorahoituksen tasoa voisi seurata tarkoituksen mukaisella tavalla?</a:t>
            </a:r>
          </a:p>
        </p:txBody>
      </p:sp>
      <p:sp>
        <p:nvSpPr>
          <p:cNvPr id="25" name="TextBox 29">
            <a:extLst>
              <a:ext uri="{FF2B5EF4-FFF2-40B4-BE49-F238E27FC236}">
                <a16:creationId xmlns:a16="http://schemas.microsoft.com/office/drawing/2014/main" id="{75E043F8-B060-CED7-71BF-BF4BED65EEAB}"/>
              </a:ext>
            </a:extLst>
          </p:cNvPr>
          <p:cNvSpPr txBox="1"/>
          <p:nvPr/>
        </p:nvSpPr>
        <p:spPr>
          <a:xfrm>
            <a:off x="8212285" y="3864936"/>
            <a:ext cx="3592090" cy="1409104"/>
          </a:xfrm>
          <a:prstGeom prst="rect">
            <a:avLst/>
          </a:prstGeom>
          <a:noFill/>
        </p:spPr>
        <p:txBody>
          <a:bodyPr wrap="square" lIns="91440" tIns="45720" rIns="91440" bIns="45720" rtlCol="0" anchor="t">
            <a:spAutoFit/>
          </a:bodyPr>
          <a:lstStyle/>
          <a:p>
            <a:pPr>
              <a:lnSpc>
                <a:spcPct val="120000"/>
              </a:lnSpc>
            </a:pPr>
            <a:r>
              <a:rPr lang="fi-FI" sz="1200"/>
              <a:t>Luontorahoituksesta n. 90 % on julkista rahaa. Miten organisaatiosi/hallinnonalasi voisi kytkeä yksityisen rahoituksen tai yhteishankkeiden osuutta liikkeelle toimeenpanon skaalaamiseksi? </a:t>
            </a:r>
            <a:br>
              <a:rPr lang="fi-FI" sz="1200"/>
            </a:br>
            <a:r>
              <a:rPr lang="fi-FI" sz="1200"/>
              <a:t>Voiko muiden julkisten organisaatioiden yhteistyöllä saavuttaa kustannussäästöjä?</a:t>
            </a:r>
            <a:endParaRPr lang="fi-FI" sz="1200">
              <a:cs typeface="Arial"/>
            </a:endParaRPr>
          </a:p>
        </p:txBody>
      </p:sp>
      <p:sp>
        <p:nvSpPr>
          <p:cNvPr id="26" name="TextBox 1">
            <a:extLst>
              <a:ext uri="{FF2B5EF4-FFF2-40B4-BE49-F238E27FC236}">
                <a16:creationId xmlns:a16="http://schemas.microsoft.com/office/drawing/2014/main" id="{3F8AE564-9BDF-7C4B-0504-5B706D502F94}"/>
              </a:ext>
            </a:extLst>
          </p:cNvPr>
          <p:cNvSpPr txBox="1"/>
          <p:nvPr/>
        </p:nvSpPr>
        <p:spPr>
          <a:xfrm>
            <a:off x="8212285" y="1298961"/>
            <a:ext cx="3538833" cy="1852302"/>
          </a:xfrm>
          <a:prstGeom prst="rect">
            <a:avLst/>
          </a:prstGeom>
          <a:noFill/>
        </p:spPr>
        <p:txBody>
          <a:bodyPr wrap="square" lIns="91440" tIns="45720" rIns="91440" bIns="45720" rtlCol="0" anchor="t">
            <a:spAutoFit/>
          </a:bodyPr>
          <a:lstStyle/>
          <a:p>
            <a:pPr>
              <a:lnSpc>
                <a:spcPct val="120000"/>
              </a:lnSpc>
            </a:pPr>
            <a:r>
              <a:rPr lang="fi-FI" sz="1200"/>
              <a:t>Suomen kansallinen rahoitusvaje luonnon tilan ennallistamiseen on puoli miljardia euroa vuodessa**. Pohtikaa olisiko määritettävissä millainen rahoitus-vaje organisaatiollasi/ hallinnonalallasi on, jotta Kunming-Montrealin tavoitteet voidaan toteuttaa? Mitä rahoitusta tarvitaan niille toimille, joita olette suunnitelleet lähivuosille organisaatiossanne?</a:t>
            </a:r>
            <a:endParaRPr lang="fi-FI" sz="1200">
              <a:cs typeface="Arial"/>
            </a:endParaRPr>
          </a:p>
        </p:txBody>
      </p:sp>
      <p:sp>
        <p:nvSpPr>
          <p:cNvPr id="2" name="TextBox 1">
            <a:extLst>
              <a:ext uri="{FF2B5EF4-FFF2-40B4-BE49-F238E27FC236}">
                <a16:creationId xmlns:a16="http://schemas.microsoft.com/office/drawing/2014/main" id="{D1B8C08E-064A-78B7-9356-568DC0D3CA13}"/>
              </a:ext>
            </a:extLst>
          </p:cNvPr>
          <p:cNvSpPr txBox="1"/>
          <p:nvPr/>
        </p:nvSpPr>
        <p:spPr>
          <a:xfrm>
            <a:off x="4432986" y="6140701"/>
            <a:ext cx="755859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900" i="1"/>
              <a:t>* Ympäristölle ja luonnon monimuotoisuudelle haitallisilla tuilla tarkoitetaan julkisia taloudellisia tukia, verotukia ja muita kannustimia, jotka alentavat ympäristölle haitallisen toiminnan kustannuksia tai parantavat sen tuottoa siten, että ne lisäävät päästöjä, luontokatoa tai muuta ympäristön heikkenemistä verrattuna tilanteeseen, jossa tukea ei olisi, ja ovat näin ristiriidassa sovittujen ilmasto- ja biodiversiteettitavoitteiden kanssa.</a:t>
            </a:r>
          </a:p>
          <a:p>
            <a:r>
              <a:rPr lang="fi-FI" sz="900" i="1"/>
              <a:t>**Luke 2023</a:t>
            </a:r>
            <a:endParaRPr lang="en-US" sz="900"/>
          </a:p>
          <a:p>
            <a:endParaRPr lang="en-US" sz="900">
              <a:cs typeface="Arial"/>
            </a:endParaRPr>
          </a:p>
          <a:p>
            <a:pPr algn="ctr"/>
            <a:endParaRPr lang="en-US" sz="900">
              <a:cs typeface="Arial"/>
            </a:endParaRPr>
          </a:p>
        </p:txBody>
      </p:sp>
    </p:spTree>
    <p:extLst>
      <p:ext uri="{BB962C8B-B14F-4D97-AF65-F5344CB8AC3E}">
        <p14:creationId xmlns:p14="http://schemas.microsoft.com/office/powerpoint/2010/main" val="297726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0F72B-FE36-898D-5C06-F345BA79F7C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494300F-7C04-C318-A828-4B96C9BF3AF2}"/>
              </a:ext>
            </a:extLst>
          </p:cNvPr>
          <p:cNvSpPr>
            <a:spLocks noGrp="1"/>
          </p:cNvSpPr>
          <p:nvPr>
            <p:ph type="ctrTitle"/>
          </p:nvPr>
        </p:nvSpPr>
        <p:spPr>
          <a:xfrm>
            <a:off x="995362" y="1739900"/>
            <a:ext cx="6611937" cy="2794000"/>
          </a:xfrm>
        </p:spPr>
        <p:txBody>
          <a:bodyPr/>
          <a:lstStyle/>
          <a:p>
            <a:r>
              <a:rPr lang="fi-FI" sz="4400"/>
              <a:t>Hankintojen johtamisen vahvuudet ja kehittämiskohteet</a:t>
            </a:r>
          </a:p>
        </p:txBody>
      </p:sp>
      <p:sp>
        <p:nvSpPr>
          <p:cNvPr id="3" name="Alaotsikko 2">
            <a:extLst>
              <a:ext uri="{FF2B5EF4-FFF2-40B4-BE49-F238E27FC236}">
                <a16:creationId xmlns:a16="http://schemas.microsoft.com/office/drawing/2014/main" id="{5FC49B15-220D-F293-D170-D5940FC3B33A}"/>
              </a:ext>
            </a:extLst>
          </p:cNvPr>
          <p:cNvSpPr>
            <a:spLocks noGrp="1"/>
          </p:cNvSpPr>
          <p:nvPr>
            <p:ph type="subTitle" idx="1"/>
          </p:nvPr>
        </p:nvSpPr>
        <p:spPr>
          <a:xfrm>
            <a:off x="995094" y="4845695"/>
            <a:ext cx="5393752" cy="889884"/>
          </a:xfrm>
        </p:spPr>
        <p:txBody>
          <a:bodyPr vert="horz" lIns="91440" tIns="45720" rIns="91440" bIns="45720" rtlCol="0" anchor="t">
            <a:normAutofit/>
          </a:bodyPr>
          <a:lstStyle/>
          <a:p>
            <a:r>
              <a:rPr lang="fi-FI"/>
              <a:t>Työkalu 5.</a:t>
            </a:r>
          </a:p>
        </p:txBody>
      </p:sp>
      <p:pic>
        <p:nvPicPr>
          <p:cNvPr id="7" name="Picture 6">
            <a:extLst>
              <a:ext uri="{FF2B5EF4-FFF2-40B4-BE49-F238E27FC236}">
                <a16:creationId xmlns:a16="http://schemas.microsoft.com/office/drawing/2014/main" id="{37B73121-9966-2264-CAF8-096E51460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Tree>
    <p:extLst>
      <p:ext uri="{BB962C8B-B14F-4D97-AF65-F5344CB8AC3E}">
        <p14:creationId xmlns:p14="http://schemas.microsoft.com/office/powerpoint/2010/main" val="2354734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0C06AD-E7D4-F58F-0D2E-736A42923A47}"/>
              </a:ext>
            </a:extLst>
          </p:cNvPr>
          <p:cNvSpPr>
            <a:spLocks noGrp="1"/>
          </p:cNvSpPr>
          <p:nvPr>
            <p:ph idx="1"/>
          </p:nvPr>
        </p:nvSpPr>
        <p:spPr>
          <a:xfrm>
            <a:off x="577047" y="1881330"/>
            <a:ext cx="9809343" cy="4320687"/>
          </a:xfrm>
        </p:spPr>
        <p:txBody>
          <a:bodyPr vert="horz" lIns="91440" tIns="45720" rIns="91440" bIns="45720" rtlCol="0" anchor="t">
            <a:normAutofit fontScale="92500" lnSpcReduction="20000"/>
          </a:bodyPr>
          <a:lstStyle/>
          <a:p>
            <a:pPr marL="0" indent="0">
              <a:buNone/>
            </a:pPr>
            <a:r>
              <a:rPr lang="en-US" sz="2000" err="1">
                <a:cs typeface="Arial"/>
              </a:rPr>
              <a:t>Julkiset</a:t>
            </a:r>
            <a:r>
              <a:rPr lang="en-US" sz="2000">
                <a:cs typeface="Arial"/>
              </a:rPr>
              <a:t> </a:t>
            </a:r>
            <a:r>
              <a:rPr lang="en-US" sz="2000" err="1">
                <a:cs typeface="Arial"/>
              </a:rPr>
              <a:t>hankinnat</a:t>
            </a:r>
            <a:r>
              <a:rPr lang="en-US" sz="2000">
                <a:cs typeface="Arial"/>
              </a:rPr>
              <a:t> </a:t>
            </a:r>
            <a:r>
              <a:rPr lang="en-US" sz="2000" err="1">
                <a:cs typeface="Arial"/>
              </a:rPr>
              <a:t>ovat</a:t>
            </a:r>
            <a:r>
              <a:rPr lang="en-US" sz="2000">
                <a:cs typeface="Arial"/>
              </a:rPr>
              <a:t> </a:t>
            </a:r>
            <a:r>
              <a:rPr lang="en-US" sz="2000" err="1">
                <a:cs typeface="Arial"/>
              </a:rPr>
              <a:t>olennainen</a:t>
            </a:r>
            <a:r>
              <a:rPr lang="en-US" sz="2000">
                <a:cs typeface="Arial"/>
              </a:rPr>
              <a:t> työkalua </a:t>
            </a:r>
            <a:r>
              <a:rPr lang="en-US" sz="2000" err="1">
                <a:cs typeface="Arial"/>
              </a:rPr>
              <a:t>luontopositiivisuuden</a:t>
            </a:r>
            <a:r>
              <a:rPr lang="en-US" sz="2000">
                <a:cs typeface="Arial"/>
              </a:rPr>
              <a:t> </a:t>
            </a:r>
            <a:r>
              <a:rPr lang="en-US" sz="2000" err="1">
                <a:cs typeface="Arial"/>
              </a:rPr>
              <a:t>edistämiseen</a:t>
            </a:r>
            <a:r>
              <a:rPr lang="en-US" sz="2000">
                <a:cs typeface="Arial"/>
              </a:rPr>
              <a:t>. Seuraavat työpohjat auttavat </a:t>
            </a:r>
            <a:r>
              <a:rPr lang="en-US" sz="2000" err="1">
                <a:cs typeface="Arial"/>
              </a:rPr>
              <a:t>hahmottamaan</a:t>
            </a:r>
            <a:r>
              <a:rPr lang="en-US" sz="2000">
                <a:cs typeface="Arial"/>
              </a:rPr>
              <a:t> </a:t>
            </a:r>
            <a:r>
              <a:rPr lang="en-US" sz="2000" err="1">
                <a:cs typeface="Arial"/>
              </a:rPr>
              <a:t>hankintojen</a:t>
            </a:r>
            <a:r>
              <a:rPr lang="en-US" sz="2000">
                <a:cs typeface="Arial"/>
              </a:rPr>
              <a:t> </a:t>
            </a:r>
            <a:r>
              <a:rPr lang="en-US" sz="2000" err="1">
                <a:cs typeface="Arial"/>
              </a:rPr>
              <a:t>kehittämisen</a:t>
            </a:r>
            <a:r>
              <a:rPr lang="en-US" sz="2000">
                <a:cs typeface="Arial"/>
              </a:rPr>
              <a:t> </a:t>
            </a:r>
            <a:r>
              <a:rPr lang="en-US" sz="2000" err="1">
                <a:cs typeface="Arial"/>
              </a:rPr>
              <a:t>tarpeitaja</a:t>
            </a:r>
            <a:r>
              <a:rPr lang="en-US" sz="2000">
                <a:cs typeface="Arial"/>
              </a:rPr>
              <a:t> </a:t>
            </a:r>
            <a:r>
              <a:rPr lang="en-US" sz="2000" err="1">
                <a:cs typeface="Arial"/>
              </a:rPr>
              <a:t>toimenpiteitä</a:t>
            </a:r>
            <a:r>
              <a:rPr lang="en-US" sz="2000">
                <a:cs typeface="Arial"/>
              </a:rPr>
              <a:t>. Ennen </a:t>
            </a:r>
            <a:r>
              <a:rPr lang="en-US" sz="2000" err="1">
                <a:cs typeface="Arial"/>
              </a:rPr>
              <a:t>laajemman</a:t>
            </a:r>
            <a:r>
              <a:rPr lang="en-US" sz="2000">
                <a:cs typeface="Arial"/>
              </a:rPr>
              <a:t> </a:t>
            </a:r>
            <a:r>
              <a:rPr lang="en-US" sz="2000" err="1">
                <a:cs typeface="Arial"/>
              </a:rPr>
              <a:t>joukon</a:t>
            </a:r>
            <a:r>
              <a:rPr lang="en-US" sz="2000">
                <a:cs typeface="Arial"/>
              </a:rPr>
              <a:t> </a:t>
            </a:r>
            <a:r>
              <a:rPr lang="en-US" sz="2000" err="1">
                <a:cs typeface="Arial"/>
              </a:rPr>
              <a:t>koollekutsumista</a:t>
            </a:r>
            <a:r>
              <a:rPr lang="en-US" sz="2000">
                <a:cs typeface="Arial"/>
              </a:rPr>
              <a:t> ja </a:t>
            </a:r>
            <a:r>
              <a:rPr lang="en-US" sz="2000" err="1">
                <a:cs typeface="Arial"/>
              </a:rPr>
              <a:t>työpohjien</a:t>
            </a:r>
            <a:r>
              <a:rPr lang="en-US" sz="2000">
                <a:cs typeface="Arial"/>
              </a:rPr>
              <a:t> </a:t>
            </a:r>
            <a:r>
              <a:rPr lang="en-US" sz="2000" err="1">
                <a:cs typeface="Arial"/>
              </a:rPr>
              <a:t>hyödyntämistä</a:t>
            </a:r>
            <a:r>
              <a:rPr lang="en-US" sz="2000">
                <a:cs typeface="Arial"/>
              </a:rPr>
              <a:t>, </a:t>
            </a:r>
            <a:r>
              <a:rPr lang="en-US" sz="2000" err="1">
                <a:cs typeface="Arial"/>
              </a:rPr>
              <a:t>suositelemme</a:t>
            </a:r>
            <a:r>
              <a:rPr lang="en-US" sz="2000">
                <a:cs typeface="Arial"/>
              </a:rPr>
              <a:t> </a:t>
            </a:r>
            <a:r>
              <a:rPr lang="en-US" sz="2000" err="1">
                <a:cs typeface="Arial"/>
              </a:rPr>
              <a:t>selvittämään</a:t>
            </a:r>
            <a:r>
              <a:rPr lang="en-US" sz="2000">
                <a:cs typeface="Arial"/>
              </a:rPr>
              <a:t>:</a:t>
            </a:r>
          </a:p>
          <a:p>
            <a:pPr marL="457200" indent="-457200">
              <a:buFont typeface="+mj-lt"/>
              <a:buAutoNum type="arabicPeriod"/>
            </a:pPr>
            <a:r>
              <a:rPr lang="en-US" sz="2000">
                <a:cs typeface="Arial"/>
              </a:rPr>
              <a:t>Mitkä </a:t>
            </a:r>
            <a:r>
              <a:rPr lang="en-US" sz="2000" err="1">
                <a:cs typeface="Arial"/>
              </a:rPr>
              <a:t>hankintakategoriat</a:t>
            </a:r>
            <a:r>
              <a:rPr lang="en-US" sz="2000">
                <a:cs typeface="Arial"/>
              </a:rPr>
              <a:t>/</a:t>
            </a:r>
            <a:r>
              <a:rPr lang="en-US" sz="2000" err="1">
                <a:cs typeface="Arial"/>
              </a:rPr>
              <a:t>tuoteryhmät</a:t>
            </a:r>
            <a:r>
              <a:rPr lang="en-US" sz="2000">
                <a:cs typeface="Arial"/>
              </a:rPr>
              <a:t> </a:t>
            </a:r>
            <a:r>
              <a:rPr lang="en-US" sz="2000" err="1">
                <a:cs typeface="Arial"/>
              </a:rPr>
              <a:t>ovat</a:t>
            </a:r>
            <a:r>
              <a:rPr lang="en-US" sz="2000">
                <a:cs typeface="Arial"/>
              </a:rPr>
              <a:t> </a:t>
            </a:r>
            <a:r>
              <a:rPr lang="en-US" sz="2000" err="1">
                <a:cs typeface="Arial"/>
              </a:rPr>
              <a:t>merkittävimpiä</a:t>
            </a:r>
            <a:r>
              <a:rPr lang="en-US" sz="2000">
                <a:cs typeface="Arial"/>
              </a:rPr>
              <a:t> </a:t>
            </a:r>
            <a:r>
              <a:rPr lang="en-US" sz="2000" err="1">
                <a:cs typeface="Arial"/>
              </a:rPr>
              <a:t>organisaatiossanne</a:t>
            </a:r>
            <a:r>
              <a:rPr lang="en-US" sz="2000">
                <a:cs typeface="Arial"/>
              </a:rPr>
              <a:t>? (kirjatakaa hankintojen arvo € tai </a:t>
            </a:r>
            <a:r>
              <a:rPr lang="en-US" sz="2000" err="1">
                <a:cs typeface="Arial"/>
              </a:rPr>
              <a:t>jos</a:t>
            </a:r>
            <a:r>
              <a:rPr lang="en-US" sz="2000">
                <a:cs typeface="Arial"/>
              </a:rPr>
              <a:t> </a:t>
            </a:r>
            <a:r>
              <a:rPr lang="en-US" sz="2000" err="1">
                <a:cs typeface="Arial"/>
              </a:rPr>
              <a:t>tiedossa</a:t>
            </a:r>
            <a:r>
              <a:rPr lang="en-US" sz="2000">
                <a:cs typeface="Arial"/>
              </a:rPr>
              <a:t> </a:t>
            </a:r>
            <a:r>
              <a:rPr lang="en-US" sz="2000" err="1">
                <a:cs typeface="Arial"/>
              </a:rPr>
              <a:t>muita</a:t>
            </a:r>
            <a:r>
              <a:rPr lang="en-US" sz="2000">
                <a:cs typeface="Arial"/>
              </a:rPr>
              <a:t> </a:t>
            </a:r>
            <a:r>
              <a:rPr lang="en-US" sz="2000" err="1">
                <a:cs typeface="Arial"/>
              </a:rPr>
              <a:t>tunnuslukuja</a:t>
            </a:r>
            <a:r>
              <a:rPr lang="en-US" sz="2000">
                <a:cs typeface="Arial"/>
              </a:rPr>
              <a:t> </a:t>
            </a:r>
            <a:r>
              <a:rPr lang="en-US" sz="2000" err="1">
                <a:cs typeface="Arial"/>
              </a:rPr>
              <a:t>esim</a:t>
            </a:r>
            <a:r>
              <a:rPr lang="en-US" sz="2000">
                <a:cs typeface="Arial"/>
              </a:rPr>
              <a:t>. päästöt)</a:t>
            </a:r>
            <a:endParaRPr lang="en-US"/>
          </a:p>
          <a:p>
            <a:pPr marL="457200" indent="-457200">
              <a:buAutoNum type="arabicPeriod"/>
            </a:pPr>
            <a:r>
              <a:rPr lang="en-US" sz="2000">
                <a:cs typeface="Arial"/>
              </a:rPr>
              <a:t>Tässä </a:t>
            </a:r>
            <a:r>
              <a:rPr lang="en-US" sz="2000" err="1">
                <a:cs typeface="Arial"/>
              </a:rPr>
              <a:t>mainittuna</a:t>
            </a:r>
            <a:r>
              <a:rPr lang="en-US" sz="2000">
                <a:cs typeface="Arial"/>
              </a:rPr>
              <a:t> </a:t>
            </a:r>
            <a:r>
              <a:rPr lang="en-US" sz="2000" err="1">
                <a:cs typeface="Arial"/>
              </a:rPr>
              <a:t>luontovaikutuksiltaan</a:t>
            </a:r>
            <a:r>
              <a:rPr lang="en-US" sz="2000">
                <a:cs typeface="Arial"/>
              </a:rPr>
              <a:t> </a:t>
            </a:r>
            <a:r>
              <a:rPr lang="en-US" sz="2000" err="1">
                <a:cs typeface="Arial"/>
              </a:rPr>
              <a:t>merkittäviä</a:t>
            </a:r>
            <a:r>
              <a:rPr lang="en-US" sz="2000">
                <a:cs typeface="Arial"/>
              </a:rPr>
              <a:t> </a:t>
            </a:r>
            <a:r>
              <a:rPr lang="en-US" sz="2000" err="1">
                <a:cs typeface="Arial"/>
              </a:rPr>
              <a:t>hankintakategorioita</a:t>
            </a:r>
            <a:r>
              <a:rPr lang="en-US" sz="2000">
                <a:cs typeface="Arial"/>
              </a:rPr>
              <a:t> </a:t>
            </a:r>
            <a:r>
              <a:rPr lang="en-US" sz="2000" err="1">
                <a:cs typeface="Arial"/>
              </a:rPr>
              <a:t>julkisissa</a:t>
            </a:r>
            <a:r>
              <a:rPr lang="en-US" sz="2000">
                <a:cs typeface="Arial"/>
              </a:rPr>
              <a:t> </a:t>
            </a:r>
            <a:r>
              <a:rPr lang="en-US" sz="2000" err="1">
                <a:cs typeface="Arial"/>
              </a:rPr>
              <a:t>organisaatiossa</a:t>
            </a:r>
            <a:r>
              <a:rPr lang="en-US" sz="2000">
                <a:cs typeface="Arial"/>
              </a:rPr>
              <a:t>: </a:t>
            </a:r>
          </a:p>
          <a:p>
            <a:pPr lvl="1">
              <a:spcBef>
                <a:spcPts val="0"/>
              </a:spcBef>
            </a:pPr>
            <a:r>
              <a:rPr lang="en-US" sz="1733" err="1">
                <a:cs typeface="Arial"/>
              </a:rPr>
              <a:t>Elintarvike</a:t>
            </a:r>
            <a:r>
              <a:rPr lang="en-US" sz="1733">
                <a:cs typeface="Arial"/>
              </a:rPr>
              <a:t> ja </a:t>
            </a:r>
            <a:r>
              <a:rPr lang="en-US" sz="1733" err="1">
                <a:cs typeface="Arial"/>
              </a:rPr>
              <a:t>ruokapalveluhankinnat</a:t>
            </a:r>
            <a:endParaRPr lang="en-US" sz="1733">
              <a:cs typeface="Arial"/>
            </a:endParaRPr>
          </a:p>
          <a:p>
            <a:pPr lvl="1">
              <a:spcBef>
                <a:spcPts val="0"/>
              </a:spcBef>
            </a:pPr>
            <a:r>
              <a:rPr lang="en-US" sz="1733" err="1">
                <a:cs typeface="Arial"/>
              </a:rPr>
              <a:t>Puupohjaiset</a:t>
            </a:r>
            <a:r>
              <a:rPr lang="en-US" sz="1733">
                <a:cs typeface="Arial"/>
              </a:rPr>
              <a:t> </a:t>
            </a:r>
            <a:r>
              <a:rPr lang="en-US" sz="1733" err="1">
                <a:cs typeface="Arial"/>
              </a:rPr>
              <a:t>tuotteet</a:t>
            </a:r>
            <a:r>
              <a:rPr lang="en-US" sz="1733">
                <a:cs typeface="Arial"/>
              </a:rPr>
              <a:t>: </a:t>
            </a:r>
            <a:r>
              <a:rPr lang="en-US" sz="1733" err="1">
                <a:cs typeface="Arial"/>
              </a:rPr>
              <a:t>sisä</a:t>
            </a:r>
            <a:r>
              <a:rPr lang="en-US" sz="1733">
                <a:cs typeface="Arial"/>
              </a:rPr>
              <a:t>- ja </a:t>
            </a:r>
            <a:r>
              <a:rPr lang="en-US" sz="1733" err="1">
                <a:cs typeface="Arial"/>
              </a:rPr>
              <a:t>ulkokalusteet</a:t>
            </a:r>
            <a:r>
              <a:rPr lang="en-US" sz="1733">
                <a:cs typeface="Arial"/>
              </a:rPr>
              <a:t> sekä </a:t>
            </a:r>
            <a:r>
              <a:rPr lang="en-US" sz="1733" err="1">
                <a:cs typeface="Arial"/>
              </a:rPr>
              <a:t>paperi</a:t>
            </a:r>
            <a:r>
              <a:rPr lang="en-US" sz="1733">
                <a:cs typeface="Arial"/>
              </a:rPr>
              <a:t>- ja </a:t>
            </a:r>
            <a:r>
              <a:rPr lang="en-US" sz="1733" err="1">
                <a:cs typeface="Arial"/>
              </a:rPr>
              <a:t>kartonkituotteet</a:t>
            </a:r>
            <a:endParaRPr lang="en-US" sz="1733">
              <a:cs typeface="Arial"/>
            </a:endParaRPr>
          </a:p>
          <a:p>
            <a:pPr lvl="1">
              <a:spcBef>
                <a:spcPts val="0"/>
              </a:spcBef>
            </a:pPr>
            <a:r>
              <a:rPr lang="en-US" sz="1733" err="1">
                <a:cs typeface="Arial"/>
              </a:rPr>
              <a:t>Kiinteistörakentaminen</a:t>
            </a:r>
            <a:r>
              <a:rPr lang="en-US" sz="1733">
                <a:cs typeface="Arial"/>
              </a:rPr>
              <a:t>, </a:t>
            </a:r>
            <a:r>
              <a:rPr lang="en-US" sz="1733" err="1">
                <a:cs typeface="Arial"/>
              </a:rPr>
              <a:t>kunnossapito</a:t>
            </a:r>
            <a:r>
              <a:rPr lang="en-US" sz="1733">
                <a:cs typeface="Arial"/>
              </a:rPr>
              <a:t> ja </a:t>
            </a:r>
            <a:r>
              <a:rPr lang="en-US" sz="1733" err="1">
                <a:cs typeface="Arial"/>
              </a:rPr>
              <a:t>energiatehokkuus</a:t>
            </a:r>
            <a:endParaRPr lang="en-US" sz="1733">
              <a:cs typeface="Arial"/>
            </a:endParaRPr>
          </a:p>
          <a:p>
            <a:pPr lvl="1">
              <a:spcBef>
                <a:spcPts val="0"/>
              </a:spcBef>
            </a:pPr>
            <a:r>
              <a:rPr lang="en-US" sz="1733" err="1">
                <a:cs typeface="Arial"/>
              </a:rPr>
              <a:t>Infrarakentaminen</a:t>
            </a:r>
            <a:endParaRPr lang="en-US" sz="1733">
              <a:cs typeface="Arial"/>
            </a:endParaRPr>
          </a:p>
          <a:p>
            <a:pPr lvl="1">
              <a:spcBef>
                <a:spcPts val="0"/>
              </a:spcBef>
            </a:pPr>
            <a:r>
              <a:rPr lang="en-US" sz="1733">
                <a:cs typeface="Arial"/>
              </a:rPr>
              <a:t>ICT- ja </a:t>
            </a:r>
            <a:r>
              <a:rPr lang="en-US" sz="1733" err="1">
                <a:cs typeface="Arial"/>
              </a:rPr>
              <a:t>tietoliikennepalvelut</a:t>
            </a:r>
            <a:endParaRPr lang="en-US" sz="1733">
              <a:cs typeface="Arial"/>
            </a:endParaRPr>
          </a:p>
          <a:p>
            <a:pPr lvl="1">
              <a:spcBef>
                <a:spcPts val="0"/>
              </a:spcBef>
            </a:pPr>
            <a:r>
              <a:rPr lang="en-US" sz="1733" err="1">
                <a:cs typeface="Arial"/>
              </a:rPr>
              <a:t>Matkustaminen</a:t>
            </a:r>
            <a:r>
              <a:rPr lang="en-US" sz="1733">
                <a:cs typeface="Arial"/>
              </a:rPr>
              <a:t> ja </a:t>
            </a:r>
            <a:r>
              <a:rPr lang="en-US" sz="1733" err="1">
                <a:cs typeface="Arial"/>
              </a:rPr>
              <a:t>kuljetukset</a:t>
            </a:r>
            <a:endParaRPr lang="en-US" sz="1733">
              <a:cs typeface="Arial"/>
            </a:endParaRPr>
          </a:p>
          <a:p>
            <a:r>
              <a:rPr lang="en-US" sz="2000" err="1">
                <a:cs typeface="Arial"/>
              </a:rPr>
              <a:t>Mikä</a:t>
            </a:r>
            <a:r>
              <a:rPr lang="en-US" sz="2000">
                <a:cs typeface="Arial"/>
              </a:rPr>
              <a:t> </a:t>
            </a:r>
            <a:r>
              <a:rPr lang="en-US" sz="2000" err="1">
                <a:cs typeface="Arial"/>
              </a:rPr>
              <a:t>kategoria</a:t>
            </a:r>
            <a:r>
              <a:rPr lang="en-US" sz="2000">
                <a:cs typeface="Arial"/>
              </a:rPr>
              <a:t> on </a:t>
            </a:r>
            <a:r>
              <a:rPr lang="en-US" sz="2000" err="1">
                <a:cs typeface="Arial"/>
              </a:rPr>
              <a:t>organisaationne</a:t>
            </a:r>
            <a:r>
              <a:rPr lang="en-US" sz="2000">
                <a:cs typeface="Arial"/>
              </a:rPr>
              <a:t> </a:t>
            </a:r>
            <a:r>
              <a:rPr lang="en-US" sz="2000" err="1">
                <a:cs typeface="Arial"/>
              </a:rPr>
              <a:t>näkökulmasta</a:t>
            </a:r>
            <a:r>
              <a:rPr lang="en-US" sz="2000">
                <a:cs typeface="Arial"/>
              </a:rPr>
              <a:t> </a:t>
            </a:r>
            <a:r>
              <a:rPr lang="en-US" sz="2000" err="1">
                <a:cs typeface="Arial"/>
              </a:rPr>
              <a:t>relevantein</a:t>
            </a:r>
            <a:r>
              <a:rPr lang="en-US" sz="2000">
                <a:cs typeface="Arial"/>
              </a:rPr>
              <a:t> </a:t>
            </a:r>
            <a:br>
              <a:rPr lang="en-US" sz="2000">
                <a:cs typeface="Arial"/>
              </a:rPr>
            </a:br>
            <a:r>
              <a:rPr lang="en-US" sz="2000">
                <a:cs typeface="Arial"/>
              </a:rPr>
              <a:t>(</a:t>
            </a:r>
            <a:r>
              <a:rPr lang="en-US" sz="2000" err="1">
                <a:cs typeface="Arial"/>
              </a:rPr>
              <a:t>valitkaa</a:t>
            </a:r>
            <a:r>
              <a:rPr lang="en-US" sz="2000">
                <a:cs typeface="Arial"/>
              </a:rPr>
              <a:t> 1–4 </a:t>
            </a:r>
            <a:r>
              <a:rPr lang="en-US" sz="2000" err="1">
                <a:cs typeface="Arial"/>
              </a:rPr>
              <a:t>yhteistyöskentelyä</a:t>
            </a:r>
            <a:r>
              <a:rPr lang="en-US" sz="2000">
                <a:cs typeface="Arial"/>
              </a:rPr>
              <a:t> </a:t>
            </a:r>
            <a:r>
              <a:rPr lang="en-US" sz="2000" err="1">
                <a:cs typeface="Arial"/>
              </a:rPr>
              <a:t>varten</a:t>
            </a:r>
            <a:r>
              <a:rPr lang="en-US" sz="2000">
                <a:cs typeface="Arial"/>
              </a:rPr>
              <a:t> tai sen aikana )?</a:t>
            </a:r>
          </a:p>
        </p:txBody>
      </p:sp>
      <p:sp>
        <p:nvSpPr>
          <p:cNvPr id="3" name="Title 2">
            <a:extLst>
              <a:ext uri="{FF2B5EF4-FFF2-40B4-BE49-F238E27FC236}">
                <a16:creationId xmlns:a16="http://schemas.microsoft.com/office/drawing/2014/main" id="{377F84FD-6CA7-6248-280E-7A0C3A38053A}"/>
              </a:ext>
            </a:extLst>
          </p:cNvPr>
          <p:cNvSpPr>
            <a:spLocks noGrp="1"/>
          </p:cNvSpPr>
          <p:nvPr>
            <p:ph type="title"/>
          </p:nvPr>
        </p:nvSpPr>
        <p:spPr/>
        <p:txBody>
          <a:bodyPr/>
          <a:lstStyle/>
          <a:p>
            <a:r>
              <a:rPr lang="en-US" sz="4250" err="1"/>
              <a:t>Hankintojen</a:t>
            </a:r>
            <a:r>
              <a:rPr lang="en-US" sz="4250"/>
              <a:t> </a:t>
            </a:r>
            <a:r>
              <a:rPr lang="en-US" sz="4250" err="1"/>
              <a:t>johtamisen</a:t>
            </a:r>
            <a:r>
              <a:rPr lang="en-US" sz="4250"/>
              <a:t> </a:t>
            </a:r>
            <a:r>
              <a:rPr lang="en-US" sz="4250" err="1"/>
              <a:t>työkalut</a:t>
            </a:r>
            <a:endParaRPr lang="en-US" sz="4250"/>
          </a:p>
        </p:txBody>
      </p:sp>
      <p:sp>
        <p:nvSpPr>
          <p:cNvPr id="5" name="Slide Number Placeholder 4">
            <a:extLst>
              <a:ext uri="{FF2B5EF4-FFF2-40B4-BE49-F238E27FC236}">
                <a16:creationId xmlns:a16="http://schemas.microsoft.com/office/drawing/2014/main" id="{4D127E33-ED8B-BEE4-837C-40ED6BF20BD0}"/>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32</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3132722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7200249-8BF2-58F6-14B1-D21B705C79A5}"/>
              </a:ext>
            </a:extLst>
          </p:cNvPr>
          <p:cNvSpPr>
            <a:spLocks noGrp="1"/>
          </p:cNvSpPr>
          <p:nvPr>
            <p:ph type="title"/>
          </p:nvPr>
        </p:nvSpPr>
        <p:spPr>
          <a:xfrm>
            <a:off x="456406" y="-112686"/>
            <a:ext cx="10320337" cy="1298575"/>
          </a:xfrm>
        </p:spPr>
        <p:txBody>
          <a:bodyPr/>
          <a:lstStyle/>
          <a:p>
            <a:r>
              <a:rPr lang="fi-FI"/>
              <a:t>Luontohankintojen johtamisen SWOT</a:t>
            </a:r>
            <a:endParaRPr lang="en-US"/>
          </a:p>
        </p:txBody>
      </p:sp>
      <p:graphicFrame>
        <p:nvGraphicFramePr>
          <p:cNvPr id="9" name="Taulukko 7">
            <a:extLst>
              <a:ext uri="{FF2B5EF4-FFF2-40B4-BE49-F238E27FC236}">
                <a16:creationId xmlns:a16="http://schemas.microsoft.com/office/drawing/2014/main" id="{0851B76A-7C24-4B38-D938-D66F9F73CADB}"/>
              </a:ext>
            </a:extLst>
          </p:cNvPr>
          <p:cNvGraphicFramePr>
            <a:graphicFrameLocks/>
          </p:cNvGraphicFramePr>
          <p:nvPr>
            <p:extLst>
              <p:ext uri="{D42A27DB-BD31-4B8C-83A1-F6EECF244321}">
                <p14:modId xmlns:p14="http://schemas.microsoft.com/office/powerpoint/2010/main" val="3522943650"/>
              </p:ext>
            </p:extLst>
          </p:nvPr>
        </p:nvGraphicFramePr>
        <p:xfrm>
          <a:off x="582808" y="1185889"/>
          <a:ext cx="11026383" cy="5054460"/>
        </p:xfrm>
        <a:graphic>
          <a:graphicData uri="http://schemas.openxmlformats.org/drawingml/2006/table">
            <a:tbl>
              <a:tblPr>
                <a:tableStyleId>{5C22544A-7EE6-4342-B048-85BDC9FD1C3A}</a:tableStyleId>
              </a:tblPr>
              <a:tblGrid>
                <a:gridCol w="5503344">
                  <a:extLst>
                    <a:ext uri="{9D8B030D-6E8A-4147-A177-3AD203B41FA5}">
                      <a16:colId xmlns:a16="http://schemas.microsoft.com/office/drawing/2014/main" val="4011828091"/>
                    </a:ext>
                  </a:extLst>
                </a:gridCol>
                <a:gridCol w="5523039">
                  <a:extLst>
                    <a:ext uri="{9D8B030D-6E8A-4147-A177-3AD203B41FA5}">
                      <a16:colId xmlns:a16="http://schemas.microsoft.com/office/drawing/2014/main" val="4025137978"/>
                    </a:ext>
                  </a:extLst>
                </a:gridCol>
              </a:tblGrid>
              <a:tr h="512385">
                <a:tc>
                  <a:txBody>
                    <a:bodyPr/>
                    <a:lstStyle/>
                    <a:p>
                      <a:pPr marL="0" indent="0">
                        <a:buFontTx/>
                        <a:buNone/>
                      </a:pPr>
                      <a:r>
                        <a:rPr lang="fi-FI" sz="1600" b="1">
                          <a:solidFill>
                            <a:schemeClr val="bg1"/>
                          </a:solidFill>
                          <a:latin typeface="+mj-lt"/>
                        </a:rPr>
                        <a:t>Vahvuudet (Vahvistettavia, hyödynnettävä)</a:t>
                      </a:r>
                    </a:p>
                    <a:p>
                      <a:pPr marL="0" lvl="0" indent="0">
                        <a:buFontTx/>
                        <a:buNone/>
                      </a:pPr>
                      <a:r>
                        <a:rPr lang="fi-FI" sz="1100" b="1">
                          <a:solidFill>
                            <a:schemeClr val="bg1"/>
                          </a:solidFill>
                          <a:latin typeface="+mj-lt"/>
                        </a:rPr>
                        <a:t>Esim. hankintojen ohjaus, kriteerit, markkinavuoropuhelut, sopimusaikainen seuranta, mittarit, toimittajayhteistyö</a:t>
                      </a:r>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29543D"/>
                    </a:solidFill>
                  </a:tcPr>
                </a:tc>
                <a:tc>
                  <a:txBody>
                    <a:bodyPr/>
                    <a:lstStyle/>
                    <a:p>
                      <a:r>
                        <a:rPr lang="fi-FI" sz="1600" b="1">
                          <a:solidFill>
                            <a:schemeClr val="bg1"/>
                          </a:solidFill>
                          <a:latin typeface="+mj-lt"/>
                        </a:rPr>
                        <a:t>Heikkoudet (Poistettavia, lievennettäviä)</a:t>
                      </a:r>
                    </a:p>
                    <a:p>
                      <a:pPr marL="0" lvl="0" indent="0">
                        <a:buFontTx/>
                        <a:buNone/>
                      </a:pPr>
                      <a:r>
                        <a:rPr lang="fi-FI" sz="1100" b="1">
                          <a:solidFill>
                            <a:schemeClr val="bg1"/>
                          </a:solidFill>
                          <a:latin typeface="+mj-lt"/>
                        </a:rPr>
                        <a:t>Esim. hankintojen ohjaus, kriteerit, markkinavuoropuhelut, sopimusaikainen seuranta, mittarit, toimittajayhteistyö</a:t>
                      </a:r>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29543D"/>
                    </a:solidFill>
                  </a:tcPr>
                </a:tc>
                <a:extLst>
                  <a:ext uri="{0D108BD9-81ED-4DB2-BD59-A6C34878D82A}">
                    <a16:rowId xmlns:a16="http://schemas.microsoft.com/office/drawing/2014/main" val="794675527"/>
                  </a:ext>
                </a:extLst>
              </a:tr>
              <a:tr h="1798770">
                <a:tc>
                  <a:txBody>
                    <a:bodyPr/>
                    <a:lstStyle/>
                    <a:p>
                      <a:pPr marL="0" indent="0">
                        <a:buFont typeface="Arial" panose="020B0604020202020204" pitchFamily="34" charset="0"/>
                        <a:buNone/>
                      </a:pPr>
                      <a:endParaRPr lang="fi-FI" sz="1200"/>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EAF8DD"/>
                    </a:solidFill>
                  </a:tcPr>
                </a:tc>
                <a:tc>
                  <a:txBody>
                    <a:bodyPr/>
                    <a:lstStyle/>
                    <a:p>
                      <a:pPr marL="0" indent="0">
                        <a:buFont typeface="Wingdings" panose="05000000000000000000" pitchFamily="2" charset="2"/>
                        <a:buNone/>
                      </a:pPr>
                      <a:endParaRPr lang="fi-FI" sz="1200"/>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EAF8DD"/>
                    </a:solidFill>
                  </a:tcPr>
                </a:tc>
                <a:extLst>
                  <a:ext uri="{0D108BD9-81ED-4DB2-BD59-A6C34878D82A}">
                    <a16:rowId xmlns:a16="http://schemas.microsoft.com/office/drawing/2014/main" val="3641162110"/>
                  </a:ext>
                </a:extLst>
              </a:tr>
              <a:tr h="292792">
                <a:tc>
                  <a:txBody>
                    <a:bodyPr/>
                    <a:lstStyle/>
                    <a:p>
                      <a:r>
                        <a:rPr lang="fi-FI" sz="1600" b="1">
                          <a:solidFill>
                            <a:schemeClr val="bg1"/>
                          </a:solidFill>
                          <a:latin typeface="+mj-lt"/>
                        </a:rPr>
                        <a:t>Mahdollisuudet (Hyödynnettävä)</a:t>
                      </a:r>
                    </a:p>
                    <a:p>
                      <a:pPr marL="0" lvl="0" indent="0">
                        <a:buFontTx/>
                        <a:buNone/>
                      </a:pPr>
                      <a:r>
                        <a:rPr lang="fi-FI" sz="1100" b="1">
                          <a:solidFill>
                            <a:schemeClr val="bg1"/>
                          </a:solidFill>
                          <a:latin typeface="+mj-lt"/>
                        </a:rPr>
                        <a:t>Esim. hankintojen ohjaus, kriteerit, markkinavuoropuhelut, sopimusaikainen seuranta, mittarit, toimittajayhteistyö</a:t>
                      </a:r>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29543D"/>
                    </a:solidFill>
                  </a:tcPr>
                </a:tc>
                <a:tc>
                  <a:txBody>
                    <a:bodyPr/>
                    <a:lstStyle/>
                    <a:p>
                      <a:r>
                        <a:rPr lang="fi-FI" sz="1600" b="1">
                          <a:solidFill>
                            <a:schemeClr val="bg1"/>
                          </a:solidFill>
                          <a:latin typeface="+mj-lt"/>
                        </a:rPr>
                        <a:t>Uhat (Vältettävä)</a:t>
                      </a:r>
                    </a:p>
                    <a:p>
                      <a:pPr marL="0" lvl="0" indent="0">
                        <a:buFontTx/>
                        <a:buNone/>
                      </a:pPr>
                      <a:r>
                        <a:rPr lang="fi-FI" sz="1100" b="1">
                          <a:solidFill>
                            <a:schemeClr val="bg1"/>
                          </a:solidFill>
                          <a:latin typeface="+mj-lt"/>
                        </a:rPr>
                        <a:t>Esim. hankintojen ohjaus, kriteerit, markkinavuoropuhelut, sopimusaikainen seuranta, mittarit, toimittajayhteistyö</a:t>
                      </a:r>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29543D"/>
                    </a:solidFill>
                  </a:tcPr>
                </a:tc>
                <a:extLst>
                  <a:ext uri="{0D108BD9-81ED-4DB2-BD59-A6C34878D82A}">
                    <a16:rowId xmlns:a16="http://schemas.microsoft.com/office/drawing/2014/main" val="1608208239"/>
                  </a:ext>
                </a:extLst>
              </a:tr>
              <a:tr h="1934890">
                <a:tc>
                  <a:txBody>
                    <a:bodyPr/>
                    <a:lstStyle/>
                    <a:p>
                      <a:endParaRPr lang="fi-FI" sz="1200"/>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EAF8DD"/>
                    </a:solidFill>
                  </a:tcPr>
                </a:tc>
                <a:tc>
                  <a:txBody>
                    <a:bodyPr/>
                    <a:lstStyle/>
                    <a:p>
                      <a:endParaRPr lang="fi-FI" sz="1200"/>
                    </a:p>
                    <a:p>
                      <a:endParaRPr lang="fi-FI" sz="1200"/>
                    </a:p>
                  </a:txBody>
                  <a:tcPr marL="81280" marR="81280" marT="40640" marB="40640">
                    <a:lnL w="12700" cap="flat" cmpd="sng" algn="ctr">
                      <a:solidFill>
                        <a:srgbClr val="29543D"/>
                      </a:solidFill>
                      <a:prstDash val="solid"/>
                      <a:round/>
                      <a:headEnd type="none" w="med" len="med"/>
                      <a:tailEnd type="none" w="med" len="med"/>
                    </a:lnL>
                    <a:lnR w="12700" cap="flat" cmpd="sng" algn="ctr">
                      <a:solidFill>
                        <a:srgbClr val="29543D"/>
                      </a:solidFill>
                      <a:prstDash val="solid"/>
                      <a:round/>
                      <a:headEnd type="none" w="med" len="med"/>
                      <a:tailEnd type="none" w="med" len="med"/>
                    </a:lnR>
                    <a:lnT w="12700" cap="flat" cmpd="sng" algn="ctr">
                      <a:solidFill>
                        <a:srgbClr val="29543D"/>
                      </a:solidFill>
                      <a:prstDash val="solid"/>
                      <a:round/>
                      <a:headEnd type="none" w="med" len="med"/>
                      <a:tailEnd type="none" w="med" len="med"/>
                    </a:lnT>
                    <a:lnB w="12700" cap="flat" cmpd="sng" algn="ctr">
                      <a:solidFill>
                        <a:srgbClr val="29543D"/>
                      </a:solidFill>
                      <a:prstDash val="solid"/>
                      <a:round/>
                      <a:headEnd type="none" w="med" len="med"/>
                      <a:tailEnd type="none" w="med" len="med"/>
                    </a:lnB>
                    <a:solidFill>
                      <a:srgbClr val="EAF8DD"/>
                    </a:solidFill>
                  </a:tcPr>
                </a:tc>
                <a:extLst>
                  <a:ext uri="{0D108BD9-81ED-4DB2-BD59-A6C34878D82A}">
                    <a16:rowId xmlns:a16="http://schemas.microsoft.com/office/drawing/2014/main" val="2231254236"/>
                  </a:ext>
                </a:extLst>
              </a:tr>
            </a:tbl>
          </a:graphicData>
        </a:graphic>
      </p:graphicFrame>
      <p:sp>
        <p:nvSpPr>
          <p:cNvPr id="2" name="Dian numeron paikkamerkki 4">
            <a:extLst>
              <a:ext uri="{FF2B5EF4-FFF2-40B4-BE49-F238E27FC236}">
                <a16:creationId xmlns:a16="http://schemas.microsoft.com/office/drawing/2014/main" id="{EB0BA143-B1F3-5202-71A4-00F24F8D4D80}"/>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33</a:t>
            </a:fld>
            <a:r>
              <a:rPr lang="fi-FI"/>
              <a:t>  </a:t>
            </a:r>
            <a:r>
              <a:rPr lang="fi-FI" b="0">
                <a:solidFill>
                  <a:schemeClr val="bg1">
                    <a:lumMod val="65000"/>
                  </a:schemeClr>
                </a:solidFill>
              </a:rPr>
              <a:t>|</a:t>
            </a:r>
            <a:endParaRPr lang="fi-FI" sz="800" b="0">
              <a:solidFill>
                <a:schemeClr val="bg1">
                  <a:lumMod val="65000"/>
                </a:schemeClr>
              </a:solidFill>
            </a:endParaRPr>
          </a:p>
        </p:txBody>
      </p:sp>
    </p:spTree>
    <p:extLst>
      <p:ext uri="{BB962C8B-B14F-4D97-AF65-F5344CB8AC3E}">
        <p14:creationId xmlns:p14="http://schemas.microsoft.com/office/powerpoint/2010/main" val="2104552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A2B3BE-D30F-4BBE-4D1D-0D3028A2A693}"/>
              </a:ext>
            </a:extLst>
          </p:cNvPr>
          <p:cNvSpPr>
            <a:spLocks noGrp="1"/>
          </p:cNvSpPr>
          <p:nvPr>
            <p:ph idx="1"/>
          </p:nvPr>
        </p:nvSpPr>
        <p:spPr>
          <a:xfrm>
            <a:off x="546969" y="1881330"/>
            <a:ext cx="5196039" cy="4524001"/>
          </a:xfrm>
        </p:spPr>
        <p:txBody>
          <a:bodyPr vert="horz" lIns="91440" tIns="45720" rIns="91440" bIns="45720" rtlCol="0" anchor="t">
            <a:normAutofit/>
          </a:bodyPr>
          <a:lstStyle/>
          <a:p>
            <a:pPr marL="357505" indent="-357505"/>
            <a:r>
              <a:rPr lang="en-US" sz="2650" err="1">
                <a:cs typeface="Arial"/>
              </a:rPr>
              <a:t>Nimetkää</a:t>
            </a:r>
            <a:r>
              <a:rPr lang="en-US" sz="2650">
                <a:cs typeface="Arial"/>
              </a:rPr>
              <a:t> </a:t>
            </a:r>
            <a:r>
              <a:rPr lang="en-US" sz="2650" err="1">
                <a:cs typeface="Arial"/>
              </a:rPr>
              <a:t>luontohankinnoista</a:t>
            </a:r>
            <a:r>
              <a:rPr lang="en-US" sz="2650">
                <a:cs typeface="Arial"/>
              </a:rPr>
              <a:t> </a:t>
            </a:r>
            <a:r>
              <a:rPr lang="en-US" sz="2650" err="1">
                <a:cs typeface="Arial"/>
              </a:rPr>
              <a:t>vastaava</a:t>
            </a:r>
            <a:r>
              <a:rPr lang="en-US" sz="2650">
                <a:cs typeface="Arial"/>
              </a:rPr>
              <a:t> </a:t>
            </a:r>
            <a:r>
              <a:rPr lang="en-US" sz="2650" err="1">
                <a:cs typeface="Arial"/>
              </a:rPr>
              <a:t>henkilö</a:t>
            </a:r>
            <a:r>
              <a:rPr lang="en-US" sz="2650">
                <a:cs typeface="Arial"/>
              </a:rPr>
              <a:t>/</a:t>
            </a:r>
            <a:r>
              <a:rPr lang="en-US" sz="2650" err="1">
                <a:cs typeface="Arial"/>
              </a:rPr>
              <a:t>henkilöt</a:t>
            </a:r>
          </a:p>
          <a:p>
            <a:pPr marL="357505" indent="-357505"/>
            <a:r>
              <a:rPr lang="en-US" sz="2650" err="1">
                <a:cs typeface="Arial"/>
              </a:rPr>
              <a:t>Asettakaa</a:t>
            </a:r>
            <a:r>
              <a:rPr lang="en-US" sz="2650">
                <a:cs typeface="Arial"/>
              </a:rPr>
              <a:t> </a:t>
            </a:r>
            <a:r>
              <a:rPr lang="en-US" sz="2650" err="1">
                <a:cs typeface="Arial"/>
              </a:rPr>
              <a:t>toimenpiteitä</a:t>
            </a:r>
            <a:r>
              <a:rPr lang="en-US" sz="2650">
                <a:cs typeface="Arial"/>
              </a:rPr>
              <a:t> </a:t>
            </a:r>
            <a:r>
              <a:rPr lang="en-US" sz="2650" err="1">
                <a:cs typeface="Arial"/>
              </a:rPr>
              <a:t>hankintojen</a:t>
            </a:r>
            <a:r>
              <a:rPr lang="en-US" sz="2650">
                <a:cs typeface="Arial"/>
              </a:rPr>
              <a:t> </a:t>
            </a:r>
            <a:r>
              <a:rPr lang="en-US" sz="2650" err="1">
                <a:cs typeface="Arial"/>
              </a:rPr>
              <a:t>kehittämiselle</a:t>
            </a:r>
            <a:r>
              <a:rPr lang="en-US" sz="2650">
                <a:cs typeface="Arial"/>
              </a:rPr>
              <a:t> </a:t>
            </a:r>
            <a:r>
              <a:rPr lang="en-US" sz="2650" err="1">
                <a:cs typeface="Arial"/>
              </a:rPr>
              <a:t>perustuen</a:t>
            </a:r>
            <a:r>
              <a:rPr lang="en-US" sz="2650">
                <a:cs typeface="Arial"/>
              </a:rPr>
              <a:t> SWOT-</a:t>
            </a:r>
            <a:r>
              <a:rPr lang="en-US" sz="2650" err="1">
                <a:cs typeface="Arial"/>
              </a:rPr>
              <a:t>työhönne</a:t>
            </a:r>
            <a:r>
              <a:rPr lang="en-US" sz="2650">
                <a:cs typeface="Arial"/>
              </a:rPr>
              <a:t> (</a:t>
            </a:r>
            <a:r>
              <a:rPr lang="en-US" sz="2650" err="1">
                <a:cs typeface="Arial"/>
              </a:rPr>
              <a:t>esim</a:t>
            </a:r>
            <a:r>
              <a:rPr lang="en-US" sz="2650">
                <a:cs typeface="Arial"/>
              </a:rPr>
              <a:t>. </a:t>
            </a:r>
            <a:r>
              <a:rPr lang="en-US" sz="2650" err="1">
                <a:cs typeface="Arial"/>
              </a:rPr>
              <a:t>hankintaohjeen</a:t>
            </a:r>
            <a:r>
              <a:rPr lang="en-US" sz="2650">
                <a:cs typeface="Arial"/>
              </a:rPr>
              <a:t> </a:t>
            </a:r>
            <a:r>
              <a:rPr lang="en-US" sz="2650" err="1">
                <a:cs typeface="Arial"/>
              </a:rPr>
              <a:t>päivitys</a:t>
            </a:r>
            <a:r>
              <a:rPr lang="en-US" sz="2650">
                <a:cs typeface="Arial"/>
              </a:rPr>
              <a:t>, </a:t>
            </a:r>
            <a:r>
              <a:rPr lang="en-US" sz="2650" err="1">
                <a:cs typeface="Arial"/>
              </a:rPr>
              <a:t>kriteerien</a:t>
            </a:r>
            <a:r>
              <a:rPr lang="en-US" sz="2650">
                <a:cs typeface="Arial"/>
              </a:rPr>
              <a:t> </a:t>
            </a:r>
            <a:r>
              <a:rPr lang="en-US" sz="2650" err="1">
                <a:cs typeface="Arial"/>
              </a:rPr>
              <a:t>tarkentaminen</a:t>
            </a:r>
            <a:r>
              <a:rPr lang="en-US" sz="2650">
                <a:cs typeface="Arial"/>
              </a:rPr>
              <a:t>).</a:t>
            </a:r>
          </a:p>
          <a:p>
            <a:pPr marL="357505" indent="-357505"/>
            <a:r>
              <a:rPr lang="en-US" sz="2650" err="1">
                <a:cs typeface="Arial"/>
              </a:rPr>
              <a:t>Asettakaa</a:t>
            </a:r>
            <a:r>
              <a:rPr lang="en-US" sz="2650">
                <a:cs typeface="Arial"/>
              </a:rPr>
              <a:t> </a:t>
            </a:r>
            <a:r>
              <a:rPr lang="en-US" sz="2650" err="1">
                <a:cs typeface="Arial"/>
              </a:rPr>
              <a:t>toimenpiteille</a:t>
            </a:r>
            <a:r>
              <a:rPr lang="en-US" sz="2650">
                <a:cs typeface="Arial"/>
              </a:rPr>
              <a:t> </a:t>
            </a:r>
            <a:r>
              <a:rPr lang="en-US" sz="2650" err="1">
                <a:cs typeface="Arial"/>
              </a:rPr>
              <a:t>aikataulut</a:t>
            </a:r>
            <a:r>
              <a:rPr lang="en-US" sz="2650">
                <a:cs typeface="Arial"/>
              </a:rPr>
              <a:t>.</a:t>
            </a:r>
          </a:p>
        </p:txBody>
      </p:sp>
      <p:sp>
        <p:nvSpPr>
          <p:cNvPr id="3" name="Title 2">
            <a:extLst>
              <a:ext uri="{FF2B5EF4-FFF2-40B4-BE49-F238E27FC236}">
                <a16:creationId xmlns:a16="http://schemas.microsoft.com/office/drawing/2014/main" id="{E045206D-CBFB-6D32-9B42-1DA3FF1CABE8}"/>
              </a:ext>
            </a:extLst>
          </p:cNvPr>
          <p:cNvSpPr>
            <a:spLocks noGrp="1"/>
          </p:cNvSpPr>
          <p:nvPr>
            <p:ph type="title"/>
          </p:nvPr>
        </p:nvSpPr>
        <p:spPr/>
        <p:txBody>
          <a:bodyPr/>
          <a:lstStyle/>
          <a:p>
            <a:r>
              <a:rPr lang="en-US" sz="4250" err="1"/>
              <a:t>Hankintojen</a:t>
            </a:r>
            <a:r>
              <a:rPr lang="en-US" sz="4250"/>
              <a:t> next steps</a:t>
            </a:r>
            <a:endParaRPr lang="en-US"/>
          </a:p>
        </p:txBody>
      </p:sp>
      <p:sp>
        <p:nvSpPr>
          <p:cNvPr id="5" name="Slide Number Placeholder 4">
            <a:extLst>
              <a:ext uri="{FF2B5EF4-FFF2-40B4-BE49-F238E27FC236}">
                <a16:creationId xmlns:a16="http://schemas.microsoft.com/office/drawing/2014/main" id="{C49E8B01-9E84-3C05-1F33-1B77C52F967D}"/>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34</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9" name="Content Placeholder 1">
            <a:extLst>
              <a:ext uri="{FF2B5EF4-FFF2-40B4-BE49-F238E27FC236}">
                <a16:creationId xmlns:a16="http://schemas.microsoft.com/office/drawing/2014/main" id="{FB149A59-606D-8C74-1CA8-B704DBA6F54D}"/>
              </a:ext>
            </a:extLst>
          </p:cNvPr>
          <p:cNvSpPr txBox="1">
            <a:spLocks/>
          </p:cNvSpPr>
          <p:nvPr/>
        </p:nvSpPr>
        <p:spPr>
          <a:xfrm>
            <a:off x="5913053" y="1883335"/>
            <a:ext cx="5186013" cy="4524001"/>
          </a:xfrm>
          <a:prstGeom prst="rect">
            <a:avLst/>
          </a:prstGeom>
          <a:solidFill>
            <a:schemeClr val="bg2"/>
          </a:solidFill>
          <a:ln w="28575">
            <a:noFill/>
          </a:ln>
        </p:spPr>
        <p:txBody>
          <a:bodyPr vert="horz" lIns="91440" tIns="45720" rIns="91440" bIns="45720" rtlCol="0" anchor="t">
            <a:noAutofit/>
          </a:bodyPr>
          <a:lst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1600" b="1" err="1">
                <a:solidFill>
                  <a:srgbClr val="24563D"/>
                </a:solidFill>
                <a:cs typeface="Arial"/>
              </a:rPr>
              <a:t>Merkitkää</a:t>
            </a:r>
            <a:r>
              <a:rPr lang="en-US" sz="1600" b="1">
                <a:solidFill>
                  <a:srgbClr val="24563D"/>
                </a:solidFill>
                <a:cs typeface="Arial"/>
              </a:rPr>
              <a:t> </a:t>
            </a:r>
            <a:r>
              <a:rPr lang="en-US" sz="1600" b="1" err="1">
                <a:solidFill>
                  <a:srgbClr val="24563D"/>
                </a:solidFill>
                <a:cs typeface="Arial"/>
              </a:rPr>
              <a:t>toimenpiteet</a:t>
            </a:r>
            <a:r>
              <a:rPr lang="en-US" sz="1600" b="1">
                <a:solidFill>
                  <a:srgbClr val="24563D"/>
                </a:solidFill>
                <a:cs typeface="Arial"/>
              </a:rPr>
              <a:t> tähän:</a:t>
            </a:r>
          </a:p>
          <a:p>
            <a:pPr marL="0" indent="0">
              <a:buNone/>
            </a:pPr>
            <a:endParaRPr lang="en-US" sz="1200">
              <a:cs typeface="Arial"/>
            </a:endParaRPr>
          </a:p>
          <a:p>
            <a:pPr marL="0" indent="0">
              <a:buNone/>
            </a:pPr>
            <a:endParaRPr lang="en-US" sz="2650">
              <a:cs typeface="Arial"/>
            </a:endParaRPr>
          </a:p>
        </p:txBody>
      </p:sp>
    </p:spTree>
    <p:extLst>
      <p:ext uri="{BB962C8B-B14F-4D97-AF65-F5344CB8AC3E}">
        <p14:creationId xmlns:p14="http://schemas.microsoft.com/office/powerpoint/2010/main" val="39441013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97F6-EDCB-DB47-1F6B-A517AB5CBE5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2E2E8E8-EB01-21CE-5256-A2DF29E7737F}"/>
              </a:ext>
            </a:extLst>
          </p:cNvPr>
          <p:cNvSpPr>
            <a:spLocks noGrp="1"/>
          </p:cNvSpPr>
          <p:nvPr>
            <p:ph type="ctrTitle"/>
          </p:nvPr>
        </p:nvSpPr>
        <p:spPr>
          <a:xfrm>
            <a:off x="995094" y="1739765"/>
            <a:ext cx="5584610" cy="2794037"/>
          </a:xfrm>
        </p:spPr>
        <p:txBody>
          <a:bodyPr/>
          <a:lstStyle/>
          <a:p>
            <a:r>
              <a:rPr lang="en-GB" sz="5400"/>
              <a:t>Luontotyön </a:t>
            </a:r>
            <a:r>
              <a:rPr lang="en-GB" sz="5400" err="1"/>
              <a:t>osaamistarpeen</a:t>
            </a:r>
            <a:r>
              <a:rPr lang="en-GB" sz="5400"/>
              <a:t> </a:t>
            </a:r>
            <a:r>
              <a:rPr lang="en-GB" sz="5400" err="1"/>
              <a:t>hahmottaminen</a:t>
            </a:r>
            <a:endParaRPr lang="fi-FI">
              <a:solidFill>
                <a:schemeClr val="bg1"/>
              </a:solidFill>
            </a:endParaRPr>
          </a:p>
        </p:txBody>
      </p:sp>
      <p:sp>
        <p:nvSpPr>
          <p:cNvPr id="3" name="Alaotsikko 2">
            <a:extLst>
              <a:ext uri="{FF2B5EF4-FFF2-40B4-BE49-F238E27FC236}">
                <a16:creationId xmlns:a16="http://schemas.microsoft.com/office/drawing/2014/main" id="{9667AE5A-036C-A80D-1F34-40577275A0C6}"/>
              </a:ext>
            </a:extLst>
          </p:cNvPr>
          <p:cNvSpPr>
            <a:spLocks noGrp="1"/>
          </p:cNvSpPr>
          <p:nvPr>
            <p:ph type="subTitle" idx="1"/>
          </p:nvPr>
        </p:nvSpPr>
        <p:spPr/>
        <p:txBody>
          <a:bodyPr vert="horz" lIns="91440" tIns="45720" rIns="91440" bIns="45720" rtlCol="0" anchor="t">
            <a:normAutofit/>
          </a:bodyPr>
          <a:lstStyle/>
          <a:p>
            <a:r>
              <a:rPr lang="fi-FI"/>
              <a:t>Työkalu 6.</a:t>
            </a:r>
          </a:p>
        </p:txBody>
      </p:sp>
      <p:pic>
        <p:nvPicPr>
          <p:cNvPr id="5" name="Picture 4">
            <a:extLst>
              <a:ext uri="{FF2B5EF4-FFF2-40B4-BE49-F238E27FC236}">
                <a16:creationId xmlns:a16="http://schemas.microsoft.com/office/drawing/2014/main" id="{57835839-0515-3E60-697C-C715A905C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Tree>
    <p:extLst>
      <p:ext uri="{BB962C8B-B14F-4D97-AF65-F5344CB8AC3E}">
        <p14:creationId xmlns:p14="http://schemas.microsoft.com/office/powerpoint/2010/main" val="3143764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D9771C3C-C6FC-E7A7-2224-C239561B8D89}"/>
              </a:ext>
            </a:extLst>
          </p:cNvPr>
          <p:cNvSpPr>
            <a:spLocks noGrp="1"/>
          </p:cNvSpPr>
          <p:nvPr>
            <p:ph type="title"/>
          </p:nvPr>
        </p:nvSpPr>
        <p:spPr>
          <a:xfrm>
            <a:off x="596766" y="24677"/>
            <a:ext cx="10319487" cy="1299027"/>
          </a:xfrm>
        </p:spPr>
        <p:txBody>
          <a:bodyPr/>
          <a:lstStyle/>
          <a:p>
            <a:r>
              <a:rPr lang="en-GB" err="1">
                <a:latin typeface="Aptos Narrow" panose="020B0004020202020204" pitchFamily="34" charset="0"/>
              </a:rPr>
              <a:t>Osaamisprofiilit</a:t>
            </a:r>
            <a:endParaRPr lang="en-GB">
              <a:latin typeface="Aptos Narrow" panose="020B0004020202020204" pitchFamily="34" charset="0"/>
            </a:endParaRPr>
          </a:p>
        </p:txBody>
      </p:sp>
      <p:sp>
        <p:nvSpPr>
          <p:cNvPr id="5" name="Dian numeron paikkamerkki 4">
            <a:extLst>
              <a:ext uri="{FF2B5EF4-FFF2-40B4-BE49-F238E27FC236}">
                <a16:creationId xmlns:a16="http://schemas.microsoft.com/office/drawing/2014/main" id="{A54C8671-CD93-A5EE-C806-E8F7D9DD7D39}"/>
              </a:ext>
            </a:extLst>
          </p:cNvPr>
          <p:cNvSpPr>
            <a:spLocks noGrp="1"/>
          </p:cNvSpPr>
          <p:nvPr>
            <p:ph type="sldNum" sz="quarter" idx="12"/>
          </p:nvPr>
        </p:nvSpPr>
        <p:spPr/>
        <p:txBody>
          <a:bodyPr/>
          <a:lstStyle/>
          <a:p>
            <a:fld id="{1EA1DD0D-7089-48C5-B116-A19F892CF1D9}" type="slidenum">
              <a:rPr lang="fi-FI" smtClean="0"/>
              <a:pPr/>
              <a:t>36</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Rectangle 9">
            <a:extLst>
              <a:ext uri="{FF2B5EF4-FFF2-40B4-BE49-F238E27FC236}">
                <a16:creationId xmlns:a16="http://schemas.microsoft.com/office/drawing/2014/main" id="{107D88EF-093C-9125-DD27-725CFD86F24E}"/>
              </a:ext>
            </a:extLst>
          </p:cNvPr>
          <p:cNvSpPr/>
          <p:nvPr/>
        </p:nvSpPr>
        <p:spPr>
          <a:xfrm>
            <a:off x="649147" y="4443438"/>
            <a:ext cx="2529642" cy="1516418"/>
          </a:xfrm>
          <a:prstGeom prst="rect">
            <a:avLst/>
          </a:prstGeom>
          <a:solidFill>
            <a:srgbClr val="29543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Luontotyön vastuuhenkilöt</a:t>
            </a:r>
          </a:p>
        </p:txBody>
      </p:sp>
      <p:sp>
        <p:nvSpPr>
          <p:cNvPr id="7" name="Rectangle 9">
            <a:extLst>
              <a:ext uri="{FF2B5EF4-FFF2-40B4-BE49-F238E27FC236}">
                <a16:creationId xmlns:a16="http://schemas.microsoft.com/office/drawing/2014/main" id="{3CF0C300-4E5A-0F93-0106-EE2CE2A1409A}"/>
              </a:ext>
            </a:extLst>
          </p:cNvPr>
          <p:cNvSpPr/>
          <p:nvPr/>
        </p:nvSpPr>
        <p:spPr>
          <a:xfrm>
            <a:off x="6222234" y="4443438"/>
            <a:ext cx="2529642" cy="1516419"/>
          </a:xfrm>
          <a:prstGeom prst="rect">
            <a:avLst/>
          </a:prstGeom>
          <a:solidFill>
            <a:srgbClr val="D275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Päällikkötaso</a:t>
            </a:r>
          </a:p>
        </p:txBody>
      </p:sp>
      <p:sp>
        <p:nvSpPr>
          <p:cNvPr id="9" name="Rectangle 9">
            <a:extLst>
              <a:ext uri="{FF2B5EF4-FFF2-40B4-BE49-F238E27FC236}">
                <a16:creationId xmlns:a16="http://schemas.microsoft.com/office/drawing/2014/main" id="{624DF115-0F2F-1AAE-7A36-2A0815793A10}"/>
              </a:ext>
            </a:extLst>
          </p:cNvPr>
          <p:cNvSpPr/>
          <p:nvPr/>
        </p:nvSpPr>
        <p:spPr>
          <a:xfrm>
            <a:off x="3440124" y="4443437"/>
            <a:ext cx="2529642" cy="1516420"/>
          </a:xfrm>
          <a:prstGeom prst="rect">
            <a:avLst/>
          </a:prstGeom>
          <a:solidFill>
            <a:srgbClr val="446F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Asiantuntijataso/ organisaation yleinen</a:t>
            </a:r>
          </a:p>
        </p:txBody>
      </p:sp>
      <p:sp>
        <p:nvSpPr>
          <p:cNvPr id="10" name="Rectangle 9">
            <a:extLst>
              <a:ext uri="{FF2B5EF4-FFF2-40B4-BE49-F238E27FC236}">
                <a16:creationId xmlns:a16="http://schemas.microsoft.com/office/drawing/2014/main" id="{F4ACC2A6-E048-16AD-3892-5BC209F0CAC4}"/>
              </a:ext>
            </a:extLst>
          </p:cNvPr>
          <p:cNvSpPr/>
          <p:nvPr/>
        </p:nvSpPr>
        <p:spPr>
          <a:xfrm>
            <a:off x="9013211" y="4443437"/>
            <a:ext cx="2529642" cy="1516420"/>
          </a:xfrm>
          <a:prstGeom prst="rect">
            <a:avLst/>
          </a:prstGeom>
          <a:solidFill>
            <a:srgbClr val="142D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Johtotaso</a:t>
            </a:r>
          </a:p>
        </p:txBody>
      </p:sp>
      <p:sp>
        <p:nvSpPr>
          <p:cNvPr id="11" name="Text Placeholder 7">
            <a:extLst>
              <a:ext uri="{FF2B5EF4-FFF2-40B4-BE49-F238E27FC236}">
                <a16:creationId xmlns:a16="http://schemas.microsoft.com/office/drawing/2014/main" id="{3E323ABB-3DE0-91D3-0466-97976949181C}"/>
              </a:ext>
            </a:extLst>
          </p:cNvPr>
          <p:cNvSpPr txBox="1">
            <a:spLocks/>
          </p:cNvSpPr>
          <p:nvPr/>
        </p:nvSpPr>
        <p:spPr>
          <a:xfrm>
            <a:off x="8950681" y="4891341"/>
            <a:ext cx="2592172" cy="1068516"/>
          </a:xfrm>
          <a:prstGeom prst="rect">
            <a:avLst/>
          </a:prstGeom>
        </p:spPr>
        <p:txBody>
          <a:bodyPr anchor="ct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defRPr/>
            </a:pPr>
            <a:endParaRPr lang="en-US" b="1">
              <a:solidFill>
                <a:schemeClr val="bg1"/>
              </a:solidFill>
              <a:latin typeface="Aptos Display bold" panose="020B0004020202020204" pitchFamily="34" charset="0"/>
            </a:endParaRPr>
          </a:p>
        </p:txBody>
      </p:sp>
      <p:sp>
        <p:nvSpPr>
          <p:cNvPr id="12" name="Text Placeholder 7">
            <a:extLst>
              <a:ext uri="{FF2B5EF4-FFF2-40B4-BE49-F238E27FC236}">
                <a16:creationId xmlns:a16="http://schemas.microsoft.com/office/drawing/2014/main" id="{A05FDC1E-A909-B931-6BEE-DDECD89178D6}"/>
              </a:ext>
            </a:extLst>
          </p:cNvPr>
          <p:cNvSpPr txBox="1">
            <a:spLocks/>
          </p:cNvSpPr>
          <p:nvPr/>
        </p:nvSpPr>
        <p:spPr>
          <a:xfrm>
            <a:off x="6176145" y="4891341"/>
            <a:ext cx="2568478" cy="1068516"/>
          </a:xfrm>
          <a:prstGeom prst="rect">
            <a:avLst/>
          </a:prstGeom>
        </p:spPr>
        <p:txBody>
          <a:bodyPr anchor="ct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defRPr/>
            </a:pPr>
            <a:endParaRPr lang="en-US" b="1">
              <a:solidFill>
                <a:schemeClr val="bg1"/>
              </a:solidFill>
              <a:latin typeface="Aptos Display bold" panose="020B0004020202020204" pitchFamily="34" charset="0"/>
            </a:endParaRPr>
          </a:p>
        </p:txBody>
      </p:sp>
      <p:sp>
        <p:nvSpPr>
          <p:cNvPr id="13" name="Text Placeholder 7">
            <a:extLst>
              <a:ext uri="{FF2B5EF4-FFF2-40B4-BE49-F238E27FC236}">
                <a16:creationId xmlns:a16="http://schemas.microsoft.com/office/drawing/2014/main" id="{9D00C8D4-5038-34D2-5679-21C565D84B47}"/>
              </a:ext>
            </a:extLst>
          </p:cNvPr>
          <p:cNvSpPr txBox="1">
            <a:spLocks/>
          </p:cNvSpPr>
          <p:nvPr/>
        </p:nvSpPr>
        <p:spPr>
          <a:xfrm>
            <a:off x="3368024" y="4898826"/>
            <a:ext cx="2566816" cy="1053547"/>
          </a:xfrm>
          <a:prstGeom prst="rect">
            <a:avLst/>
          </a:prstGeom>
        </p:spPr>
        <p:txBody>
          <a:bodyPr anchor="ct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defRPr/>
            </a:pPr>
            <a:endParaRPr lang="en-US" b="1">
              <a:solidFill>
                <a:schemeClr val="bg1"/>
              </a:solidFill>
              <a:latin typeface="Aptos Display bold" panose="020B0004020202020204" pitchFamily="34" charset="0"/>
            </a:endParaRPr>
          </a:p>
        </p:txBody>
      </p:sp>
      <p:sp>
        <p:nvSpPr>
          <p:cNvPr id="14" name="Text Placeholder 7">
            <a:extLst>
              <a:ext uri="{FF2B5EF4-FFF2-40B4-BE49-F238E27FC236}">
                <a16:creationId xmlns:a16="http://schemas.microsoft.com/office/drawing/2014/main" id="{D02F4D10-934A-E600-DD29-66AE83E0D3BB}"/>
              </a:ext>
            </a:extLst>
          </p:cNvPr>
          <p:cNvSpPr txBox="1">
            <a:spLocks/>
          </p:cNvSpPr>
          <p:nvPr/>
        </p:nvSpPr>
        <p:spPr>
          <a:xfrm>
            <a:off x="596766" y="4900532"/>
            <a:ext cx="2565903" cy="1050134"/>
          </a:xfrm>
          <a:prstGeom prst="rect">
            <a:avLst/>
          </a:prstGeom>
        </p:spPr>
        <p:txBody>
          <a:bodyPr anchor="ct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defRPr/>
            </a:pPr>
            <a:endParaRPr lang="en-US">
              <a:solidFill>
                <a:schemeClr val="bg1"/>
              </a:solidFill>
              <a:latin typeface="Aptos Display bold" panose="020B0004020202020204" pitchFamily="34" charset="0"/>
            </a:endParaRPr>
          </a:p>
        </p:txBody>
      </p:sp>
      <p:sp>
        <p:nvSpPr>
          <p:cNvPr id="2" name="Tekstiruutu 1">
            <a:extLst>
              <a:ext uri="{FF2B5EF4-FFF2-40B4-BE49-F238E27FC236}">
                <a16:creationId xmlns:a16="http://schemas.microsoft.com/office/drawing/2014/main" id="{207D2911-F45B-A780-94E6-72A4BAFC6E48}"/>
              </a:ext>
            </a:extLst>
          </p:cNvPr>
          <p:cNvSpPr txBox="1"/>
          <p:nvPr/>
        </p:nvSpPr>
        <p:spPr>
          <a:xfrm>
            <a:off x="596766" y="1411497"/>
            <a:ext cx="8442459" cy="2800767"/>
          </a:xfrm>
          <a:prstGeom prst="rect">
            <a:avLst/>
          </a:prstGeom>
          <a:noFill/>
        </p:spPr>
        <p:txBody>
          <a:bodyPr wrap="square" rtlCol="0">
            <a:spAutoFit/>
          </a:bodyPr>
          <a:lstStyle/>
          <a:p>
            <a:pPr fontAlgn="base"/>
            <a:r>
              <a:rPr lang="en-GB" sz="1600" err="1"/>
              <a:t>Osaamisprofiilit</a:t>
            </a:r>
            <a:r>
              <a:rPr lang="en-GB" sz="1600"/>
              <a:t> </a:t>
            </a:r>
            <a:r>
              <a:rPr lang="en-GB" sz="1600" err="1"/>
              <a:t>ovat</a:t>
            </a:r>
            <a:r>
              <a:rPr lang="en-GB" sz="1600"/>
              <a:t> </a:t>
            </a:r>
            <a:r>
              <a:rPr lang="en-GB" sz="1600" err="1"/>
              <a:t>työkalu</a:t>
            </a:r>
            <a:r>
              <a:rPr lang="en-GB" sz="1600"/>
              <a:t> luontotyön </a:t>
            </a:r>
            <a:r>
              <a:rPr lang="en-GB" sz="1600" err="1"/>
              <a:t>osaamistarpeen</a:t>
            </a:r>
            <a:r>
              <a:rPr lang="en-GB" sz="1600"/>
              <a:t> </a:t>
            </a:r>
            <a:r>
              <a:rPr lang="en-GB" sz="1600" err="1"/>
              <a:t>kokonaiskuvan</a:t>
            </a:r>
            <a:r>
              <a:rPr lang="en-GB" sz="1600"/>
              <a:t> </a:t>
            </a:r>
            <a:r>
              <a:rPr lang="en-GB" sz="1600" err="1"/>
              <a:t>hahmottamiseen</a:t>
            </a:r>
            <a:r>
              <a:rPr lang="en-GB" sz="1600"/>
              <a:t> (</a:t>
            </a:r>
            <a:r>
              <a:rPr lang="en-GB" sz="1600" err="1">
                <a:hlinkClick r:id="rId2"/>
              </a:rPr>
              <a:t>Vihreän</a:t>
            </a:r>
            <a:r>
              <a:rPr lang="en-GB" sz="1600">
                <a:hlinkClick r:id="rId2"/>
              </a:rPr>
              <a:t> </a:t>
            </a:r>
            <a:r>
              <a:rPr lang="en-GB" sz="1600" err="1">
                <a:hlinkClick r:id="rId2"/>
              </a:rPr>
              <a:t>osaamisen</a:t>
            </a:r>
            <a:r>
              <a:rPr lang="en-GB" sz="1600">
                <a:hlinkClick r:id="rId2"/>
              </a:rPr>
              <a:t> </a:t>
            </a:r>
            <a:r>
              <a:rPr lang="en-GB" sz="1600" err="1">
                <a:hlinkClick r:id="rId2"/>
              </a:rPr>
              <a:t>tutka</a:t>
            </a:r>
            <a:r>
              <a:rPr lang="en-GB" sz="1600">
                <a:hlinkClick r:id="rId2"/>
              </a:rPr>
              <a:t> 2025</a:t>
            </a:r>
            <a:r>
              <a:rPr lang="en-GB" sz="1600"/>
              <a:t>). </a:t>
            </a:r>
            <a:r>
              <a:rPr lang="en-GB" sz="1600" err="1"/>
              <a:t>Määritelkää</a:t>
            </a:r>
            <a:r>
              <a:rPr lang="en-GB" sz="1600"/>
              <a:t> ensin </a:t>
            </a:r>
            <a:r>
              <a:rPr lang="en-GB" sz="1600" err="1"/>
              <a:t>organisaationne</a:t>
            </a:r>
            <a:r>
              <a:rPr lang="en-GB" sz="1600"/>
              <a:t> </a:t>
            </a:r>
            <a:r>
              <a:rPr lang="en-GB" sz="1600" err="1"/>
              <a:t>kannalta</a:t>
            </a:r>
            <a:r>
              <a:rPr lang="en-GB" sz="1600"/>
              <a:t> </a:t>
            </a:r>
            <a:r>
              <a:rPr lang="en-GB" sz="1600" err="1"/>
              <a:t>keskeiset</a:t>
            </a:r>
            <a:r>
              <a:rPr lang="en-GB" sz="1600"/>
              <a:t> </a:t>
            </a:r>
            <a:r>
              <a:rPr lang="en-GB" sz="1600" err="1"/>
              <a:t>tietotarpeet</a:t>
            </a:r>
            <a:r>
              <a:rPr lang="en-GB" sz="1600"/>
              <a:t> ja </a:t>
            </a:r>
            <a:r>
              <a:rPr lang="en-GB" sz="1600" err="1"/>
              <a:t>pohtikaa</a:t>
            </a:r>
            <a:r>
              <a:rPr lang="en-GB" sz="1600"/>
              <a:t> </a:t>
            </a:r>
            <a:r>
              <a:rPr lang="en-GB" sz="1600" err="1"/>
              <a:t>millaista</a:t>
            </a:r>
            <a:r>
              <a:rPr lang="en-GB" sz="1600"/>
              <a:t> </a:t>
            </a:r>
            <a:r>
              <a:rPr lang="en-GB" sz="1600" err="1"/>
              <a:t>osaamista</a:t>
            </a:r>
            <a:r>
              <a:rPr lang="en-GB" sz="1600"/>
              <a:t> </a:t>
            </a:r>
            <a:r>
              <a:rPr lang="en-GB" sz="1600" err="1"/>
              <a:t>organisaation</a:t>
            </a:r>
            <a:r>
              <a:rPr lang="en-GB" sz="1600"/>
              <a:t> </a:t>
            </a:r>
            <a:r>
              <a:rPr lang="en-GB" sz="1600" err="1"/>
              <a:t>eri</a:t>
            </a:r>
            <a:r>
              <a:rPr lang="en-GB" sz="1600"/>
              <a:t> </a:t>
            </a:r>
            <a:r>
              <a:rPr lang="en-GB" sz="1600" err="1"/>
              <a:t>rooleissa</a:t>
            </a:r>
            <a:r>
              <a:rPr lang="en-GB" sz="1600"/>
              <a:t> tarvitaan. </a:t>
            </a:r>
          </a:p>
          <a:p>
            <a:pPr fontAlgn="base"/>
            <a:endParaRPr lang="fi-FI" sz="1600" b="1">
              <a:solidFill>
                <a:schemeClr val="tx2"/>
              </a:solidFill>
            </a:endParaRPr>
          </a:p>
          <a:p>
            <a:pPr marL="342900" indent="-342900" fontAlgn="base">
              <a:buAutoNum type="arabicPeriod"/>
            </a:pPr>
            <a:r>
              <a:rPr lang="fi-FI" sz="1600" b="1">
                <a:solidFill>
                  <a:schemeClr val="tx2"/>
                </a:solidFill>
              </a:rPr>
              <a:t>Alkukeskustelu 5 min: </a:t>
            </a:r>
          </a:p>
          <a:p>
            <a:pPr marL="285750" indent="-285750" fontAlgn="base">
              <a:buClr>
                <a:srgbClr val="29543D"/>
              </a:buClr>
              <a:buFont typeface="Arial" panose="020B0604020202020204" pitchFamily="34" charset="0"/>
              <a:buChar char="•"/>
            </a:pPr>
            <a:r>
              <a:rPr lang="fi-FI" sz="1600"/>
              <a:t>Mitä luontotyöhön liittyvää osaamista meillä jo on, ja missä se sijaitsee (henkilöt, yksiköt)?  </a:t>
            </a:r>
          </a:p>
          <a:p>
            <a:pPr marL="285750" indent="-285750" fontAlgn="base">
              <a:buClr>
                <a:srgbClr val="29543D"/>
              </a:buClr>
              <a:buFont typeface="Arial" panose="020B0604020202020204" pitchFamily="34" charset="0"/>
              <a:buChar char="•"/>
            </a:pPr>
            <a:r>
              <a:rPr lang="fi-FI" sz="1600"/>
              <a:t>Mitä osaamista puuttuu ja miten sitä voidaan vahvistaa (koulutus, yhteistyö, kumppanit)? </a:t>
            </a:r>
          </a:p>
          <a:p>
            <a:pPr fontAlgn="base"/>
            <a:r>
              <a:rPr lang="fi-FI" sz="1600"/>
              <a:t> </a:t>
            </a:r>
          </a:p>
          <a:p>
            <a:r>
              <a:rPr lang="en-GB" sz="1600" b="1">
                <a:solidFill>
                  <a:schemeClr val="tx2"/>
                </a:solidFill>
              </a:rPr>
              <a:t>2. </a:t>
            </a:r>
            <a:r>
              <a:rPr lang="en-GB" sz="1600" b="1" err="1">
                <a:solidFill>
                  <a:schemeClr val="tx2"/>
                </a:solidFill>
              </a:rPr>
              <a:t>Osaamisprofiilien</a:t>
            </a:r>
            <a:r>
              <a:rPr lang="en-GB" sz="1600" b="1">
                <a:solidFill>
                  <a:schemeClr val="tx2"/>
                </a:solidFill>
              </a:rPr>
              <a:t> </a:t>
            </a:r>
            <a:r>
              <a:rPr lang="en-GB" sz="1600" b="1" err="1">
                <a:solidFill>
                  <a:schemeClr val="tx2"/>
                </a:solidFill>
              </a:rPr>
              <a:t>täydentäminen</a:t>
            </a:r>
            <a:r>
              <a:rPr lang="en-GB" sz="1600" b="1">
                <a:solidFill>
                  <a:schemeClr val="tx2"/>
                </a:solidFill>
              </a:rPr>
              <a:t> </a:t>
            </a:r>
            <a:r>
              <a:rPr lang="en-GB" sz="1600" b="1" err="1">
                <a:solidFill>
                  <a:schemeClr val="tx2"/>
                </a:solidFill>
              </a:rPr>
              <a:t>eri</a:t>
            </a:r>
            <a:r>
              <a:rPr lang="en-GB" sz="1600" b="1">
                <a:solidFill>
                  <a:schemeClr val="tx2"/>
                </a:solidFill>
              </a:rPr>
              <a:t> </a:t>
            </a:r>
            <a:r>
              <a:rPr lang="en-GB" sz="1600" b="1" err="1">
                <a:solidFill>
                  <a:schemeClr val="tx2"/>
                </a:solidFill>
              </a:rPr>
              <a:t>rooleihin</a:t>
            </a:r>
            <a:r>
              <a:rPr lang="en-GB" sz="1600" b="1">
                <a:solidFill>
                  <a:schemeClr val="tx2"/>
                </a:solidFill>
              </a:rPr>
              <a:t> 15 min </a:t>
            </a:r>
          </a:p>
          <a:p>
            <a:pPr marL="285750" indent="-285750">
              <a:buClr>
                <a:srgbClr val="29543D"/>
              </a:buClr>
              <a:buFont typeface="Arial" panose="020B0604020202020204" pitchFamily="34" charset="0"/>
              <a:buChar char="•"/>
            </a:pPr>
            <a:r>
              <a:rPr lang="fi-FI" sz="1600"/>
              <a:t>Kenen organisaatiossa tulisi olla perillä mistäkin tiedosta ja mikä on se perusosaaminen, joka tulisi levittää laajasti? Täyttäkää tiedot seuraaville työpohjille.</a:t>
            </a:r>
            <a:endParaRPr lang="en-GB" sz="1600"/>
          </a:p>
        </p:txBody>
      </p:sp>
    </p:spTree>
    <p:extLst>
      <p:ext uri="{BB962C8B-B14F-4D97-AF65-F5344CB8AC3E}">
        <p14:creationId xmlns:p14="http://schemas.microsoft.com/office/powerpoint/2010/main" val="139489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7D79E-E593-AEB3-2D49-6D0E64513A52}"/>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EF9F9EFA-52E8-F3F4-6B4A-8C4B600036E1}"/>
              </a:ext>
            </a:extLst>
          </p:cNvPr>
          <p:cNvSpPr>
            <a:spLocks noGrp="1"/>
          </p:cNvSpPr>
          <p:nvPr>
            <p:ph type="title"/>
          </p:nvPr>
        </p:nvSpPr>
        <p:spPr>
          <a:xfrm>
            <a:off x="577047" y="-66355"/>
            <a:ext cx="10319487" cy="1299027"/>
          </a:xfrm>
        </p:spPr>
        <p:txBody>
          <a:bodyPr/>
          <a:lstStyle/>
          <a:p>
            <a:r>
              <a:rPr lang="en-GB" err="1">
                <a:solidFill>
                  <a:srgbClr val="24563D"/>
                </a:solidFill>
                <a:latin typeface="Aptos Narrow" panose="020B0004020202020204" pitchFamily="34" charset="0"/>
              </a:rPr>
              <a:t>Osaamisprofiilit</a:t>
            </a:r>
            <a:r>
              <a:rPr lang="en-GB">
                <a:solidFill>
                  <a:srgbClr val="24563D"/>
                </a:solidFill>
                <a:latin typeface="Aptos Narrow" panose="020B0004020202020204" pitchFamily="34" charset="0"/>
              </a:rPr>
              <a:t> </a:t>
            </a:r>
            <a:r>
              <a:rPr lang="en-GB" err="1">
                <a:solidFill>
                  <a:srgbClr val="24563D"/>
                </a:solidFill>
                <a:latin typeface="Aptos Narrow" panose="020B0004020202020204" pitchFamily="34" charset="0"/>
              </a:rPr>
              <a:t>osa</a:t>
            </a:r>
            <a:r>
              <a:rPr lang="en-GB">
                <a:solidFill>
                  <a:srgbClr val="24563D"/>
                </a:solidFill>
                <a:latin typeface="Aptos Narrow" panose="020B0004020202020204" pitchFamily="34" charset="0"/>
              </a:rPr>
              <a:t> 1</a:t>
            </a:r>
          </a:p>
        </p:txBody>
      </p:sp>
      <p:sp>
        <p:nvSpPr>
          <p:cNvPr id="5" name="Dian numeron paikkamerkki 4">
            <a:extLst>
              <a:ext uri="{FF2B5EF4-FFF2-40B4-BE49-F238E27FC236}">
                <a16:creationId xmlns:a16="http://schemas.microsoft.com/office/drawing/2014/main" id="{432A29EE-5C5D-9034-DF57-D95E12C94621}"/>
              </a:ext>
            </a:extLst>
          </p:cNvPr>
          <p:cNvSpPr>
            <a:spLocks noGrp="1"/>
          </p:cNvSpPr>
          <p:nvPr>
            <p:ph type="sldNum" sz="quarter" idx="12"/>
          </p:nvPr>
        </p:nvSpPr>
        <p:spPr/>
        <p:txBody>
          <a:bodyPr/>
          <a:lstStyle/>
          <a:p>
            <a:fld id="{1EA1DD0D-7089-48C5-B116-A19F892CF1D9}" type="slidenum">
              <a:rPr lang="fi-FI" smtClean="0"/>
              <a:pPr/>
              <a:t>37</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4" name="Alatunnisteen paikkamerkki 3">
            <a:extLst>
              <a:ext uri="{FF2B5EF4-FFF2-40B4-BE49-F238E27FC236}">
                <a16:creationId xmlns:a16="http://schemas.microsoft.com/office/drawing/2014/main" id="{627DF7A5-94B8-6161-A91C-ADE140CD70EA}"/>
              </a:ext>
            </a:extLst>
          </p:cNvPr>
          <p:cNvSpPr>
            <a:spLocks noGrp="1"/>
          </p:cNvSpPr>
          <p:nvPr>
            <p:ph type="ftr" sz="quarter" idx="4294967295"/>
          </p:nvPr>
        </p:nvSpPr>
        <p:spPr>
          <a:xfrm>
            <a:off x="6219288" y="5996367"/>
            <a:ext cx="5284787" cy="438150"/>
          </a:xfrm>
          <a:prstGeom prst="rect">
            <a:avLst/>
          </a:prstGeom>
        </p:spPr>
        <p:txBody>
          <a:bodyPr/>
          <a:lstStyle/>
          <a:p>
            <a:r>
              <a:rPr lang="fi-FI" sz="1000">
                <a:solidFill>
                  <a:schemeClr val="tx1"/>
                </a:solidFill>
              </a:rPr>
              <a:t>*Esim. Rakentavan yhteiskunnallisen keskustelun taidot. Yhteistyö- ja vuorovaikutustaidot. Monimutkaisten yhteiskunnallisten vaikutusketjujen hahmottaminen</a:t>
            </a:r>
          </a:p>
        </p:txBody>
      </p:sp>
      <p:sp>
        <p:nvSpPr>
          <p:cNvPr id="6" name="Rectangle 9">
            <a:extLst>
              <a:ext uri="{FF2B5EF4-FFF2-40B4-BE49-F238E27FC236}">
                <a16:creationId xmlns:a16="http://schemas.microsoft.com/office/drawing/2014/main" id="{C1D244F9-0599-E128-C67E-3A3D4D36593B}"/>
              </a:ext>
            </a:extLst>
          </p:cNvPr>
          <p:cNvSpPr/>
          <p:nvPr/>
        </p:nvSpPr>
        <p:spPr>
          <a:xfrm>
            <a:off x="680734" y="1841275"/>
            <a:ext cx="5392830" cy="3983454"/>
          </a:xfrm>
          <a:prstGeom prst="rect">
            <a:avLst/>
          </a:prstGeom>
          <a:solidFill>
            <a:srgbClr val="EAF8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defRPr/>
            </a:pPr>
            <a:r>
              <a:rPr lang="fi-FI" sz="1200" b="1">
                <a:solidFill>
                  <a:schemeClr val="tx1"/>
                </a:solidFill>
              </a:rPr>
              <a:t>Luontotiedon hyödyntämisen tavoitteet ja päätöksentekopaikat: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tiedolliset valmiudet: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yhteisölliset* valmiudet:</a:t>
            </a: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r>
              <a:rPr lang="en-GB" sz="1200" b="1">
                <a:solidFill>
                  <a:schemeClr val="tx1"/>
                </a:solidFill>
              </a:rPr>
              <a:t>Seurattavat tietolähteet ja verkostot:</a:t>
            </a:r>
          </a:p>
          <a:p>
            <a:pPr marL="171450" lvl="0" indent="-171450">
              <a:buFont typeface="Arial" panose="020B0604020202020204" pitchFamily="34" charset="0"/>
              <a:buChar char="•"/>
              <a:defRPr/>
            </a:pPr>
            <a:endParaRPr lang="fi-FI" sz="1200">
              <a:solidFill>
                <a:schemeClr val="tx1"/>
              </a:solidFill>
            </a:endParaRPr>
          </a:p>
          <a:p>
            <a:pPr lvl="0">
              <a:defRPr/>
            </a:pPr>
            <a:endParaRPr lang="en-GB" sz="1200" b="1">
              <a:solidFill>
                <a:schemeClr val="tx1"/>
              </a:solidFill>
            </a:endParaRPr>
          </a:p>
          <a:p>
            <a:pPr marL="171450" lvl="0" indent="-171450">
              <a:buFont typeface="Arial" panose="020B0604020202020204" pitchFamily="34" charset="0"/>
              <a:buChar char="•"/>
              <a:defRPr/>
            </a:pPr>
            <a:endParaRPr lang="en-GB" sz="1200" b="1">
              <a:solidFill>
                <a:schemeClr val="tx1"/>
              </a:solidFill>
            </a:endParaRPr>
          </a:p>
          <a:p>
            <a:pPr lvl="0">
              <a:defRPr/>
            </a:pPr>
            <a:endParaRPr lang="en-FI" sz="1200">
              <a:solidFill>
                <a:schemeClr val="tx1"/>
              </a:solidFill>
            </a:endParaRPr>
          </a:p>
        </p:txBody>
      </p:sp>
      <p:sp>
        <p:nvSpPr>
          <p:cNvPr id="7" name="Rectangle 9">
            <a:extLst>
              <a:ext uri="{FF2B5EF4-FFF2-40B4-BE49-F238E27FC236}">
                <a16:creationId xmlns:a16="http://schemas.microsoft.com/office/drawing/2014/main" id="{2157587D-B7E2-0D41-EACE-7D07368001E8}"/>
              </a:ext>
            </a:extLst>
          </p:cNvPr>
          <p:cNvSpPr/>
          <p:nvPr/>
        </p:nvSpPr>
        <p:spPr>
          <a:xfrm>
            <a:off x="6219288" y="1830304"/>
            <a:ext cx="5446852" cy="3994424"/>
          </a:xfrm>
          <a:prstGeom prst="rect">
            <a:avLst/>
          </a:prstGeom>
          <a:solidFill>
            <a:srgbClr val="DAE6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defRPr/>
            </a:pPr>
            <a:r>
              <a:rPr lang="fi-FI" sz="1200" b="1">
                <a:solidFill>
                  <a:schemeClr val="tx1"/>
                </a:solidFill>
              </a:rPr>
              <a:t>Luontotiedon hyödyntämisen tavoitteet ja päätöksentekopaikat: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tiedolliset valmiudet: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yhteisölliset* valmiudet:</a:t>
            </a: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r>
              <a:rPr lang="en-GB" sz="1200" b="1">
                <a:solidFill>
                  <a:schemeClr val="tx1"/>
                </a:solidFill>
              </a:rPr>
              <a:t>Seurattavat tietolähteet ja verkostot:</a:t>
            </a:r>
          </a:p>
          <a:p>
            <a:pPr marL="171450" lvl="0" indent="-171450">
              <a:buFont typeface="Arial" panose="020B0604020202020204" pitchFamily="34" charset="0"/>
              <a:buChar char="•"/>
              <a:defRPr/>
            </a:pPr>
            <a:endParaRPr lang="fi-FI" sz="1200">
              <a:solidFill>
                <a:schemeClr val="tx1"/>
              </a:solidFill>
            </a:endParaRPr>
          </a:p>
          <a:p>
            <a:pPr lvl="0">
              <a:defRPr/>
            </a:pPr>
            <a:endParaRPr lang="en-GB" sz="1200" b="1">
              <a:solidFill>
                <a:schemeClr val="tx1"/>
              </a:solidFill>
            </a:endParaRPr>
          </a:p>
          <a:p>
            <a:pPr marL="171450" lvl="0" indent="-171450">
              <a:buFont typeface="Arial" panose="020B0604020202020204" pitchFamily="34" charset="0"/>
              <a:buChar char="•"/>
              <a:defRPr/>
            </a:pPr>
            <a:endParaRPr lang="en-GB" sz="1200" b="1">
              <a:solidFill>
                <a:schemeClr val="tx1"/>
              </a:solidFill>
            </a:endParaRPr>
          </a:p>
          <a:p>
            <a:pPr lvl="0">
              <a:defRPr/>
            </a:pPr>
            <a:endParaRPr lang="en-FI" sz="1200">
              <a:solidFill>
                <a:schemeClr val="tx1"/>
              </a:solidFill>
            </a:endParaRPr>
          </a:p>
        </p:txBody>
      </p:sp>
      <p:sp>
        <p:nvSpPr>
          <p:cNvPr id="9" name="Content Placeholder 8">
            <a:extLst>
              <a:ext uri="{FF2B5EF4-FFF2-40B4-BE49-F238E27FC236}">
                <a16:creationId xmlns:a16="http://schemas.microsoft.com/office/drawing/2014/main" id="{3F366BEC-0918-EB0C-9276-AC8C71C51BAC}"/>
              </a:ext>
            </a:extLst>
          </p:cNvPr>
          <p:cNvSpPr txBox="1">
            <a:spLocks/>
          </p:cNvSpPr>
          <p:nvPr/>
        </p:nvSpPr>
        <p:spPr>
          <a:xfrm>
            <a:off x="6376208" y="1882106"/>
            <a:ext cx="5203852" cy="4126986"/>
          </a:xfrm>
          <a:prstGeom prst="rect">
            <a:avLst/>
          </a:prstGeom>
        </p:spPr>
        <p:txBody>
          <a:bodyPr>
            <a:normAutofit/>
          </a:bodyPr>
          <a:lstStyle>
            <a:defPPr>
              <a:defRPr lang="en-FI"/>
            </a:defPPr>
            <a:lvl1pPr marL="0" algn="l" defTabSz="914400" rtl="0" eaLnBrk="1" latinLnBrk="0" hangingPunct="1">
              <a:defRPr sz="1200" kern="1200">
                <a:solidFill>
                  <a:srgbClr val="241C40"/>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I" b="0" i="0" u="none" strike="noStrike" kern="1200" cap="none" spc="0" normalizeH="0" baseline="0" noProof="0">
              <a:ln>
                <a:noFill/>
              </a:ln>
              <a:solidFill>
                <a:schemeClr val="tx1"/>
              </a:solidFill>
              <a:effectLst/>
              <a:uLnTx/>
              <a:uFillTx/>
              <a:latin typeface="+mj-lt"/>
              <a:ea typeface="+mn-ea"/>
              <a:cs typeface="+mn-cs"/>
            </a:endParaRPr>
          </a:p>
        </p:txBody>
      </p:sp>
      <p:sp>
        <p:nvSpPr>
          <p:cNvPr id="2" name="Rectangle 9">
            <a:extLst>
              <a:ext uri="{FF2B5EF4-FFF2-40B4-BE49-F238E27FC236}">
                <a16:creationId xmlns:a16="http://schemas.microsoft.com/office/drawing/2014/main" id="{34DEFE5D-9E90-355E-E05E-8D8AFE2CB40C}"/>
              </a:ext>
            </a:extLst>
          </p:cNvPr>
          <p:cNvSpPr/>
          <p:nvPr/>
        </p:nvSpPr>
        <p:spPr>
          <a:xfrm>
            <a:off x="680734" y="1243644"/>
            <a:ext cx="5392830" cy="586660"/>
          </a:xfrm>
          <a:prstGeom prst="rect">
            <a:avLst/>
          </a:prstGeom>
          <a:solidFill>
            <a:srgbClr val="24563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Luontotyön vastuuhenkilöt</a:t>
            </a:r>
          </a:p>
        </p:txBody>
      </p:sp>
      <p:sp>
        <p:nvSpPr>
          <p:cNvPr id="14" name="Text Placeholder 7">
            <a:extLst>
              <a:ext uri="{FF2B5EF4-FFF2-40B4-BE49-F238E27FC236}">
                <a16:creationId xmlns:a16="http://schemas.microsoft.com/office/drawing/2014/main" id="{83E42505-55F7-CAA8-0742-067AC413E243}"/>
              </a:ext>
            </a:extLst>
          </p:cNvPr>
          <p:cNvSpPr txBox="1">
            <a:spLocks/>
          </p:cNvSpPr>
          <p:nvPr/>
        </p:nvSpPr>
        <p:spPr>
          <a:xfrm>
            <a:off x="538947" y="1399122"/>
            <a:ext cx="4764573" cy="275703"/>
          </a:xfrm>
          <a:prstGeom prst="rect">
            <a:avLst/>
          </a:prstGeom>
        </p:spPr>
        <p:txBody>
          <a:bodyP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en-US" sz="1400">
              <a:solidFill>
                <a:schemeClr val="bg1"/>
              </a:solidFill>
              <a:latin typeface="Aptos Display bold" panose="020B0004020202020204" pitchFamily="34" charset="0"/>
            </a:endParaRPr>
          </a:p>
        </p:txBody>
      </p:sp>
      <p:sp>
        <p:nvSpPr>
          <p:cNvPr id="8" name="Rectangle 9">
            <a:extLst>
              <a:ext uri="{FF2B5EF4-FFF2-40B4-BE49-F238E27FC236}">
                <a16:creationId xmlns:a16="http://schemas.microsoft.com/office/drawing/2014/main" id="{518802C3-45F9-572C-491E-B5F281108E51}"/>
              </a:ext>
            </a:extLst>
          </p:cNvPr>
          <p:cNvSpPr/>
          <p:nvPr/>
        </p:nvSpPr>
        <p:spPr>
          <a:xfrm>
            <a:off x="6219288" y="1243644"/>
            <a:ext cx="5446852" cy="586660"/>
          </a:xfrm>
          <a:prstGeom prst="rect">
            <a:avLst/>
          </a:prstGeom>
          <a:solidFill>
            <a:srgbClr val="446F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Asiantuntijataso / organisaation yleinen</a:t>
            </a:r>
          </a:p>
        </p:txBody>
      </p:sp>
    </p:spTree>
    <p:extLst>
      <p:ext uri="{BB962C8B-B14F-4D97-AF65-F5344CB8AC3E}">
        <p14:creationId xmlns:p14="http://schemas.microsoft.com/office/powerpoint/2010/main" val="2947487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3E983-5B9E-DBB6-9BA0-41C1C0E5E695}"/>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9B2672B-998A-0EAE-62CB-A8F8DAA6C04A}"/>
              </a:ext>
            </a:extLst>
          </p:cNvPr>
          <p:cNvSpPr>
            <a:spLocks noGrp="1"/>
          </p:cNvSpPr>
          <p:nvPr>
            <p:ph type="title"/>
          </p:nvPr>
        </p:nvSpPr>
        <p:spPr>
          <a:xfrm>
            <a:off x="577047" y="-66356"/>
            <a:ext cx="10319487" cy="1299027"/>
          </a:xfrm>
        </p:spPr>
        <p:txBody>
          <a:bodyPr/>
          <a:lstStyle/>
          <a:p>
            <a:r>
              <a:rPr lang="en-GB">
                <a:solidFill>
                  <a:srgbClr val="24563D"/>
                </a:solidFill>
              </a:rPr>
              <a:t>Osaamisprofiilit osa 2</a:t>
            </a:r>
          </a:p>
        </p:txBody>
      </p:sp>
      <p:sp>
        <p:nvSpPr>
          <p:cNvPr id="5" name="Dian numeron paikkamerkki 4">
            <a:extLst>
              <a:ext uri="{FF2B5EF4-FFF2-40B4-BE49-F238E27FC236}">
                <a16:creationId xmlns:a16="http://schemas.microsoft.com/office/drawing/2014/main" id="{DBA21E88-871E-057D-8F17-A64ED2A642CB}"/>
              </a:ext>
            </a:extLst>
          </p:cNvPr>
          <p:cNvSpPr>
            <a:spLocks noGrp="1"/>
          </p:cNvSpPr>
          <p:nvPr>
            <p:ph type="sldNum" sz="quarter" idx="12"/>
          </p:nvPr>
        </p:nvSpPr>
        <p:spPr/>
        <p:txBody>
          <a:bodyPr/>
          <a:lstStyle/>
          <a:p>
            <a:fld id="{1EA1DD0D-7089-48C5-B116-A19F892CF1D9}" type="slidenum">
              <a:rPr lang="fi-FI" smtClean="0"/>
              <a:pPr/>
              <a:t>38</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Alatunnisteen paikkamerkki 3">
            <a:extLst>
              <a:ext uri="{FF2B5EF4-FFF2-40B4-BE49-F238E27FC236}">
                <a16:creationId xmlns:a16="http://schemas.microsoft.com/office/drawing/2014/main" id="{588BE8D4-E845-B5C0-103F-3648F0B102F3}"/>
              </a:ext>
            </a:extLst>
          </p:cNvPr>
          <p:cNvSpPr>
            <a:spLocks noGrp="1"/>
          </p:cNvSpPr>
          <p:nvPr>
            <p:ph type="ftr" sz="quarter" idx="4294967295"/>
          </p:nvPr>
        </p:nvSpPr>
        <p:spPr>
          <a:xfrm>
            <a:off x="6357263" y="5979632"/>
            <a:ext cx="5183187" cy="258763"/>
          </a:xfrm>
          <a:prstGeom prst="rect">
            <a:avLst/>
          </a:prstGeom>
        </p:spPr>
        <p:txBody>
          <a:bodyPr/>
          <a:lstStyle/>
          <a:p>
            <a:r>
              <a:rPr lang="fi-FI" sz="1000">
                <a:solidFill>
                  <a:schemeClr val="tx1"/>
                </a:solidFill>
              </a:rPr>
              <a:t>*Esim. Rakentavan yhteiskunnallisen keskustelun taidot. Yhteistyö- ja vuorovaikutustaidot. Monimutkaisten yhteiskunnallisten vaikutusketjujen hahmottaminen</a:t>
            </a:r>
          </a:p>
        </p:txBody>
      </p:sp>
      <p:sp>
        <p:nvSpPr>
          <p:cNvPr id="9" name="Rectangle 9">
            <a:extLst>
              <a:ext uri="{FF2B5EF4-FFF2-40B4-BE49-F238E27FC236}">
                <a16:creationId xmlns:a16="http://schemas.microsoft.com/office/drawing/2014/main" id="{8C4E6342-FDD4-F4E8-E8A8-056B48107E40}"/>
              </a:ext>
            </a:extLst>
          </p:cNvPr>
          <p:cNvSpPr/>
          <p:nvPr/>
        </p:nvSpPr>
        <p:spPr>
          <a:xfrm>
            <a:off x="703330" y="1820572"/>
            <a:ext cx="5557053" cy="4004154"/>
          </a:xfrm>
          <a:prstGeom prst="rect">
            <a:avLst/>
          </a:prstGeom>
          <a:solidFill>
            <a:srgbClr val="FFDAB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rPr>
              <a:t>Luontotiedon hyödyntämisen tavoitteet ja päätöksentekopaikat: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1">
              <a:solidFill>
                <a:prstClr val="black"/>
              </a:solidFill>
              <a:latin typeface="Aptos Display"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rPr>
              <a:t>Tarvittavat tiedolliset valmiudet: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1">
              <a:solidFill>
                <a:prstClr val="black"/>
              </a:solidFill>
              <a:latin typeface="Aptos Display"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Aptos Display" panose="02110004020202020204"/>
                <a:ea typeface="+mn-ea"/>
                <a:cs typeface="+mn-cs"/>
              </a:rPr>
              <a:t>Tarvittavat yhteisölliset* valmiudet:</a:t>
            </a:r>
            <a:endParaRPr kumimoji="0" lang="en-GB" sz="1200" b="0"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ptos Display" panose="02110004020202020204"/>
                <a:ea typeface="+mn-ea"/>
                <a:cs typeface="+mn-cs"/>
              </a:rPr>
              <a:t>Seurattavat tietolähteet ja verkostot: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I" sz="1200" b="0" i="0" u="none" strike="noStrike" kern="1200" cap="none" spc="0" normalizeH="0" baseline="0" noProof="0">
              <a:ln>
                <a:noFill/>
              </a:ln>
              <a:solidFill>
                <a:prstClr val="black"/>
              </a:solidFill>
              <a:effectLst/>
              <a:uLnTx/>
              <a:uFillTx/>
              <a:latin typeface="Aptos Display" panose="02110004020202020204"/>
              <a:ea typeface="+mn-ea"/>
              <a:cs typeface="+mn-cs"/>
            </a:endParaRPr>
          </a:p>
        </p:txBody>
      </p:sp>
      <p:sp>
        <p:nvSpPr>
          <p:cNvPr id="10" name="Rectangle 9">
            <a:extLst>
              <a:ext uri="{FF2B5EF4-FFF2-40B4-BE49-F238E27FC236}">
                <a16:creationId xmlns:a16="http://schemas.microsoft.com/office/drawing/2014/main" id="{6185A24C-3D02-6772-9CD8-ADDD4F9379DF}"/>
              </a:ext>
            </a:extLst>
          </p:cNvPr>
          <p:cNvSpPr/>
          <p:nvPr/>
        </p:nvSpPr>
        <p:spPr>
          <a:xfrm>
            <a:off x="6357263" y="1835096"/>
            <a:ext cx="5557052" cy="3989629"/>
          </a:xfrm>
          <a:prstGeom prst="rect">
            <a:avLst/>
          </a:prstGeom>
          <a:solidFill>
            <a:srgbClr val="142D5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lvl="0">
              <a:defRPr/>
            </a:pPr>
            <a:r>
              <a:rPr lang="fi-FI" sz="1200" b="1">
                <a:solidFill>
                  <a:schemeClr val="tx1"/>
                </a:solidFill>
              </a:rPr>
              <a:t>Luontotiedon hyödyntämisen tavoitteet ja päätöksentekopaikat: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tiedolliset valmiudet:</a:t>
            </a: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endParaRPr lang="fi-FI" sz="1200" b="1">
              <a:solidFill>
                <a:schemeClr val="tx1"/>
              </a:solidFill>
            </a:endParaRPr>
          </a:p>
          <a:p>
            <a:pPr lvl="0">
              <a:defRPr/>
            </a:pPr>
            <a:r>
              <a:rPr lang="fi-FI" sz="1200" b="1">
                <a:solidFill>
                  <a:schemeClr val="tx1"/>
                </a:solidFill>
              </a:rPr>
              <a:t>Tarvittavat yhteisölliset* valmiudet:</a:t>
            </a: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endParaRPr lang="en-GB" sz="1200">
              <a:solidFill>
                <a:schemeClr val="tx1"/>
              </a:solidFill>
            </a:endParaRPr>
          </a:p>
          <a:p>
            <a:pPr lvl="0">
              <a:defRPr/>
            </a:pPr>
            <a:r>
              <a:rPr lang="en-GB" sz="1200" b="1">
                <a:solidFill>
                  <a:schemeClr val="tx1"/>
                </a:solidFill>
              </a:rPr>
              <a:t>Seurattavat tietolähteet ja verkostot:</a:t>
            </a:r>
          </a:p>
          <a:p>
            <a:pPr marL="171450" lvl="0" indent="-171450">
              <a:buFont typeface="Arial" panose="020B0604020202020204" pitchFamily="34" charset="0"/>
              <a:buChar char="•"/>
              <a:defRPr/>
            </a:pPr>
            <a:endParaRPr lang="fi-FI" sz="1200">
              <a:solidFill>
                <a:schemeClr val="tx1"/>
              </a:solidFill>
            </a:endParaRPr>
          </a:p>
          <a:p>
            <a:pPr lvl="0">
              <a:defRPr/>
            </a:pPr>
            <a:endParaRPr lang="en-GB" sz="1200" b="1">
              <a:solidFill>
                <a:schemeClr val="tx1"/>
              </a:solidFill>
            </a:endParaRPr>
          </a:p>
          <a:p>
            <a:pPr marL="171450" lvl="0" indent="-171450">
              <a:buFont typeface="Arial" panose="020B0604020202020204" pitchFamily="34" charset="0"/>
              <a:buChar char="•"/>
              <a:defRPr/>
            </a:pPr>
            <a:endParaRPr lang="en-GB" sz="1200" b="1">
              <a:solidFill>
                <a:schemeClr val="tx1"/>
              </a:solidFill>
            </a:endParaRPr>
          </a:p>
          <a:p>
            <a:pPr lvl="0">
              <a:defRPr/>
            </a:pPr>
            <a:endParaRPr lang="en-FI" sz="1200">
              <a:solidFill>
                <a:schemeClr val="tx1"/>
              </a:solidFill>
            </a:endParaRPr>
          </a:p>
        </p:txBody>
      </p:sp>
      <p:sp>
        <p:nvSpPr>
          <p:cNvPr id="2" name="Content Placeholder 8">
            <a:extLst>
              <a:ext uri="{FF2B5EF4-FFF2-40B4-BE49-F238E27FC236}">
                <a16:creationId xmlns:a16="http://schemas.microsoft.com/office/drawing/2014/main" id="{DD1CBCA0-F87B-D46E-69C6-E80C4491E294}"/>
              </a:ext>
            </a:extLst>
          </p:cNvPr>
          <p:cNvSpPr txBox="1">
            <a:spLocks/>
          </p:cNvSpPr>
          <p:nvPr/>
        </p:nvSpPr>
        <p:spPr>
          <a:xfrm>
            <a:off x="6500517" y="1872376"/>
            <a:ext cx="5114251" cy="3952348"/>
          </a:xfrm>
          <a:prstGeom prst="rect">
            <a:avLst/>
          </a:prstGeom>
        </p:spPr>
        <p:txBody>
          <a:bodyPr>
            <a:normAutofit/>
          </a:bodyPr>
          <a:lstStyle>
            <a:defPPr>
              <a:defRPr lang="en-FI"/>
            </a:defPPr>
            <a:lvl1pPr marL="0" algn="l" defTabSz="914400" rtl="0" eaLnBrk="1" latinLnBrk="0" hangingPunct="1">
              <a:defRPr sz="1200" kern="1200">
                <a:solidFill>
                  <a:srgbClr val="241C40"/>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I" b="0" i="0" u="none" strike="noStrike" kern="1200" cap="none" spc="0" normalizeH="0" baseline="0" noProof="0">
              <a:ln>
                <a:noFill/>
              </a:ln>
              <a:solidFill>
                <a:schemeClr val="tx1"/>
              </a:solidFill>
              <a:effectLst/>
              <a:uLnTx/>
              <a:uFillTx/>
              <a:latin typeface="+mj-lt"/>
              <a:ea typeface="+mn-ea"/>
              <a:cs typeface="+mn-cs"/>
            </a:endParaRPr>
          </a:p>
        </p:txBody>
      </p:sp>
      <p:sp>
        <p:nvSpPr>
          <p:cNvPr id="4" name="Rectangle 9">
            <a:extLst>
              <a:ext uri="{FF2B5EF4-FFF2-40B4-BE49-F238E27FC236}">
                <a16:creationId xmlns:a16="http://schemas.microsoft.com/office/drawing/2014/main" id="{3F08BAF3-E7E8-9D92-5016-35D2F8C41319}"/>
              </a:ext>
            </a:extLst>
          </p:cNvPr>
          <p:cNvSpPr/>
          <p:nvPr/>
        </p:nvSpPr>
        <p:spPr>
          <a:xfrm>
            <a:off x="703330" y="1233911"/>
            <a:ext cx="5557053" cy="586660"/>
          </a:xfrm>
          <a:prstGeom prst="rect">
            <a:avLst/>
          </a:prstGeom>
          <a:solidFill>
            <a:srgbClr val="D275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Päällikkötaso</a:t>
            </a:r>
          </a:p>
        </p:txBody>
      </p:sp>
      <p:sp>
        <p:nvSpPr>
          <p:cNvPr id="12" name="Text Placeholder 7">
            <a:extLst>
              <a:ext uri="{FF2B5EF4-FFF2-40B4-BE49-F238E27FC236}">
                <a16:creationId xmlns:a16="http://schemas.microsoft.com/office/drawing/2014/main" id="{5DD12B95-D4B5-53C4-3C43-57D3AB1602DD}"/>
              </a:ext>
            </a:extLst>
          </p:cNvPr>
          <p:cNvSpPr txBox="1">
            <a:spLocks/>
          </p:cNvSpPr>
          <p:nvPr/>
        </p:nvSpPr>
        <p:spPr>
          <a:xfrm>
            <a:off x="687196" y="1374612"/>
            <a:ext cx="1799098" cy="275703"/>
          </a:xfrm>
          <a:prstGeom prst="rect">
            <a:avLst/>
          </a:prstGeom>
        </p:spPr>
        <p:txBody>
          <a:bodyPr>
            <a:noAutofit/>
          </a:bodyPr>
          <a:lstStyle>
            <a:lvl1pPr marL="0" indent="0" algn="l" defTabSz="914400" rtl="0" eaLnBrk="1" latinLnBrk="0" hangingPunct="1">
              <a:lnSpc>
                <a:spcPct val="100000"/>
              </a:lnSpc>
              <a:spcBef>
                <a:spcPts val="300"/>
              </a:spcBef>
              <a:buFontTx/>
              <a:buNone/>
              <a:defRPr sz="1800" b="0" i="0" kern="1200">
                <a:solidFill>
                  <a:srgbClr val="241C40"/>
                </a:solidFill>
                <a:latin typeface="+mn-lt"/>
                <a:ea typeface="+mn-ea"/>
                <a:cs typeface="+mn-cs"/>
              </a:defRPr>
            </a:lvl1pPr>
            <a:lvl2pPr marL="222250"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2pPr>
            <a:lvl3pPr marL="452438" indent="-222250" algn="l" defTabSz="914400" rtl="0" eaLnBrk="1" latinLnBrk="0" hangingPunct="1">
              <a:lnSpc>
                <a:spcPct val="100000"/>
              </a:lnSpc>
              <a:spcBef>
                <a:spcPts val="300"/>
              </a:spcBef>
              <a:buFont typeface="Arial" panose="020B0604020202020204" pitchFamily="34" charset="0"/>
              <a:buChar char="•"/>
              <a:tabLst/>
              <a:defRPr sz="1600" b="0" i="0" kern="1200">
                <a:solidFill>
                  <a:srgbClr val="241C40"/>
                </a:solidFill>
                <a:latin typeface="+mn-lt"/>
                <a:ea typeface="+mn-ea"/>
                <a:cs typeface="+mn-cs"/>
              </a:defRPr>
            </a:lvl3pPr>
            <a:lvl4pPr marL="625475" indent="-18256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4pPr>
            <a:lvl5pPr marL="808038" indent="-176213" algn="l" defTabSz="914400" rtl="0" eaLnBrk="1" latinLnBrk="0" hangingPunct="1">
              <a:lnSpc>
                <a:spcPct val="100000"/>
              </a:lnSpc>
              <a:spcBef>
                <a:spcPts val="300"/>
              </a:spcBef>
              <a:buFont typeface="Arial" panose="020B0604020202020204" pitchFamily="34" charset="0"/>
              <a:buChar char="•"/>
              <a:tabLst/>
              <a:defRPr sz="1400" b="0" i="0" kern="1200">
                <a:solidFill>
                  <a:srgbClr val="241C40"/>
                </a:solidFill>
                <a:latin typeface="+mn-lt"/>
                <a:ea typeface="+mn-ea"/>
                <a:cs typeface="+mn-cs"/>
              </a:defRPr>
            </a:lvl5pPr>
            <a:lvl6pPr marL="981075" indent="-166688" algn="l" defTabSz="914400" rtl="0" eaLnBrk="1" latinLnBrk="0" hangingPunct="1">
              <a:lnSpc>
                <a:spcPct val="100000"/>
              </a:lnSpc>
              <a:spcBef>
                <a:spcPts val="300"/>
              </a:spcBef>
              <a:buFont typeface="Arial" panose="020B0604020202020204" pitchFamily="34" charset="0"/>
              <a:buChar char="•"/>
              <a:tabLst/>
              <a:defRPr sz="1400" kern="1200">
                <a:solidFill>
                  <a:srgbClr val="241C40"/>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endParaRPr lang="en-US" sz="1400" b="1">
              <a:solidFill>
                <a:schemeClr val="bg1"/>
              </a:solidFill>
              <a:latin typeface="Aptos Display bold" panose="020B0004020202020204" pitchFamily="34" charset="0"/>
            </a:endParaRPr>
          </a:p>
        </p:txBody>
      </p:sp>
      <p:sp>
        <p:nvSpPr>
          <p:cNvPr id="7" name="Rectangle 9">
            <a:extLst>
              <a:ext uri="{FF2B5EF4-FFF2-40B4-BE49-F238E27FC236}">
                <a16:creationId xmlns:a16="http://schemas.microsoft.com/office/drawing/2014/main" id="{A518ABDC-FFF7-2106-B62C-18A86A06309D}"/>
              </a:ext>
            </a:extLst>
          </p:cNvPr>
          <p:cNvSpPr/>
          <p:nvPr/>
        </p:nvSpPr>
        <p:spPr>
          <a:xfrm>
            <a:off x="6357263" y="1240554"/>
            <a:ext cx="5557053" cy="586660"/>
          </a:xfrm>
          <a:prstGeom prst="rect">
            <a:avLst/>
          </a:prstGeom>
          <a:solidFill>
            <a:srgbClr val="142D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Display bold" panose="020B0004020202020204" pitchFamily="34" charset="0"/>
                <a:ea typeface="+mn-ea"/>
                <a:cs typeface="+mn-cs"/>
              </a:rPr>
              <a:t>Johtotaso</a:t>
            </a:r>
          </a:p>
        </p:txBody>
      </p:sp>
      <p:sp>
        <p:nvSpPr>
          <p:cNvPr id="14" name="Otsikko 2">
            <a:extLst>
              <a:ext uri="{FF2B5EF4-FFF2-40B4-BE49-F238E27FC236}">
                <a16:creationId xmlns:a16="http://schemas.microsoft.com/office/drawing/2014/main" id="{D023AF9A-1307-71BE-72AD-40B120185F1B}"/>
              </a:ext>
            </a:extLst>
          </p:cNvPr>
          <p:cNvSpPr txBox="1">
            <a:spLocks/>
          </p:cNvSpPr>
          <p:nvPr/>
        </p:nvSpPr>
        <p:spPr>
          <a:xfrm>
            <a:off x="413611" y="313787"/>
            <a:ext cx="11129242" cy="719485"/>
          </a:xfrm>
          <a:prstGeom prst="rect">
            <a:avLst/>
          </a:prstGeom>
        </p:spPr>
        <p:txBody>
          <a:bodyPr vert="horz" lIns="91440" tIns="45720" rIns="91440" bIns="45720" rtlCol="0" anchor="b" anchorCtr="0">
            <a:noAutofit/>
          </a:bodyPr>
          <a:lstStyle>
            <a:lvl1pPr algn="l" defTabSz="1219170" rtl="0" eaLnBrk="1" latinLnBrk="0" hangingPunct="1">
              <a:spcBef>
                <a:spcPct val="0"/>
              </a:spcBef>
              <a:buNone/>
              <a:defRPr sz="4267" b="1" kern="1200">
                <a:solidFill>
                  <a:schemeClr val="tx2"/>
                </a:solidFill>
                <a:latin typeface="Arial Narrow" panose="020B0606020202030204" pitchFamily="34" charset="0"/>
                <a:ea typeface="+mj-ea"/>
                <a:cs typeface="+mj-cs"/>
              </a:defRPr>
            </a:lvl1pPr>
          </a:lstStyle>
          <a:p>
            <a:endParaRPr lang="en-GB">
              <a:solidFill>
                <a:srgbClr val="24563D"/>
              </a:solidFill>
              <a:latin typeface="Aptos Narrow" panose="020B0004020202020204" pitchFamily="34" charset="0"/>
            </a:endParaRPr>
          </a:p>
        </p:txBody>
      </p:sp>
    </p:spTree>
    <p:extLst>
      <p:ext uri="{BB962C8B-B14F-4D97-AF65-F5344CB8AC3E}">
        <p14:creationId xmlns:p14="http://schemas.microsoft.com/office/powerpoint/2010/main" val="2269550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0F42A-9D57-0F29-EC6B-252D6C632E9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6608571-4568-35A5-67FE-57E9462A0DB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
        <p:nvSpPr>
          <p:cNvPr id="2" name="Otsikko 1">
            <a:extLst>
              <a:ext uri="{FF2B5EF4-FFF2-40B4-BE49-F238E27FC236}">
                <a16:creationId xmlns:a16="http://schemas.microsoft.com/office/drawing/2014/main" id="{A6131BD5-CB51-F2F2-5058-1DD4765C5EF4}"/>
              </a:ext>
            </a:extLst>
          </p:cNvPr>
          <p:cNvSpPr>
            <a:spLocks noGrp="1"/>
          </p:cNvSpPr>
          <p:nvPr>
            <p:ph type="ctrTitle"/>
          </p:nvPr>
        </p:nvSpPr>
        <p:spPr>
          <a:xfrm>
            <a:off x="995093" y="1739765"/>
            <a:ext cx="6976089" cy="2794037"/>
          </a:xfrm>
        </p:spPr>
        <p:txBody>
          <a:bodyPr/>
          <a:lstStyle/>
          <a:p>
            <a:r>
              <a:rPr lang="en-GB" sz="5400"/>
              <a:t>Luontovaikutusten ja </a:t>
            </a:r>
            <a:r>
              <a:rPr lang="en-GB" sz="5400" err="1"/>
              <a:t>toimintatapojen</a:t>
            </a:r>
            <a:r>
              <a:rPr lang="en-GB" sz="5400"/>
              <a:t> </a:t>
            </a:r>
            <a:r>
              <a:rPr lang="en-GB" sz="5400" err="1"/>
              <a:t>kartoitus</a:t>
            </a:r>
            <a:endParaRPr lang="fi-FI">
              <a:solidFill>
                <a:schemeClr val="bg1"/>
              </a:solidFill>
            </a:endParaRPr>
          </a:p>
        </p:txBody>
      </p:sp>
      <p:sp>
        <p:nvSpPr>
          <p:cNvPr id="3" name="Alaotsikko 2">
            <a:extLst>
              <a:ext uri="{FF2B5EF4-FFF2-40B4-BE49-F238E27FC236}">
                <a16:creationId xmlns:a16="http://schemas.microsoft.com/office/drawing/2014/main" id="{E92D5054-248A-7C85-88A4-B83464A2EF8E}"/>
              </a:ext>
            </a:extLst>
          </p:cNvPr>
          <p:cNvSpPr>
            <a:spLocks noGrp="1"/>
          </p:cNvSpPr>
          <p:nvPr>
            <p:ph type="subTitle" idx="1"/>
          </p:nvPr>
        </p:nvSpPr>
        <p:spPr/>
        <p:txBody>
          <a:bodyPr vert="horz" lIns="91440" tIns="45720" rIns="91440" bIns="45720" rtlCol="0" anchor="t">
            <a:normAutofit/>
          </a:bodyPr>
          <a:lstStyle/>
          <a:p>
            <a:r>
              <a:rPr lang="fi-FI"/>
              <a:t>Työkalu 7.</a:t>
            </a:r>
          </a:p>
        </p:txBody>
      </p:sp>
    </p:spTree>
    <p:extLst>
      <p:ext uri="{BB962C8B-B14F-4D97-AF65-F5344CB8AC3E}">
        <p14:creationId xmlns:p14="http://schemas.microsoft.com/office/powerpoint/2010/main" val="2401811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0BEE3-8A4F-3E26-8A38-1363722899E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1145E5-331E-B72B-BC80-2DE0AA442877}"/>
              </a:ext>
            </a:extLst>
          </p:cNvPr>
          <p:cNvSpPr>
            <a:spLocks noGrp="1"/>
          </p:cNvSpPr>
          <p:nvPr>
            <p:ph idx="1"/>
          </p:nvPr>
        </p:nvSpPr>
        <p:spPr>
          <a:xfrm>
            <a:off x="577048" y="2587011"/>
            <a:ext cx="5883388" cy="3545435"/>
          </a:xfrm>
        </p:spPr>
        <p:txBody>
          <a:bodyPr>
            <a:noAutofit/>
          </a:bodyPr>
          <a:lstStyle/>
          <a:p>
            <a:pPr marL="0" indent="0">
              <a:buNone/>
            </a:pPr>
            <a:r>
              <a:rPr lang="fi-FI" sz="1800"/>
              <a:t>Tämä kehikko on tehty suuntaa-antavaksi arviointimalliksi luontovaikutusten sekä eri toimintatapojen kehittyneisyyden arviointiin. Se auttaa erityisesti tunnistamaan, missä organisaation toimintatavoissa olisi suurin potentiaali tai eniten </a:t>
            </a:r>
            <a:r>
              <a:rPr lang="fi-FI" sz="1800" err="1"/>
              <a:t>kehittettävää</a:t>
            </a:r>
            <a:r>
              <a:rPr lang="fi-FI" sz="1800"/>
              <a:t> luontovaikutusten näkökulmasta. Koska arvioinnit perustuvat subjektiiviseen havainnointiin, luontovaikutuksien arviointia kannattaa täydentää erilaisten määrällisten mittarien pohjalta. Kunkin teeman  kategorioihin voi lisätä organisaatiolle relevantteja täydentäviä alakohtia yksityiskohtaisempaan arviointiin.</a:t>
            </a:r>
            <a:endParaRPr lang="fi-FI" sz="1800">
              <a:sym typeface="Wingdings" panose="05000000000000000000" pitchFamily="2" charset="2"/>
            </a:endParaRPr>
          </a:p>
        </p:txBody>
      </p:sp>
      <p:sp>
        <p:nvSpPr>
          <p:cNvPr id="3" name="Title 2">
            <a:extLst>
              <a:ext uri="{FF2B5EF4-FFF2-40B4-BE49-F238E27FC236}">
                <a16:creationId xmlns:a16="http://schemas.microsoft.com/office/drawing/2014/main" id="{1C32EC1B-CE13-4647-251C-3531200C7FDE}"/>
              </a:ext>
            </a:extLst>
          </p:cNvPr>
          <p:cNvSpPr>
            <a:spLocks noGrp="1"/>
          </p:cNvSpPr>
          <p:nvPr>
            <p:ph type="title"/>
          </p:nvPr>
        </p:nvSpPr>
        <p:spPr>
          <a:xfrm>
            <a:off x="577048" y="1178135"/>
            <a:ext cx="8159449" cy="1299027"/>
          </a:xfrm>
        </p:spPr>
        <p:txBody>
          <a:bodyPr/>
          <a:lstStyle/>
          <a:p>
            <a:r>
              <a:rPr lang="en-GB" sz="4400"/>
              <a:t>Luontovaikutusten </a:t>
            </a:r>
            <a:r>
              <a:rPr lang="en-GB" sz="4400" err="1"/>
              <a:t>ja</a:t>
            </a:r>
            <a:r>
              <a:rPr lang="en-GB" sz="4400"/>
              <a:t> </a:t>
            </a:r>
            <a:r>
              <a:rPr lang="en-GB" sz="4400" err="1"/>
              <a:t>toimintatapojen</a:t>
            </a:r>
            <a:r>
              <a:rPr lang="en-GB" sz="4400"/>
              <a:t> </a:t>
            </a:r>
            <a:r>
              <a:rPr lang="en-GB" sz="4400" err="1"/>
              <a:t>kartoitus</a:t>
            </a:r>
            <a:endParaRPr lang="en-FI"/>
          </a:p>
        </p:txBody>
      </p:sp>
      <p:sp>
        <p:nvSpPr>
          <p:cNvPr id="5" name="Slide Number Placeholder 4">
            <a:extLst>
              <a:ext uri="{FF2B5EF4-FFF2-40B4-BE49-F238E27FC236}">
                <a16:creationId xmlns:a16="http://schemas.microsoft.com/office/drawing/2014/main" id="{BB948261-67E0-9D0F-C3DE-42F8579D537E}"/>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40</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8" name="Tekstiruutu 7">
            <a:extLst>
              <a:ext uri="{FF2B5EF4-FFF2-40B4-BE49-F238E27FC236}">
                <a16:creationId xmlns:a16="http://schemas.microsoft.com/office/drawing/2014/main" id="{D03A5D0E-936A-6D57-1DE8-20065EA9FFE1}"/>
              </a:ext>
            </a:extLst>
          </p:cNvPr>
          <p:cNvSpPr txBox="1"/>
          <p:nvPr/>
        </p:nvSpPr>
        <p:spPr>
          <a:xfrm>
            <a:off x="7414591" y="1178135"/>
            <a:ext cx="3965713" cy="4775006"/>
          </a:xfrm>
          <a:prstGeom prst="rect">
            <a:avLst/>
          </a:prstGeom>
          <a:solidFill>
            <a:srgbClr val="24563D"/>
          </a:solidFill>
          <a:ln w="28575">
            <a:noFill/>
          </a:ln>
        </p:spPr>
        <p:txBody>
          <a:bodyPr wrap="square" lIns="216000" tIns="216000">
            <a:spAutoFit/>
          </a:bodyPr>
          <a:lstStyle/>
          <a:p>
            <a:r>
              <a:rPr lang="fi-FI" b="1">
                <a:solidFill>
                  <a:schemeClr val="bg1"/>
                </a:solidFill>
              </a:rPr>
              <a:t>Arviointiasteikot:</a:t>
            </a:r>
            <a:br>
              <a:rPr lang="fi-FI">
                <a:solidFill>
                  <a:schemeClr val="bg1"/>
                </a:solidFill>
              </a:rPr>
            </a:br>
            <a:br>
              <a:rPr lang="fi-FI" b="1">
                <a:solidFill>
                  <a:schemeClr val="bg1"/>
                </a:solidFill>
              </a:rPr>
            </a:br>
            <a:r>
              <a:rPr lang="fi-FI" b="1">
                <a:solidFill>
                  <a:schemeClr val="bg1"/>
                </a:solidFill>
              </a:rPr>
              <a:t>(Luonto)vaikutuksen merkittävyys</a:t>
            </a:r>
            <a:br>
              <a:rPr lang="fi-FI">
                <a:solidFill>
                  <a:schemeClr val="bg1"/>
                </a:solidFill>
              </a:rPr>
            </a:br>
            <a:r>
              <a:rPr lang="fi-FI">
                <a:solidFill>
                  <a:schemeClr val="bg1"/>
                </a:solidFill>
              </a:rPr>
              <a:t>0 = Ei tunnistettua vaikutusta</a:t>
            </a:r>
            <a:br>
              <a:rPr lang="fi-FI">
                <a:solidFill>
                  <a:schemeClr val="bg1"/>
                </a:solidFill>
              </a:rPr>
            </a:br>
            <a:r>
              <a:rPr lang="fi-FI">
                <a:solidFill>
                  <a:schemeClr val="bg1"/>
                </a:solidFill>
              </a:rPr>
              <a:t>1 = Vähäinen</a:t>
            </a:r>
            <a:br>
              <a:rPr lang="fi-FI">
                <a:solidFill>
                  <a:schemeClr val="bg1"/>
                </a:solidFill>
              </a:rPr>
            </a:br>
            <a:r>
              <a:rPr lang="fi-FI">
                <a:solidFill>
                  <a:schemeClr val="bg1"/>
                </a:solidFill>
              </a:rPr>
              <a:t>2 = Kohtalainen</a:t>
            </a:r>
            <a:br>
              <a:rPr lang="fi-FI">
                <a:solidFill>
                  <a:schemeClr val="bg1"/>
                </a:solidFill>
              </a:rPr>
            </a:br>
            <a:r>
              <a:rPr lang="fi-FI">
                <a:solidFill>
                  <a:schemeClr val="bg1"/>
                </a:solidFill>
              </a:rPr>
              <a:t>3 = Merkittävä</a:t>
            </a:r>
          </a:p>
          <a:p>
            <a:endParaRPr lang="fi-FI">
              <a:solidFill>
                <a:schemeClr val="bg1"/>
              </a:solidFill>
            </a:endParaRPr>
          </a:p>
          <a:p>
            <a:r>
              <a:rPr lang="fi-FI" b="1">
                <a:solidFill>
                  <a:schemeClr val="bg1"/>
                </a:solidFill>
              </a:rPr>
              <a:t>Toimintatapojen kehittyneisyys</a:t>
            </a:r>
            <a:br>
              <a:rPr lang="fi-FI">
                <a:solidFill>
                  <a:schemeClr val="bg1"/>
                </a:solidFill>
              </a:rPr>
            </a:br>
            <a:r>
              <a:rPr lang="fi-FI">
                <a:solidFill>
                  <a:schemeClr val="bg1"/>
                </a:solidFill>
              </a:rPr>
              <a:t>0 = Ei käytäntöjä</a:t>
            </a:r>
            <a:br>
              <a:rPr lang="fi-FI">
                <a:solidFill>
                  <a:schemeClr val="bg1"/>
                </a:solidFill>
              </a:rPr>
            </a:br>
            <a:r>
              <a:rPr lang="fi-FI">
                <a:solidFill>
                  <a:schemeClr val="bg1"/>
                </a:solidFill>
              </a:rPr>
              <a:t>1 = Yksittäisiä toimia</a:t>
            </a:r>
            <a:br>
              <a:rPr lang="fi-FI">
                <a:solidFill>
                  <a:schemeClr val="bg1"/>
                </a:solidFill>
              </a:rPr>
            </a:br>
            <a:r>
              <a:rPr lang="fi-FI">
                <a:solidFill>
                  <a:schemeClr val="bg1"/>
                </a:solidFill>
              </a:rPr>
              <a:t>2 = Osittain systemaattinen</a:t>
            </a:r>
            <a:br>
              <a:rPr lang="fi-FI">
                <a:solidFill>
                  <a:schemeClr val="bg1"/>
                </a:solidFill>
              </a:rPr>
            </a:br>
            <a:r>
              <a:rPr lang="fi-FI">
                <a:solidFill>
                  <a:schemeClr val="bg1"/>
                </a:solidFill>
              </a:rPr>
              <a:t>3 = Strategisesti johdettu ja seurattu</a:t>
            </a:r>
          </a:p>
          <a:p>
            <a:r>
              <a:rPr lang="fi-FI">
                <a:solidFill>
                  <a:schemeClr val="bg1"/>
                </a:solidFill>
              </a:rPr>
              <a:t>Arvioi joka kohtaan (vaikutusten merkittävyys) ja (toimintatapojen kehittyneisyys)</a:t>
            </a:r>
          </a:p>
        </p:txBody>
      </p:sp>
    </p:spTree>
    <p:extLst>
      <p:ext uri="{BB962C8B-B14F-4D97-AF65-F5344CB8AC3E}">
        <p14:creationId xmlns:p14="http://schemas.microsoft.com/office/powerpoint/2010/main" val="13101671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5AF489-9D57-6889-5472-A15B1845B1E5}"/>
              </a:ext>
            </a:extLst>
          </p:cNvPr>
          <p:cNvSpPr>
            <a:spLocks noGrp="1"/>
          </p:cNvSpPr>
          <p:nvPr>
            <p:ph type="title"/>
          </p:nvPr>
        </p:nvSpPr>
        <p:spPr>
          <a:xfrm>
            <a:off x="577047" y="681535"/>
            <a:ext cx="10319487" cy="1299027"/>
          </a:xfrm>
        </p:spPr>
        <p:txBody>
          <a:bodyPr/>
          <a:lstStyle/>
          <a:p>
            <a:r>
              <a:rPr lang="en-FI" sz="4400" kern="100"/>
              <a:t>1. </a:t>
            </a:r>
            <a:r>
              <a:rPr lang="en-FI" sz="4400" kern="100" err="1"/>
              <a:t>Maankäyttö</a:t>
            </a:r>
            <a:r>
              <a:rPr lang="en-FI" sz="4400" kern="100"/>
              <a:t> ja </a:t>
            </a:r>
            <a:r>
              <a:rPr lang="en-FI" sz="4400" kern="100" err="1"/>
              <a:t>infrastruktuuri</a:t>
            </a:r>
            <a:br>
              <a:rPr lang="en-FI" sz="4400" kern="100">
                <a:latin typeface="Lucida Sans" panose="020B0602030504020204" pitchFamily="34" charset="0"/>
                <a:ea typeface="Lucida Sans" panose="020B0602030504020204" pitchFamily="34" charset="0"/>
                <a:cs typeface="Times New Roman" panose="02020603050405020304" pitchFamily="18" charset="0"/>
              </a:rPr>
            </a:br>
            <a:endParaRPr lang="en-FI"/>
          </a:p>
        </p:txBody>
      </p:sp>
      <p:sp>
        <p:nvSpPr>
          <p:cNvPr id="5" name="Slide Number Placeholder 4">
            <a:extLst>
              <a:ext uri="{FF2B5EF4-FFF2-40B4-BE49-F238E27FC236}">
                <a16:creationId xmlns:a16="http://schemas.microsoft.com/office/drawing/2014/main" id="{EFA73970-683A-60C5-D9D7-04592C97AC5E}"/>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41</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11" name="Content Placeholder 10">
            <a:extLst>
              <a:ext uri="{FF2B5EF4-FFF2-40B4-BE49-F238E27FC236}">
                <a16:creationId xmlns:a16="http://schemas.microsoft.com/office/drawing/2014/main" id="{5A4AEA41-8EF2-04E8-0AC9-F5F68FE17313}"/>
              </a:ext>
            </a:extLst>
          </p:cNvPr>
          <p:cNvGraphicFramePr>
            <a:graphicFrameLocks noGrp="1"/>
          </p:cNvGraphicFramePr>
          <p:nvPr>
            <p:ph idx="1"/>
            <p:extLst>
              <p:ext uri="{D42A27DB-BD31-4B8C-83A1-F6EECF244321}">
                <p14:modId xmlns:p14="http://schemas.microsoft.com/office/powerpoint/2010/main" val="3274832959"/>
              </p:ext>
            </p:extLst>
          </p:nvPr>
        </p:nvGraphicFramePr>
        <p:xfrm>
          <a:off x="4104862" y="1622578"/>
          <a:ext cx="7020637" cy="4243885"/>
        </p:xfrm>
        <a:graphic>
          <a:graphicData uri="http://schemas.openxmlformats.org/drawingml/2006/table">
            <a:tbl>
              <a:tblPr firstRow="1" firstCol="1" bandRow="1">
                <a:tableStyleId>{5C22544A-7EE6-4342-B048-85BDC9FD1C3A}</a:tableStyleId>
              </a:tblPr>
              <a:tblGrid>
                <a:gridCol w="1344943">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FI" sz="1200" b="1" kern="100">
                          <a:solidFill>
                            <a:schemeClr val="bg1"/>
                          </a:solidFill>
                          <a:effectLst/>
                          <a:latin typeface="Aptos Narrow" panose="020B0004020202020204" pitchFamily="34" charset="0"/>
                        </a:rPr>
                        <a:t>1.1 Rakentaminen ja infrahankkeet</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FI" sz="1200" b="1" kern="100">
                          <a:solidFill>
                            <a:schemeClr val="bg1"/>
                          </a:solidFill>
                          <a:effectLst/>
                          <a:latin typeface="Aptos Narrow" panose="020B0004020202020204" pitchFamily="34" charset="0"/>
                        </a:rPr>
                        <a:t>1.2 Maa- ja </a:t>
                      </a:r>
                      <a:r>
                        <a:rPr lang="en-FI" sz="1200" b="1" kern="100" err="1">
                          <a:solidFill>
                            <a:schemeClr val="bg1"/>
                          </a:solidFill>
                          <a:effectLst/>
                          <a:latin typeface="Aptos Narrow" panose="020B0004020202020204" pitchFamily="34" charset="0"/>
                        </a:rPr>
                        <a:t>vesialueiden</a:t>
                      </a:r>
                      <a:r>
                        <a:rPr lang="en-FI" sz="1200" b="1" kern="100">
                          <a:solidFill>
                            <a:schemeClr val="bg1"/>
                          </a:solidFill>
                          <a:effectLst/>
                          <a:latin typeface="Aptos Narrow" panose="020B0004020202020204" pitchFamily="34" charset="0"/>
                        </a:rPr>
                        <a:t> </a:t>
                      </a:r>
                      <a:r>
                        <a:rPr lang="en-FI" sz="1200" b="1" kern="100" err="1">
                          <a:solidFill>
                            <a:schemeClr val="bg1"/>
                          </a:solidFill>
                          <a:effectLst/>
                          <a:latin typeface="Aptos Narrow" panose="020B0004020202020204" pitchFamily="34" charset="0"/>
                        </a:rPr>
                        <a:t>käyttö</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en-FI" sz="1200" b="1" kern="100">
                          <a:solidFill>
                            <a:schemeClr val="bg1"/>
                          </a:solidFill>
                          <a:effectLst/>
                          <a:latin typeface="Aptos Narrow" panose="020B0004020202020204" pitchFamily="34" charset="0"/>
                        </a:rPr>
                        <a:t>1.3 </a:t>
                      </a:r>
                      <a:r>
                        <a:rPr lang="en-FI" sz="1200" b="1" kern="100" err="1">
                          <a:solidFill>
                            <a:schemeClr val="bg1"/>
                          </a:solidFill>
                          <a:effectLst/>
                          <a:latin typeface="Aptos Narrow" panose="020B0004020202020204" pitchFamily="34" charset="0"/>
                        </a:rPr>
                        <a:t>Hulevedet</a:t>
                      </a:r>
                      <a:r>
                        <a:rPr lang="en-FI" sz="1200" b="1" kern="100">
                          <a:solidFill>
                            <a:schemeClr val="bg1"/>
                          </a:solidFill>
                          <a:effectLst/>
                          <a:latin typeface="Aptos Narrow" panose="020B0004020202020204" pitchFamily="34" charset="0"/>
                        </a:rPr>
                        <a:t> ja </a:t>
                      </a:r>
                      <a:r>
                        <a:rPr lang="en-FI" sz="1200" b="1" kern="100" err="1">
                          <a:solidFill>
                            <a:schemeClr val="bg1"/>
                          </a:solidFill>
                          <a:effectLst/>
                          <a:latin typeface="Aptos Narrow" panose="020B0004020202020204" pitchFamily="34" charset="0"/>
                        </a:rPr>
                        <a:t>valumavedet</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en-FI" sz="1200" b="1" kern="100">
                          <a:solidFill>
                            <a:schemeClr val="bg1"/>
                          </a:solidFill>
                          <a:effectLst/>
                          <a:latin typeface="Aptos Narrow" panose="020B0004020202020204" pitchFamily="34" charset="0"/>
                        </a:rPr>
                        <a:t>1.4 Kiinteistöjen piha-alueet ja viherratkaisut</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12" name="Rectangle 2">
            <a:extLst>
              <a:ext uri="{FF2B5EF4-FFF2-40B4-BE49-F238E27FC236}">
                <a16:creationId xmlns:a16="http://schemas.microsoft.com/office/drawing/2014/main" id="{07F4D9FC-7C62-8944-2C5C-25556E470930}"/>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sp>
        <p:nvSpPr>
          <p:cNvPr id="15" name="TextBox 14">
            <a:extLst>
              <a:ext uri="{FF2B5EF4-FFF2-40B4-BE49-F238E27FC236}">
                <a16:creationId xmlns:a16="http://schemas.microsoft.com/office/drawing/2014/main" id="{14BEC83E-01AA-981E-D3A4-F2E78CBF8E93}"/>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8" name="TextBox 7">
            <a:extLst>
              <a:ext uri="{FF2B5EF4-FFF2-40B4-BE49-F238E27FC236}">
                <a16:creationId xmlns:a16="http://schemas.microsoft.com/office/drawing/2014/main" id="{656E0011-BFC2-61D4-10A6-E4C6231B54AE}"/>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Tree>
    <p:extLst>
      <p:ext uri="{BB962C8B-B14F-4D97-AF65-F5344CB8AC3E}">
        <p14:creationId xmlns:p14="http://schemas.microsoft.com/office/powerpoint/2010/main" val="23849105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B2715-8E35-164F-E48E-AD6D831D48F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3D0B4A-DCB8-CAE0-7E6D-0A8BF0B22685}"/>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42</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12" name="Rectangle 2">
            <a:extLst>
              <a:ext uri="{FF2B5EF4-FFF2-40B4-BE49-F238E27FC236}">
                <a16:creationId xmlns:a16="http://schemas.microsoft.com/office/drawing/2014/main" id="{A2D9C08F-131E-ED0C-4AAB-522C1B17ABC3}"/>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graphicFrame>
        <p:nvGraphicFramePr>
          <p:cNvPr id="8" name="Content Placeholder 10">
            <a:extLst>
              <a:ext uri="{FF2B5EF4-FFF2-40B4-BE49-F238E27FC236}">
                <a16:creationId xmlns:a16="http://schemas.microsoft.com/office/drawing/2014/main" id="{77BC8B7C-C407-29C3-DA82-1A3560011F1C}"/>
              </a:ext>
            </a:extLst>
          </p:cNvPr>
          <p:cNvGraphicFramePr>
            <a:graphicFrameLocks noGrp="1"/>
          </p:cNvGraphicFramePr>
          <p:nvPr>
            <p:ph idx="1"/>
            <p:extLst>
              <p:ext uri="{D42A27DB-BD31-4B8C-83A1-F6EECF244321}">
                <p14:modId xmlns:p14="http://schemas.microsoft.com/office/powerpoint/2010/main" val="3627566565"/>
              </p:ext>
            </p:extLst>
          </p:nvPr>
        </p:nvGraphicFramePr>
        <p:xfrm>
          <a:off x="4257262" y="1645771"/>
          <a:ext cx="7020637" cy="4243885"/>
        </p:xfrm>
        <a:graphic>
          <a:graphicData uri="http://schemas.openxmlformats.org/drawingml/2006/table">
            <a:tbl>
              <a:tblPr firstRow="1" firstCol="1" bandRow="1">
                <a:tableStyleId>{5C22544A-7EE6-4342-B048-85BDC9FD1C3A}</a:tableStyleId>
              </a:tblPr>
              <a:tblGrid>
                <a:gridCol w="1344943">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GB" sz="1200" b="1" kern="100">
                          <a:solidFill>
                            <a:schemeClr val="bg1"/>
                          </a:solidFill>
                          <a:effectLst/>
                        </a:rPr>
                        <a:t>2.1 </a:t>
                      </a:r>
                      <a:r>
                        <a:rPr lang="en-GB" sz="1200" b="1" kern="100" err="1">
                          <a:solidFill>
                            <a:schemeClr val="bg1"/>
                          </a:solidFill>
                          <a:effectLst/>
                        </a:rPr>
                        <a:t>Rakennus</a:t>
                      </a:r>
                      <a:r>
                        <a:rPr lang="en-GB" sz="1200" b="1" kern="100">
                          <a:solidFill>
                            <a:schemeClr val="bg1"/>
                          </a:solidFill>
                          <a:effectLst/>
                        </a:rPr>
                        <a:t>- ja </a:t>
                      </a:r>
                      <a:r>
                        <a:rPr lang="en-GB" sz="1200" b="1" kern="100" err="1">
                          <a:solidFill>
                            <a:schemeClr val="bg1"/>
                          </a:solidFill>
                          <a:effectLst/>
                        </a:rPr>
                        <a:t>infraurakat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GB" sz="1200" b="1" kern="100">
                          <a:solidFill>
                            <a:schemeClr val="bg1"/>
                          </a:solidFill>
                          <a:effectLst/>
                        </a:rPr>
                        <a:t>2.2 ICT ja </a:t>
                      </a:r>
                      <a:r>
                        <a:rPr lang="en-GB" sz="1200" b="1" kern="100" err="1">
                          <a:solidFill>
                            <a:schemeClr val="bg1"/>
                          </a:solidFill>
                          <a:effectLst/>
                        </a:rPr>
                        <a:t>laitehankinnat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fi-FI" sz="1200" b="1" kern="100">
                          <a:solidFill>
                            <a:schemeClr val="bg1"/>
                          </a:solidFill>
                          <a:effectLst/>
                        </a:rPr>
                        <a:t>2.4 Elintarvikkeet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fi-FI" sz="1200" b="1" kern="100">
                          <a:solidFill>
                            <a:schemeClr val="bg1"/>
                          </a:solidFill>
                          <a:effectLst/>
                        </a:rPr>
                        <a:t>2.5 Materiaalit ja kulutustavarat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9" name="TextBox 8">
            <a:extLst>
              <a:ext uri="{FF2B5EF4-FFF2-40B4-BE49-F238E27FC236}">
                <a16:creationId xmlns:a16="http://schemas.microsoft.com/office/drawing/2014/main" id="{DC472C43-57CB-6D84-9CB9-BF0D0BBA86C8}"/>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
        <p:nvSpPr>
          <p:cNvPr id="10" name="TextBox 9">
            <a:extLst>
              <a:ext uri="{FF2B5EF4-FFF2-40B4-BE49-F238E27FC236}">
                <a16:creationId xmlns:a16="http://schemas.microsoft.com/office/drawing/2014/main" id="{8BA9EC84-B72F-E088-DCB9-31E59274E568}"/>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16" name="Title 2">
            <a:extLst>
              <a:ext uri="{FF2B5EF4-FFF2-40B4-BE49-F238E27FC236}">
                <a16:creationId xmlns:a16="http://schemas.microsoft.com/office/drawing/2014/main" id="{2D766C28-6C7D-9A15-FF4B-93A12604249D}"/>
              </a:ext>
            </a:extLst>
          </p:cNvPr>
          <p:cNvSpPr txBox="1">
            <a:spLocks/>
          </p:cNvSpPr>
          <p:nvPr/>
        </p:nvSpPr>
        <p:spPr>
          <a:xfrm>
            <a:off x="577047" y="681535"/>
            <a:ext cx="10319487" cy="1299027"/>
          </a:xfrm>
          <a:prstGeom prst="rect">
            <a:avLst/>
          </a:prstGeom>
        </p:spPr>
        <p:txBody>
          <a:bodyPr vert="horz" lIns="91440" tIns="45720" rIns="91440" bIns="45720" rtlCol="0" anchor="t" anchorCtr="0">
            <a:noAutofit/>
          </a:bodyPr>
          <a:lstStyle>
            <a:lvl1pPr algn="l" defTabSz="1219170" rtl="0" eaLnBrk="1" latinLnBrk="0" hangingPunct="1">
              <a:spcBef>
                <a:spcPct val="0"/>
              </a:spcBef>
              <a:buNone/>
              <a:defRPr sz="4267" b="1" kern="1200">
                <a:solidFill>
                  <a:schemeClr val="tx2"/>
                </a:solidFill>
                <a:latin typeface="Aptos Narrow" panose="020B0004020202020204" pitchFamily="34" charset="0"/>
                <a:ea typeface="+mj-ea"/>
                <a:cs typeface="+mj-cs"/>
              </a:defRPr>
            </a:lvl1pPr>
          </a:lstStyle>
          <a:p>
            <a:r>
              <a:rPr lang="en-FI" sz="4400"/>
              <a:t>2. Hankinnat ja arvoketjut</a:t>
            </a:r>
            <a:endParaRPr lang="en-FI"/>
          </a:p>
        </p:txBody>
      </p:sp>
    </p:spTree>
    <p:extLst>
      <p:ext uri="{BB962C8B-B14F-4D97-AF65-F5344CB8AC3E}">
        <p14:creationId xmlns:p14="http://schemas.microsoft.com/office/powerpoint/2010/main" val="3981211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91249-7633-0685-47C3-52591207272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D5D6FAC-1BA8-B8A8-D816-1BC452A5361F}"/>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43</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12" name="Rectangle 2">
            <a:extLst>
              <a:ext uri="{FF2B5EF4-FFF2-40B4-BE49-F238E27FC236}">
                <a16:creationId xmlns:a16="http://schemas.microsoft.com/office/drawing/2014/main" id="{6C483F17-7992-1C0C-A4EB-4826E6A75259}"/>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graphicFrame>
        <p:nvGraphicFramePr>
          <p:cNvPr id="8" name="Content Placeholder 10">
            <a:extLst>
              <a:ext uri="{FF2B5EF4-FFF2-40B4-BE49-F238E27FC236}">
                <a16:creationId xmlns:a16="http://schemas.microsoft.com/office/drawing/2014/main" id="{B3AEE9DD-9BF8-033C-2304-BD9951445221}"/>
              </a:ext>
            </a:extLst>
          </p:cNvPr>
          <p:cNvGraphicFramePr>
            <a:graphicFrameLocks noGrp="1"/>
          </p:cNvGraphicFramePr>
          <p:nvPr>
            <p:ph idx="1"/>
            <p:extLst>
              <p:ext uri="{D42A27DB-BD31-4B8C-83A1-F6EECF244321}">
                <p14:modId xmlns:p14="http://schemas.microsoft.com/office/powerpoint/2010/main" val="945677822"/>
              </p:ext>
            </p:extLst>
          </p:nvPr>
        </p:nvGraphicFramePr>
        <p:xfrm>
          <a:off x="4257262" y="1615950"/>
          <a:ext cx="7295694" cy="4243885"/>
        </p:xfrm>
        <a:graphic>
          <a:graphicData uri="http://schemas.openxmlformats.org/drawingml/2006/table">
            <a:tbl>
              <a:tblPr firstRow="1" firstCol="1" bandRow="1">
                <a:tableStyleId>{5C22544A-7EE6-4342-B048-85BDC9FD1C3A}</a:tableStyleId>
              </a:tblPr>
              <a:tblGrid>
                <a:gridCol w="1620000">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GB" sz="1200" b="1" kern="100">
                          <a:solidFill>
                            <a:schemeClr val="bg1"/>
                          </a:solidFill>
                          <a:effectLst/>
                        </a:rPr>
                        <a:t>3.1 </a:t>
                      </a:r>
                      <a:r>
                        <a:rPr lang="en-GB" sz="1200" b="1" kern="100" err="1">
                          <a:solidFill>
                            <a:schemeClr val="bg1"/>
                          </a:solidFill>
                          <a:effectLst/>
                        </a:rPr>
                        <a:t>Avustukset</a:t>
                      </a:r>
                      <a:r>
                        <a:rPr lang="en-GB" sz="1200" b="1" kern="100">
                          <a:solidFill>
                            <a:schemeClr val="bg1"/>
                          </a:solidFill>
                          <a:effectLst/>
                        </a:rPr>
                        <a:t> ja </a:t>
                      </a:r>
                      <a:r>
                        <a:rPr lang="en-GB" sz="1200" b="1" kern="100" err="1">
                          <a:solidFill>
                            <a:schemeClr val="bg1"/>
                          </a:solidFill>
                          <a:effectLst/>
                        </a:rPr>
                        <a:t>tukijärjestelmät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GB" sz="1200" b="1" kern="100">
                          <a:solidFill>
                            <a:schemeClr val="bg1"/>
                          </a:solidFill>
                          <a:effectLst/>
                        </a:rPr>
                        <a:t>3.2 </a:t>
                      </a:r>
                      <a:r>
                        <a:rPr lang="en-GB" sz="1200" b="1" kern="100" err="1">
                          <a:solidFill>
                            <a:schemeClr val="bg1"/>
                          </a:solidFill>
                          <a:effectLst/>
                        </a:rPr>
                        <a:t>Julkiset</a:t>
                      </a:r>
                      <a:r>
                        <a:rPr lang="en-GB" sz="1200" b="1" kern="100">
                          <a:solidFill>
                            <a:schemeClr val="bg1"/>
                          </a:solidFill>
                          <a:effectLst/>
                        </a:rPr>
                        <a:t> </a:t>
                      </a:r>
                      <a:r>
                        <a:rPr lang="en-GB" sz="1200" b="1" kern="100" err="1">
                          <a:solidFill>
                            <a:schemeClr val="bg1"/>
                          </a:solidFill>
                          <a:effectLst/>
                        </a:rPr>
                        <a:t>investoinnit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fi-FI" sz="1200" b="1" kern="100">
                          <a:solidFill>
                            <a:schemeClr val="bg1"/>
                          </a:solidFill>
                          <a:effectLst/>
                        </a:rPr>
                        <a:t>3.3 Tulosohjaus ja resurssien kohdentaminen</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fi-FI" sz="1200" b="1" kern="100">
                          <a:solidFill>
                            <a:schemeClr val="bg1"/>
                          </a:solidFill>
                          <a:effectLst/>
                        </a:rPr>
                        <a:t>3.4 Vaikutusarviointi rahoituspäätöksissä</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9" name="TextBox 8">
            <a:extLst>
              <a:ext uri="{FF2B5EF4-FFF2-40B4-BE49-F238E27FC236}">
                <a16:creationId xmlns:a16="http://schemas.microsoft.com/office/drawing/2014/main" id="{3C44D7DA-AA98-3291-2D04-6F094DB79CB1}"/>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
        <p:nvSpPr>
          <p:cNvPr id="10" name="TextBox 9">
            <a:extLst>
              <a:ext uri="{FF2B5EF4-FFF2-40B4-BE49-F238E27FC236}">
                <a16:creationId xmlns:a16="http://schemas.microsoft.com/office/drawing/2014/main" id="{5FE51FD3-1C70-9F8E-6F90-45107F3C08BD}"/>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16" name="Title 2">
            <a:extLst>
              <a:ext uri="{FF2B5EF4-FFF2-40B4-BE49-F238E27FC236}">
                <a16:creationId xmlns:a16="http://schemas.microsoft.com/office/drawing/2014/main" id="{47097073-6C09-BF4C-6A9D-97AC43EFE12A}"/>
              </a:ext>
            </a:extLst>
          </p:cNvPr>
          <p:cNvSpPr txBox="1">
            <a:spLocks/>
          </p:cNvSpPr>
          <p:nvPr/>
        </p:nvSpPr>
        <p:spPr>
          <a:xfrm>
            <a:off x="577047" y="681535"/>
            <a:ext cx="10319487" cy="1299027"/>
          </a:xfrm>
          <a:prstGeom prst="rect">
            <a:avLst/>
          </a:prstGeom>
        </p:spPr>
        <p:txBody>
          <a:bodyPr vert="horz" lIns="91440" tIns="45720" rIns="91440" bIns="45720" rtlCol="0" anchor="t" anchorCtr="0">
            <a:noAutofit/>
          </a:bodyPr>
          <a:lstStyle>
            <a:lvl1pPr algn="l" defTabSz="1219170" rtl="0" eaLnBrk="1" latinLnBrk="0" hangingPunct="1">
              <a:spcBef>
                <a:spcPct val="0"/>
              </a:spcBef>
              <a:buNone/>
              <a:defRPr sz="4267" b="1" kern="1200">
                <a:solidFill>
                  <a:schemeClr val="tx2"/>
                </a:solidFill>
                <a:latin typeface="Aptos Narrow" panose="020B0004020202020204" pitchFamily="34" charset="0"/>
                <a:ea typeface="+mj-ea"/>
                <a:cs typeface="+mj-cs"/>
              </a:defRPr>
            </a:lvl1pPr>
          </a:lstStyle>
          <a:p>
            <a:r>
              <a:rPr lang="en-FI" sz="4400"/>
              <a:t>3. Rahoitus ja taloudelliset ohjauskeinot</a:t>
            </a:r>
            <a:endParaRPr lang="en-FI"/>
          </a:p>
        </p:txBody>
      </p:sp>
    </p:spTree>
    <p:extLst>
      <p:ext uri="{BB962C8B-B14F-4D97-AF65-F5344CB8AC3E}">
        <p14:creationId xmlns:p14="http://schemas.microsoft.com/office/powerpoint/2010/main" val="3642103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CED5-DC44-68BE-2255-C16976C99A2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0822EE9-D224-C2A3-7610-C2D5E11FD5FE}"/>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44</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12" name="Rectangle 2">
            <a:extLst>
              <a:ext uri="{FF2B5EF4-FFF2-40B4-BE49-F238E27FC236}">
                <a16:creationId xmlns:a16="http://schemas.microsoft.com/office/drawing/2014/main" id="{0BE403F0-265C-04D4-DBE2-A592095474DE}"/>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graphicFrame>
        <p:nvGraphicFramePr>
          <p:cNvPr id="8" name="Content Placeholder 10">
            <a:extLst>
              <a:ext uri="{FF2B5EF4-FFF2-40B4-BE49-F238E27FC236}">
                <a16:creationId xmlns:a16="http://schemas.microsoft.com/office/drawing/2014/main" id="{0E0DBED6-3917-B507-8626-1694D953B87A}"/>
              </a:ext>
            </a:extLst>
          </p:cNvPr>
          <p:cNvGraphicFramePr>
            <a:graphicFrameLocks noGrp="1"/>
          </p:cNvGraphicFramePr>
          <p:nvPr>
            <p:ph idx="1"/>
            <p:extLst>
              <p:ext uri="{D42A27DB-BD31-4B8C-83A1-F6EECF244321}">
                <p14:modId xmlns:p14="http://schemas.microsoft.com/office/powerpoint/2010/main" val="3852262273"/>
              </p:ext>
            </p:extLst>
          </p:nvPr>
        </p:nvGraphicFramePr>
        <p:xfrm>
          <a:off x="4257262" y="1635832"/>
          <a:ext cx="7295694" cy="4243885"/>
        </p:xfrm>
        <a:graphic>
          <a:graphicData uri="http://schemas.openxmlformats.org/drawingml/2006/table">
            <a:tbl>
              <a:tblPr firstRow="1" firstCol="1" bandRow="1">
                <a:tableStyleId>{5C22544A-7EE6-4342-B048-85BDC9FD1C3A}</a:tableStyleId>
              </a:tblPr>
              <a:tblGrid>
                <a:gridCol w="1620000">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GB" sz="1200" b="1" kern="100">
                          <a:solidFill>
                            <a:schemeClr val="bg1"/>
                          </a:solidFill>
                          <a:effectLst/>
                        </a:rPr>
                        <a:t>4.1 </a:t>
                      </a:r>
                      <a:r>
                        <a:rPr lang="en-GB" sz="1200" b="1" kern="100" err="1">
                          <a:solidFill>
                            <a:schemeClr val="bg1"/>
                          </a:solidFill>
                          <a:effectLst/>
                        </a:rPr>
                        <a:t>Lainsäädännön</a:t>
                      </a:r>
                      <a:r>
                        <a:rPr lang="en-GB" sz="1200" b="1" kern="100">
                          <a:solidFill>
                            <a:schemeClr val="bg1"/>
                          </a:solidFill>
                          <a:effectLst/>
                        </a:rPr>
                        <a:t> </a:t>
                      </a:r>
                      <a:r>
                        <a:rPr lang="en-GB" sz="1200" b="1" kern="100" err="1">
                          <a:solidFill>
                            <a:schemeClr val="bg1"/>
                          </a:solidFill>
                          <a:effectLst/>
                        </a:rPr>
                        <a:t>valmistelu</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GB" sz="1200" b="1" kern="100">
                          <a:solidFill>
                            <a:schemeClr val="bg1"/>
                          </a:solidFill>
                          <a:effectLst/>
                        </a:rPr>
                        <a:t>4.2 </a:t>
                      </a:r>
                      <a:r>
                        <a:rPr lang="en-GB" sz="1200" b="1" kern="100" err="1">
                          <a:solidFill>
                            <a:schemeClr val="bg1"/>
                          </a:solidFill>
                          <a:effectLst/>
                        </a:rPr>
                        <a:t>Ohjeistukset</a:t>
                      </a:r>
                      <a:r>
                        <a:rPr lang="en-GB" sz="1200" b="1" kern="100">
                          <a:solidFill>
                            <a:schemeClr val="bg1"/>
                          </a:solidFill>
                          <a:effectLst/>
                        </a:rPr>
                        <a:t> ja </a:t>
                      </a:r>
                      <a:r>
                        <a:rPr lang="en-GB" sz="1200" b="1" kern="100" err="1">
                          <a:solidFill>
                            <a:schemeClr val="bg1"/>
                          </a:solidFill>
                          <a:effectLst/>
                        </a:rPr>
                        <a:t>suositukset</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fi-FI" sz="1200" b="1" kern="100">
                          <a:solidFill>
                            <a:schemeClr val="bg1"/>
                          </a:solidFill>
                          <a:effectLst/>
                        </a:rPr>
                        <a:t>4.3 Lupamenettelyt ja valvonta</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fi-FI" sz="1200" b="1" kern="100">
                          <a:solidFill>
                            <a:schemeClr val="bg1"/>
                          </a:solidFill>
                          <a:effectLst/>
                        </a:rPr>
                        <a:t>4.4 Vaikutus- arvioinnit (luonto, biodiversiteetti)</a:t>
                      </a:r>
                      <a:endParaRPr lang="en-FI" sz="1200" b="1" kern="100">
                        <a:solidFill>
                          <a:schemeClr val="bg1"/>
                        </a:solidFill>
                        <a:effectLst/>
                        <a:latin typeface="Lucida Sans" panose="020B0602030504020204" pitchFamily="34" charset="0"/>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9" name="TextBox 8">
            <a:extLst>
              <a:ext uri="{FF2B5EF4-FFF2-40B4-BE49-F238E27FC236}">
                <a16:creationId xmlns:a16="http://schemas.microsoft.com/office/drawing/2014/main" id="{CC9B14D9-31EC-9FFC-4B2D-1D91FABD67A8}"/>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
        <p:nvSpPr>
          <p:cNvPr id="10" name="TextBox 9">
            <a:extLst>
              <a:ext uri="{FF2B5EF4-FFF2-40B4-BE49-F238E27FC236}">
                <a16:creationId xmlns:a16="http://schemas.microsoft.com/office/drawing/2014/main" id="{B3F4374C-976D-DFC1-B1F3-1D5478110C3B}"/>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16" name="Title 2">
            <a:extLst>
              <a:ext uri="{FF2B5EF4-FFF2-40B4-BE49-F238E27FC236}">
                <a16:creationId xmlns:a16="http://schemas.microsoft.com/office/drawing/2014/main" id="{3FC96F80-1ACA-8EAB-528B-A383A954C1AF}"/>
              </a:ext>
            </a:extLst>
          </p:cNvPr>
          <p:cNvSpPr txBox="1">
            <a:spLocks/>
          </p:cNvSpPr>
          <p:nvPr/>
        </p:nvSpPr>
        <p:spPr>
          <a:xfrm>
            <a:off x="577047" y="681535"/>
            <a:ext cx="10319487" cy="1299027"/>
          </a:xfrm>
          <a:prstGeom prst="rect">
            <a:avLst/>
          </a:prstGeom>
        </p:spPr>
        <p:txBody>
          <a:bodyPr vert="horz" lIns="91440" tIns="45720" rIns="91440" bIns="45720" rtlCol="0" anchor="t" anchorCtr="0">
            <a:noAutofit/>
          </a:bodyPr>
          <a:lstStyle>
            <a:lvl1pPr algn="l" defTabSz="1219170" rtl="0" eaLnBrk="1" latinLnBrk="0" hangingPunct="1">
              <a:spcBef>
                <a:spcPct val="0"/>
              </a:spcBef>
              <a:buNone/>
              <a:defRPr sz="4267" b="1" kern="1200">
                <a:solidFill>
                  <a:schemeClr val="tx2"/>
                </a:solidFill>
                <a:latin typeface="Aptos Narrow" panose="020B0004020202020204" pitchFamily="34" charset="0"/>
                <a:ea typeface="+mj-ea"/>
                <a:cs typeface="+mj-cs"/>
              </a:defRPr>
            </a:lvl1pPr>
          </a:lstStyle>
          <a:p>
            <a:r>
              <a:rPr lang="en-GB" sz="4400"/>
              <a:t>4. Sääntely ja normiohjaus</a:t>
            </a:r>
            <a:endParaRPr lang="en-FI" sz="4400"/>
          </a:p>
        </p:txBody>
      </p:sp>
    </p:spTree>
    <p:extLst>
      <p:ext uri="{BB962C8B-B14F-4D97-AF65-F5344CB8AC3E}">
        <p14:creationId xmlns:p14="http://schemas.microsoft.com/office/powerpoint/2010/main" val="973787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BA738-2573-A19B-9D9C-21344A4242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70645C-7D25-54E8-6AFF-7396D5DF80CB}"/>
              </a:ext>
            </a:extLst>
          </p:cNvPr>
          <p:cNvSpPr>
            <a:spLocks noGrp="1"/>
          </p:cNvSpPr>
          <p:nvPr>
            <p:ph type="title"/>
          </p:nvPr>
        </p:nvSpPr>
        <p:spPr>
          <a:xfrm>
            <a:off x="577047" y="681535"/>
            <a:ext cx="10319487" cy="1299027"/>
          </a:xfrm>
        </p:spPr>
        <p:txBody>
          <a:bodyPr anchor="t"/>
          <a:lstStyle/>
          <a:p>
            <a:r>
              <a:rPr lang="en-GB" sz="4400"/>
              <a:t>5. Energia ja liikkuminen</a:t>
            </a:r>
            <a:endParaRPr lang="en-FI"/>
          </a:p>
        </p:txBody>
      </p:sp>
      <p:sp>
        <p:nvSpPr>
          <p:cNvPr id="5" name="Slide Number Placeholder 4">
            <a:extLst>
              <a:ext uri="{FF2B5EF4-FFF2-40B4-BE49-F238E27FC236}">
                <a16:creationId xmlns:a16="http://schemas.microsoft.com/office/drawing/2014/main" id="{6FD3EF06-3545-8556-441A-EF3AD55F9C3F}"/>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45</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11" name="Content Placeholder 10">
            <a:extLst>
              <a:ext uri="{FF2B5EF4-FFF2-40B4-BE49-F238E27FC236}">
                <a16:creationId xmlns:a16="http://schemas.microsoft.com/office/drawing/2014/main" id="{8BDEC494-693F-CA8D-446D-6B4C977C9637}"/>
              </a:ext>
            </a:extLst>
          </p:cNvPr>
          <p:cNvGraphicFramePr>
            <a:graphicFrameLocks noGrp="1"/>
          </p:cNvGraphicFramePr>
          <p:nvPr>
            <p:ph idx="1"/>
            <p:extLst>
              <p:ext uri="{D42A27DB-BD31-4B8C-83A1-F6EECF244321}">
                <p14:modId xmlns:p14="http://schemas.microsoft.com/office/powerpoint/2010/main" val="2331288128"/>
              </p:ext>
            </p:extLst>
          </p:nvPr>
        </p:nvGraphicFramePr>
        <p:xfrm>
          <a:off x="4104862" y="1662334"/>
          <a:ext cx="7020637" cy="4243885"/>
        </p:xfrm>
        <a:graphic>
          <a:graphicData uri="http://schemas.openxmlformats.org/drawingml/2006/table">
            <a:tbl>
              <a:tblPr firstRow="1" firstCol="1" bandRow="1">
                <a:tableStyleId>{5C22544A-7EE6-4342-B048-85BDC9FD1C3A}</a:tableStyleId>
              </a:tblPr>
              <a:tblGrid>
                <a:gridCol w="1344943">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GB" sz="1200" b="1" kern="100">
                          <a:solidFill>
                            <a:schemeClr val="bg1"/>
                          </a:solidFill>
                          <a:effectLst/>
                          <a:latin typeface="+mn-lt"/>
                        </a:rPr>
                        <a:t>5.1 </a:t>
                      </a:r>
                      <a:r>
                        <a:rPr lang="en-GB" sz="1200" b="1" kern="100" err="1">
                          <a:solidFill>
                            <a:schemeClr val="bg1"/>
                          </a:solidFill>
                          <a:effectLst/>
                          <a:latin typeface="+mn-lt"/>
                        </a:rPr>
                        <a:t>Kiinteistöjen</a:t>
                      </a:r>
                      <a:r>
                        <a:rPr lang="en-GB" sz="1200" b="1" kern="100">
                          <a:solidFill>
                            <a:schemeClr val="bg1"/>
                          </a:solidFill>
                          <a:effectLst/>
                          <a:latin typeface="+mn-lt"/>
                        </a:rPr>
                        <a:t> </a:t>
                      </a:r>
                      <a:r>
                        <a:rPr lang="en-GB" sz="1200" b="1" kern="100" err="1">
                          <a:solidFill>
                            <a:schemeClr val="bg1"/>
                          </a:solidFill>
                          <a:effectLst/>
                          <a:latin typeface="+mn-lt"/>
                        </a:rPr>
                        <a:t>energiankäyttö</a:t>
                      </a:r>
                      <a:endParaRPr lang="en-FI" sz="12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GB" sz="1200" b="1" kern="100">
                          <a:solidFill>
                            <a:schemeClr val="bg1"/>
                          </a:solidFill>
                          <a:effectLst/>
                          <a:latin typeface="+mn-lt"/>
                        </a:rPr>
                        <a:t>5.2 </a:t>
                      </a:r>
                      <a:r>
                        <a:rPr lang="en-GB" sz="1200" b="1" kern="100" err="1">
                          <a:solidFill>
                            <a:schemeClr val="bg1"/>
                          </a:solidFill>
                          <a:effectLst/>
                          <a:latin typeface="+mn-lt"/>
                        </a:rPr>
                        <a:t>Energian</a:t>
                      </a:r>
                      <a:r>
                        <a:rPr lang="en-GB" sz="1200" b="1" kern="100">
                          <a:solidFill>
                            <a:schemeClr val="bg1"/>
                          </a:solidFill>
                          <a:effectLst/>
                          <a:latin typeface="+mn-lt"/>
                        </a:rPr>
                        <a:t> </a:t>
                      </a:r>
                      <a:r>
                        <a:rPr lang="en-GB" sz="1200" b="1" kern="100" err="1">
                          <a:solidFill>
                            <a:schemeClr val="bg1"/>
                          </a:solidFill>
                          <a:effectLst/>
                          <a:latin typeface="+mn-lt"/>
                        </a:rPr>
                        <a:t>hankintatavat</a:t>
                      </a:r>
                      <a:endParaRPr lang="en-FI" sz="12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fi-FI" sz="1200" b="1" kern="100">
                          <a:solidFill>
                            <a:schemeClr val="bg1"/>
                          </a:solidFill>
                          <a:effectLst/>
                          <a:latin typeface="+mn-lt"/>
                        </a:rPr>
                        <a:t>5.3 Työmatkustus</a:t>
                      </a:r>
                      <a:endParaRPr lang="en-FI" sz="12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fi-FI" sz="1200" b="1" kern="100">
                          <a:solidFill>
                            <a:schemeClr val="bg1"/>
                          </a:solidFill>
                          <a:effectLst/>
                          <a:latin typeface="+mn-lt"/>
                        </a:rPr>
                        <a:t>5.4 Logistiikka ja kuljetukset</a:t>
                      </a:r>
                      <a:endParaRPr lang="en-FI" sz="12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12" name="Rectangle 2">
            <a:extLst>
              <a:ext uri="{FF2B5EF4-FFF2-40B4-BE49-F238E27FC236}">
                <a16:creationId xmlns:a16="http://schemas.microsoft.com/office/drawing/2014/main" id="{756C8C95-7DF8-03C4-37F1-81412B9E1907}"/>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sp>
        <p:nvSpPr>
          <p:cNvPr id="15" name="TextBox 14">
            <a:extLst>
              <a:ext uri="{FF2B5EF4-FFF2-40B4-BE49-F238E27FC236}">
                <a16:creationId xmlns:a16="http://schemas.microsoft.com/office/drawing/2014/main" id="{E4BC8F86-725C-E646-6B6A-A6514B823DFF}"/>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8" name="TextBox 7">
            <a:extLst>
              <a:ext uri="{FF2B5EF4-FFF2-40B4-BE49-F238E27FC236}">
                <a16:creationId xmlns:a16="http://schemas.microsoft.com/office/drawing/2014/main" id="{08F9F2AE-74FB-8220-29BD-D671F94518E0}"/>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Tree>
    <p:extLst>
      <p:ext uri="{BB962C8B-B14F-4D97-AF65-F5344CB8AC3E}">
        <p14:creationId xmlns:p14="http://schemas.microsoft.com/office/powerpoint/2010/main" val="27549570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7DAC-1888-7C38-A44A-6836FF9BEA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179652-BE6F-A385-BF59-433471BCB483}"/>
              </a:ext>
            </a:extLst>
          </p:cNvPr>
          <p:cNvSpPr>
            <a:spLocks noGrp="1"/>
          </p:cNvSpPr>
          <p:nvPr>
            <p:ph type="title"/>
          </p:nvPr>
        </p:nvSpPr>
        <p:spPr>
          <a:xfrm>
            <a:off x="577047" y="681535"/>
            <a:ext cx="10319487" cy="929695"/>
          </a:xfrm>
        </p:spPr>
        <p:txBody>
          <a:bodyPr anchor="t"/>
          <a:lstStyle/>
          <a:p>
            <a:r>
              <a:rPr lang="en-FI" sz="4400"/>
              <a:t>6. Materiaalit ja kiertotalous</a:t>
            </a:r>
            <a:endParaRPr lang="en-FI"/>
          </a:p>
        </p:txBody>
      </p:sp>
      <p:sp>
        <p:nvSpPr>
          <p:cNvPr id="5" name="Slide Number Placeholder 4">
            <a:extLst>
              <a:ext uri="{FF2B5EF4-FFF2-40B4-BE49-F238E27FC236}">
                <a16:creationId xmlns:a16="http://schemas.microsoft.com/office/drawing/2014/main" id="{026FE87D-ECA8-0FB4-12F9-3CB7603F750B}"/>
              </a:ext>
            </a:extLst>
          </p:cNvPr>
          <p:cNvSpPr>
            <a:spLocks noGrp="1"/>
          </p:cNvSpPr>
          <p:nvPr>
            <p:ph type="sldNum" sz="quarter" idx="12"/>
          </p:nvPr>
        </p:nvSpPr>
        <p:spPr>
          <a:xfrm>
            <a:off x="-134751" y="6497453"/>
            <a:ext cx="538948" cy="268137"/>
          </a:xfrm>
          <a:prstGeom prst="rect">
            <a:avLst/>
          </a:prstGeom>
        </p:spPr>
        <p:txBody>
          <a:bodyPr/>
          <a:lstStyle/>
          <a:p>
            <a:fld id="{1EA1DD0D-7089-48C5-B116-A19F892CF1D9}" type="slidenum">
              <a:rPr lang="fi-FI" smtClean="0"/>
              <a:pPr/>
              <a:t>46</a:t>
            </a:fld>
            <a:r>
              <a:rPr lang="fi-FI"/>
              <a:t>  </a:t>
            </a:r>
            <a:r>
              <a:rPr lang="fi-FI" b="0">
                <a:solidFill>
                  <a:schemeClr val="bg1">
                    <a:lumMod val="65000"/>
                  </a:schemeClr>
                </a:solidFill>
              </a:rPr>
              <a:t>|</a:t>
            </a:r>
            <a:endParaRPr lang="fi-FI" sz="800" b="0">
              <a:solidFill>
                <a:schemeClr val="bg1">
                  <a:lumMod val="65000"/>
                </a:schemeClr>
              </a:solidFill>
            </a:endParaRPr>
          </a:p>
        </p:txBody>
      </p:sp>
      <p:graphicFrame>
        <p:nvGraphicFramePr>
          <p:cNvPr id="11" name="Content Placeholder 10">
            <a:extLst>
              <a:ext uri="{FF2B5EF4-FFF2-40B4-BE49-F238E27FC236}">
                <a16:creationId xmlns:a16="http://schemas.microsoft.com/office/drawing/2014/main" id="{B91A8E8E-7164-AE36-23E8-C06641303F3B}"/>
              </a:ext>
            </a:extLst>
          </p:cNvPr>
          <p:cNvGraphicFramePr>
            <a:graphicFrameLocks noGrp="1"/>
          </p:cNvGraphicFramePr>
          <p:nvPr>
            <p:ph idx="1"/>
            <p:extLst>
              <p:ext uri="{D42A27DB-BD31-4B8C-83A1-F6EECF244321}">
                <p14:modId xmlns:p14="http://schemas.microsoft.com/office/powerpoint/2010/main" val="2350478426"/>
              </p:ext>
            </p:extLst>
          </p:nvPr>
        </p:nvGraphicFramePr>
        <p:xfrm>
          <a:off x="4104862" y="1771663"/>
          <a:ext cx="7020637" cy="4243885"/>
        </p:xfrm>
        <a:graphic>
          <a:graphicData uri="http://schemas.openxmlformats.org/drawingml/2006/table">
            <a:tbl>
              <a:tblPr firstRow="1" firstCol="1" bandRow="1">
                <a:tableStyleId>{5C22544A-7EE6-4342-B048-85BDC9FD1C3A}</a:tableStyleId>
              </a:tblPr>
              <a:tblGrid>
                <a:gridCol w="1344943">
                  <a:extLst>
                    <a:ext uri="{9D8B030D-6E8A-4147-A177-3AD203B41FA5}">
                      <a16:colId xmlns:a16="http://schemas.microsoft.com/office/drawing/2014/main" val="4224157197"/>
                    </a:ext>
                  </a:extLst>
                </a:gridCol>
                <a:gridCol w="1002991">
                  <a:extLst>
                    <a:ext uri="{9D8B030D-6E8A-4147-A177-3AD203B41FA5}">
                      <a16:colId xmlns:a16="http://schemas.microsoft.com/office/drawing/2014/main" val="3087113599"/>
                    </a:ext>
                  </a:extLst>
                </a:gridCol>
                <a:gridCol w="1273027">
                  <a:extLst>
                    <a:ext uri="{9D8B030D-6E8A-4147-A177-3AD203B41FA5}">
                      <a16:colId xmlns:a16="http://schemas.microsoft.com/office/drawing/2014/main" val="3592066195"/>
                    </a:ext>
                  </a:extLst>
                </a:gridCol>
                <a:gridCol w="1851676">
                  <a:extLst>
                    <a:ext uri="{9D8B030D-6E8A-4147-A177-3AD203B41FA5}">
                      <a16:colId xmlns:a16="http://schemas.microsoft.com/office/drawing/2014/main" val="333959577"/>
                    </a:ext>
                  </a:extLst>
                </a:gridCol>
                <a:gridCol w="1548000">
                  <a:extLst>
                    <a:ext uri="{9D8B030D-6E8A-4147-A177-3AD203B41FA5}">
                      <a16:colId xmlns:a16="http://schemas.microsoft.com/office/drawing/2014/main" val="53520226"/>
                    </a:ext>
                  </a:extLst>
                </a:gridCol>
              </a:tblGrid>
              <a:tr h="444641">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noFill/>
                  </a:tcPr>
                </a:tc>
                <a:tc rowSpan="2">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Luonto- vaikutusten merkittävyys</a:t>
                      </a:r>
                      <a:endParaRPr lang="en-FI" sz="1200" b="1" kern="100">
                        <a:solidFill>
                          <a:schemeClr val="bg1"/>
                        </a:solidFill>
                        <a:effectLst/>
                        <a:latin typeface="Aptos Narrow" panose="020B0004020202020204" pitchFamily="34" charset="0"/>
                        <a:cs typeface="Times New Roman" panose="02020603050405020304" pitchFamily="18" charset="0"/>
                      </a:endParaRPr>
                    </a:p>
                  </a:txBody>
                  <a:tcPr marL="9128" marR="9128" marT="9128" marB="9128" anchor="ctr">
                    <a:lnL w="6350" cap="flat" cmpd="sng" algn="ctr">
                      <a:solidFill>
                        <a:srgbClr val="7E9CD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446FC5"/>
                    </a:solidFill>
                  </a:tcPr>
                </a:tc>
                <a:tc gridSpan="3">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Toimintatapojen kehittyneisyys</a:t>
                      </a:r>
                      <a:endParaRPr lang="en-FI"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4563D"/>
                    </a:solidFill>
                  </a:tcPr>
                </a:tc>
                <a:tc hMerge="1">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tc hMerge="1">
                  <a:txBody>
                    <a:bodyPr/>
                    <a:lstStyle/>
                    <a:p>
                      <a:pPr algn="ctr">
                        <a:lnSpc>
                          <a:spcPct val="107000"/>
                        </a:lnSpc>
                        <a:spcAft>
                          <a:spcPts val="800"/>
                        </a:spcAft>
                        <a:buNone/>
                      </a:pPr>
                      <a:endParaRPr lang="en-FI" sz="1100" b="0" kern="100">
                        <a:solidFill>
                          <a:schemeClr val="tx1"/>
                        </a:solidFill>
                        <a:effectLst/>
                        <a:latin typeface="+mn-lt"/>
                        <a:ea typeface="Lucida Sans" panose="020B0602030504020204" pitchFamily="34" charset="0"/>
                        <a:cs typeface="Times New Roman" panose="02020603050405020304" pitchFamily="18" charset="0"/>
                      </a:endParaRPr>
                    </a:p>
                  </a:txBody>
                  <a:tcPr marL="9128" marR="9128" marT="9128" marB="9128" anchor="ctr">
                    <a:solidFill>
                      <a:schemeClr val="accent6"/>
                    </a:solidFill>
                  </a:tcPr>
                </a:tc>
                <a:extLst>
                  <a:ext uri="{0D108BD9-81ED-4DB2-BD59-A6C34878D82A}">
                    <a16:rowId xmlns:a16="http://schemas.microsoft.com/office/drawing/2014/main" val="631242697"/>
                  </a:ext>
                </a:extLst>
              </a:tr>
              <a:tr h="599547">
                <a:tc>
                  <a:txBody>
                    <a:bodyPr/>
                    <a:lstStyle/>
                    <a:p>
                      <a:pPr>
                        <a:lnSpc>
                          <a:spcPct val="107000"/>
                        </a:lnSpc>
                        <a:spcAft>
                          <a:spcPts val="800"/>
                        </a:spcAft>
                        <a:buNone/>
                      </a:pPr>
                      <a:endParaRPr lang="en-FI" sz="1200" kern="100">
                        <a:solidFill>
                          <a:schemeClr val="tx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marL="9128" marR="9128" marT="9128" marB="9128"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B w="6350" cap="flat" cmpd="sng" algn="ctr">
                      <a:solidFill>
                        <a:schemeClr val="bg1"/>
                      </a:solidFill>
                      <a:prstDash val="solid"/>
                      <a:round/>
                      <a:headEnd type="none" w="med" len="med"/>
                      <a:tailEnd type="none" w="med" len="med"/>
                    </a:lnB>
                    <a:noFill/>
                  </a:tcPr>
                </a:tc>
                <a:tc vMerge="1">
                  <a:txBody>
                    <a:bodyPr/>
                    <a:lstStyle/>
                    <a:p>
                      <a:endParaRPr/>
                    </a:p>
                  </a:txBody>
                  <a:tcPr marL="9128" marR="9128" marT="9128" marB="9128" anchor="ctr">
                    <a:solidFill>
                      <a:schemeClr val="accent6">
                        <a:lumMod val="20000"/>
                        <a:lumOff val="80000"/>
                      </a:schemeClr>
                    </a:solidFill>
                  </a:tcPr>
                </a:tc>
                <a:tc>
                  <a:txBody>
                    <a:bodyPr/>
                    <a:lstStyle/>
                    <a:p>
                      <a:pPr algn="ctr">
                        <a:lnSpc>
                          <a:spcPct val="107000"/>
                        </a:lnSpc>
                        <a:spcAft>
                          <a:spcPts val="800"/>
                        </a:spcAft>
                        <a:buNone/>
                      </a:pPr>
                      <a:r>
                        <a:rPr lang="fi-FI" sz="1200" b="1" kern="100">
                          <a:solidFill>
                            <a:schemeClr val="bg1"/>
                          </a:solidFill>
                          <a:effectLst/>
                          <a:latin typeface="Aptos Narrow" panose="020B0004020202020204" pitchFamily="34" charset="0"/>
                        </a:rPr>
                        <a:t>s</a:t>
                      </a:r>
                      <a:r>
                        <a:rPr lang="en-FI" sz="1200" b="1" kern="100">
                          <a:solidFill>
                            <a:schemeClr val="bg1"/>
                          </a:solidFill>
                          <a:effectLst/>
                          <a:latin typeface="Aptos Narrow" panose="020B0004020202020204" pitchFamily="34" charset="0"/>
                        </a:rPr>
                        <a:t>trategi</a:t>
                      </a:r>
                      <a:r>
                        <a:rPr lang="en-GB" sz="1200" b="1" kern="100" err="1">
                          <a:solidFill>
                            <a:schemeClr val="bg1"/>
                          </a:solidFill>
                          <a:effectLst/>
                          <a:latin typeface="Aptos Narrow" panose="020B0004020202020204" pitchFamily="34" charset="0"/>
                        </a:rPr>
                        <a:t>atasolla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(strategiat, tavoitteet, linjaukset)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hjaus / rahoitus / sääntely</a:t>
                      </a:r>
                      <a:r>
                        <a:rPr lang="en-GB" sz="1200" b="1" kern="100">
                          <a:solidFill>
                            <a:schemeClr val="bg1"/>
                          </a:solidFill>
                          <a:effectLst/>
                          <a:latin typeface="Aptos Narrow" panose="020B0004020202020204" pitchFamily="34" charset="0"/>
                        </a:rPr>
                        <a:t>tasolla</a:t>
                      </a:r>
                      <a:r>
                        <a:rPr lang="en-GB" sz="1200" b="1"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rPr>
                        <a:t> </a:t>
                      </a:r>
                      <a:r>
                        <a:rPr lang="en-GB" sz="1200" b="0">
                          <a:solidFill>
                            <a:schemeClr val="bg1"/>
                          </a:solidFill>
                          <a:latin typeface="Aptos Narrow" panose="020B0004020202020204" pitchFamily="34" charset="0"/>
                        </a:rPr>
                        <a:t>(</a:t>
                      </a:r>
                      <a:r>
                        <a:rPr lang="en-GB" sz="1200" b="0" err="1">
                          <a:solidFill>
                            <a:schemeClr val="bg1"/>
                          </a:solidFill>
                          <a:latin typeface="Aptos Narrow" panose="020B0004020202020204" pitchFamily="34" charset="0"/>
                        </a:rPr>
                        <a:t>ohjausmekanismit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kriteerit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budjetit</a:t>
                      </a:r>
                      <a:r>
                        <a:rPr lang="en-GB" sz="1200" b="0">
                          <a:solidFill>
                            <a:schemeClr val="bg1"/>
                          </a:solidFill>
                          <a:latin typeface="Aptos Narrow" panose="020B0004020202020204" pitchFamily="34" charset="0"/>
                        </a:rPr>
                        <a:t>, </a:t>
                      </a:r>
                      <a:r>
                        <a:rPr lang="en-GB" sz="1200" b="0" err="1">
                          <a:solidFill>
                            <a:schemeClr val="bg1"/>
                          </a:solidFill>
                          <a:latin typeface="Aptos Narrow" panose="020B0004020202020204" pitchFamily="34" charset="0"/>
                        </a:rPr>
                        <a:t>tulosohjaus</a:t>
                      </a:r>
                      <a:r>
                        <a:rPr lang="en-GB" sz="1200" b="0">
                          <a:solidFill>
                            <a:schemeClr val="bg1"/>
                          </a:solidFill>
                          <a:latin typeface="Aptos Narrow" panose="020B0004020202020204" pitchFamily="34" charset="0"/>
                        </a:rPr>
                        <a: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tc>
                  <a:txBody>
                    <a:bodyPr/>
                    <a:lstStyle/>
                    <a:p>
                      <a:pPr marL="0" marR="0" lvl="0" indent="0" algn="ctr" defTabSz="1219170" rtl="0" eaLnBrk="1" fontAlgn="auto" latinLnBrk="0" hangingPunct="1">
                        <a:lnSpc>
                          <a:spcPct val="107000"/>
                        </a:lnSpc>
                        <a:spcBef>
                          <a:spcPts val="0"/>
                        </a:spcBef>
                        <a:spcAft>
                          <a:spcPts val="800"/>
                        </a:spcAft>
                        <a:buClrTx/>
                        <a:buSzTx/>
                        <a:buFontTx/>
                        <a:buNone/>
                        <a:tabLst/>
                        <a:defRPr/>
                      </a:pPr>
                      <a:r>
                        <a:rPr lang="en-GB" sz="1200" b="1" kern="100">
                          <a:solidFill>
                            <a:schemeClr val="bg1"/>
                          </a:solidFill>
                          <a:effectLst/>
                          <a:latin typeface="Aptos Narrow" panose="020B0004020202020204" pitchFamily="34" charset="0"/>
                        </a:rPr>
                        <a:t>o</a:t>
                      </a:r>
                      <a:r>
                        <a:rPr lang="en-FI" sz="1200" b="1" kern="100">
                          <a:solidFill>
                            <a:schemeClr val="bg1"/>
                          </a:solidFill>
                          <a:effectLst/>
                          <a:latin typeface="Aptos Narrow" panose="020B0004020202020204" pitchFamily="34" charset="0"/>
                        </a:rPr>
                        <a:t>peratiivi</a:t>
                      </a:r>
                      <a:r>
                        <a:rPr lang="en-GB" sz="1200" b="1" kern="100" err="1">
                          <a:solidFill>
                            <a:schemeClr val="bg1"/>
                          </a:solidFill>
                          <a:effectLst/>
                          <a:latin typeface="Aptos Narrow" panose="020B0004020202020204" pitchFamily="34" charset="0"/>
                        </a:rPr>
                        <a:t>sella</a:t>
                      </a:r>
                      <a:r>
                        <a:rPr lang="en-GB" sz="1200" b="1" kern="100">
                          <a:solidFill>
                            <a:schemeClr val="bg1"/>
                          </a:solidFill>
                          <a:effectLst/>
                          <a:latin typeface="Aptos Narrow" panose="020B0004020202020204" pitchFamily="34" charset="0"/>
                        </a:rPr>
                        <a:t> </a:t>
                      </a:r>
                      <a:r>
                        <a:rPr lang="en-GB" sz="1200" b="1" kern="100" err="1">
                          <a:solidFill>
                            <a:schemeClr val="bg1"/>
                          </a:solidFill>
                          <a:effectLst/>
                          <a:latin typeface="Aptos Narrow" panose="020B0004020202020204" pitchFamily="34" charset="0"/>
                        </a:rPr>
                        <a:t>tasolla</a:t>
                      </a:r>
                      <a:endParaRPr lang="en-GB" sz="1200" b="1" kern="100">
                        <a:solidFill>
                          <a:schemeClr val="bg1"/>
                        </a:solidFill>
                        <a:effectLst/>
                        <a:latin typeface="Aptos Narrow" panose="020B0004020202020204" pitchFamily="34" charset="0"/>
                      </a:endParaRPr>
                    </a:p>
                    <a:p>
                      <a:pPr algn="ctr">
                        <a:lnSpc>
                          <a:spcPct val="107000"/>
                        </a:lnSpc>
                        <a:spcAft>
                          <a:spcPts val="800"/>
                        </a:spcAft>
                        <a:buNone/>
                      </a:pPr>
                      <a:r>
                        <a:rPr lang="fi-FI" sz="1200" b="0">
                          <a:solidFill>
                            <a:schemeClr val="bg1"/>
                          </a:solidFill>
                          <a:latin typeface="Aptos Narrow" panose="020B0004020202020204" pitchFamily="34" charset="0"/>
                        </a:rPr>
                        <a:t>(organisaation varsinainen toiminta ja prosessit)</a:t>
                      </a:r>
                      <a:endParaRPr lang="en-FI" sz="1200" b="0" kern="100">
                        <a:solidFill>
                          <a:schemeClr val="bg1"/>
                        </a:solidFill>
                        <a:effectLst/>
                        <a:latin typeface="Aptos Narrow" panose="020B0004020202020204" pitchFamily="34" charset="0"/>
                        <a:ea typeface="Lucida Sans" panose="020B060203050402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24563D"/>
                    </a:solidFill>
                  </a:tcPr>
                </a:tc>
                <a:extLst>
                  <a:ext uri="{0D108BD9-81ED-4DB2-BD59-A6C34878D82A}">
                    <a16:rowId xmlns:a16="http://schemas.microsoft.com/office/drawing/2014/main" val="2024139029"/>
                  </a:ext>
                </a:extLst>
              </a:tr>
              <a:tr h="684000">
                <a:tc>
                  <a:txBody>
                    <a:bodyPr/>
                    <a:lstStyle/>
                    <a:p>
                      <a:pPr>
                        <a:lnSpc>
                          <a:spcPct val="107000"/>
                        </a:lnSpc>
                        <a:spcAft>
                          <a:spcPts val="800"/>
                        </a:spcAft>
                        <a:buNone/>
                      </a:pPr>
                      <a:r>
                        <a:rPr lang="en-FI" sz="1100" kern="100">
                          <a:solidFill>
                            <a:schemeClr val="bg1"/>
                          </a:solidFill>
                          <a:effectLst/>
                          <a:latin typeface="+mn-lt"/>
                          <a:ea typeface="Lucida Sans" panose="020B0602030504020204" pitchFamily="34" charset="0"/>
                          <a:cs typeface="Times New Roman" panose="02020603050405020304" pitchFamily="18" charset="0"/>
                        </a:rPr>
                        <a:t>6.1 </a:t>
                      </a:r>
                      <a:r>
                        <a:rPr lang="en-FI" sz="1100" kern="100" err="1">
                          <a:solidFill>
                            <a:schemeClr val="bg1"/>
                          </a:solidFill>
                          <a:effectLst/>
                          <a:latin typeface="+mn-lt"/>
                          <a:ea typeface="Lucida Sans" panose="020B0602030504020204" pitchFamily="34" charset="0"/>
                          <a:cs typeface="Times New Roman" panose="02020603050405020304" pitchFamily="18" charset="0"/>
                        </a:rPr>
                        <a:t>Materiaalien</a:t>
                      </a:r>
                      <a:r>
                        <a:rPr lang="en-FI" sz="1100" kern="100">
                          <a:solidFill>
                            <a:schemeClr val="bg1"/>
                          </a:solidFill>
                          <a:effectLst/>
                          <a:latin typeface="+mn-lt"/>
                          <a:ea typeface="Lucida Sans" panose="020B0602030504020204" pitchFamily="34" charset="0"/>
                          <a:cs typeface="Times New Roman" panose="02020603050405020304" pitchFamily="18" charset="0"/>
                        </a:rPr>
                        <a:t> </a:t>
                      </a:r>
                      <a:r>
                        <a:rPr lang="en-FI" sz="1100" kern="100" err="1">
                          <a:solidFill>
                            <a:schemeClr val="bg1"/>
                          </a:solidFill>
                          <a:effectLst/>
                          <a:latin typeface="+mn-lt"/>
                          <a:ea typeface="Lucida Sans" panose="020B0602030504020204" pitchFamily="34" charset="0"/>
                          <a:cs typeface="Times New Roman" panose="02020603050405020304" pitchFamily="18" charset="0"/>
                        </a:rPr>
                        <a:t>käyttö</a:t>
                      </a:r>
                      <a:r>
                        <a:rPr lang="en-FI" sz="1100" kern="100">
                          <a:solidFill>
                            <a:schemeClr val="bg1"/>
                          </a:solidFill>
                          <a:effectLst/>
                          <a:latin typeface="+mn-lt"/>
                          <a:ea typeface="Lucida Sans" panose="020B0602030504020204" pitchFamily="34" charset="0"/>
                          <a:cs typeface="Times New Roman" panose="02020603050405020304" pitchFamily="18" charset="0"/>
                        </a:rPr>
                        <a:t> ja </a:t>
                      </a:r>
                      <a:r>
                        <a:rPr lang="en-FI" sz="1100" kern="100" err="1">
                          <a:solidFill>
                            <a:schemeClr val="bg1"/>
                          </a:solidFill>
                          <a:effectLst/>
                          <a:latin typeface="+mn-lt"/>
                          <a:ea typeface="Lucida Sans" panose="020B0602030504020204" pitchFamily="34" charset="0"/>
                          <a:cs typeface="Times New Roman" panose="02020603050405020304" pitchFamily="18" charset="0"/>
                        </a:rPr>
                        <a:t>kulutus</a:t>
                      </a:r>
                      <a:endParaRPr lang="en-FI" sz="1100"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373718704"/>
                  </a:ext>
                </a:extLst>
              </a:tr>
              <a:tr h="684000">
                <a:tc>
                  <a:txBody>
                    <a:bodyPr/>
                    <a:lstStyle/>
                    <a:p>
                      <a:pPr>
                        <a:lnSpc>
                          <a:spcPct val="107000"/>
                        </a:lnSpc>
                        <a:spcAft>
                          <a:spcPts val="800"/>
                        </a:spcAft>
                        <a:buNone/>
                      </a:pPr>
                      <a:r>
                        <a:rPr lang="en-GB" sz="1100" b="1" kern="100">
                          <a:solidFill>
                            <a:schemeClr val="bg1"/>
                          </a:solidFill>
                          <a:effectLst/>
                          <a:latin typeface="+mn-lt"/>
                        </a:rPr>
                        <a:t>6.2 </a:t>
                      </a:r>
                      <a:r>
                        <a:rPr lang="en-GB" sz="1100" b="1" kern="100" err="1">
                          <a:solidFill>
                            <a:schemeClr val="bg1"/>
                          </a:solidFill>
                          <a:effectLst/>
                          <a:latin typeface="+mn-lt"/>
                        </a:rPr>
                        <a:t>Jätteet</a:t>
                      </a:r>
                      <a:r>
                        <a:rPr lang="en-GB" sz="1100" b="1" kern="100">
                          <a:solidFill>
                            <a:schemeClr val="bg1"/>
                          </a:solidFill>
                          <a:effectLst/>
                          <a:latin typeface="+mn-lt"/>
                        </a:rPr>
                        <a:t> ja </a:t>
                      </a:r>
                      <a:r>
                        <a:rPr lang="en-GB" sz="1100" b="1" kern="100" err="1">
                          <a:solidFill>
                            <a:schemeClr val="bg1"/>
                          </a:solidFill>
                          <a:effectLst/>
                          <a:latin typeface="+mn-lt"/>
                        </a:rPr>
                        <a:t>lajittelu</a:t>
                      </a:r>
                      <a:endParaRPr lang="en-FI" sz="11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1252231425"/>
                  </a:ext>
                </a:extLst>
              </a:tr>
              <a:tr h="684000">
                <a:tc>
                  <a:txBody>
                    <a:bodyPr/>
                    <a:lstStyle/>
                    <a:p>
                      <a:pPr>
                        <a:lnSpc>
                          <a:spcPct val="107000"/>
                        </a:lnSpc>
                        <a:spcAft>
                          <a:spcPts val="800"/>
                        </a:spcAft>
                        <a:buNone/>
                      </a:pPr>
                      <a:r>
                        <a:rPr lang="fi-FI" sz="1100" b="1" kern="100">
                          <a:solidFill>
                            <a:schemeClr val="bg1"/>
                          </a:solidFill>
                          <a:effectLst/>
                          <a:latin typeface="+mn-lt"/>
                        </a:rPr>
                        <a:t>6.3 Vaaralliset aineet</a:t>
                      </a:r>
                      <a:endParaRPr lang="en-FI" sz="11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6350" cap="flat" cmpd="sng" algn="ctr">
                      <a:solidFill>
                        <a:srgbClr val="24563D"/>
                      </a:solidFill>
                      <a:prstDash val="solid"/>
                      <a:round/>
                      <a:headEnd type="none" w="med" len="med"/>
                      <a:tailEnd type="none" w="med" len="med"/>
                    </a:lnB>
                    <a:solidFill>
                      <a:srgbClr val="EAF8DD"/>
                    </a:solidFill>
                  </a:tcPr>
                </a:tc>
                <a:extLst>
                  <a:ext uri="{0D108BD9-81ED-4DB2-BD59-A6C34878D82A}">
                    <a16:rowId xmlns:a16="http://schemas.microsoft.com/office/drawing/2014/main" val="3137719977"/>
                  </a:ext>
                </a:extLst>
              </a:tr>
              <a:tr h="684000">
                <a:tc>
                  <a:txBody>
                    <a:bodyPr/>
                    <a:lstStyle/>
                    <a:p>
                      <a:pPr>
                        <a:lnSpc>
                          <a:spcPct val="107000"/>
                        </a:lnSpc>
                        <a:spcAft>
                          <a:spcPts val="800"/>
                        </a:spcAft>
                        <a:buNone/>
                      </a:pPr>
                      <a:r>
                        <a:rPr lang="fi-FI" sz="1100" b="1" kern="100">
                          <a:solidFill>
                            <a:schemeClr val="bg1"/>
                          </a:solidFill>
                          <a:effectLst/>
                          <a:latin typeface="+mn-lt"/>
                        </a:rPr>
                        <a:t>6.4 Uusiokäyttö ja elinkaariajattelu</a:t>
                      </a:r>
                      <a:endParaRPr lang="en-FI" sz="1100" b="1" kern="100">
                        <a:solidFill>
                          <a:schemeClr val="bg1"/>
                        </a:solidFill>
                        <a:effectLst/>
                        <a:latin typeface="+mn-lt"/>
                        <a:ea typeface="Lucida Sans" panose="020B0602030504020204" pitchFamily="34" charset="0"/>
                        <a:cs typeface="Times New Roman" panose="02020603050405020304" pitchFamily="18" charset="0"/>
                      </a:endParaRPr>
                    </a:p>
                  </a:txBody>
                  <a:tcPr anchor="ctr">
                    <a:lnL w="6350" cap="flat" cmpd="sng" algn="ctr">
                      <a:solidFill>
                        <a:schemeClr val="bg1"/>
                      </a:solidFill>
                      <a:prstDash val="solid"/>
                      <a:round/>
                      <a:headEnd type="none" w="med" len="med"/>
                      <a:tailEnd type="none" w="med" len="med"/>
                    </a:lnL>
                    <a:lnR w="6350" cap="flat" cmpd="sng" algn="ctr">
                      <a:solidFill>
                        <a:srgbClr val="7E9CD7"/>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rgbClr val="D2751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7E9CD7"/>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DAE6FF"/>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6350" cap="flat" cmpd="sng" algn="ctr">
                      <a:solidFill>
                        <a:srgbClr val="24563D"/>
                      </a:solid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tc>
                  <a:txBody>
                    <a:bodyPr/>
                    <a:lstStyle/>
                    <a:p>
                      <a:pPr algn="ctr">
                        <a:lnSpc>
                          <a:spcPct val="107000"/>
                        </a:lnSpc>
                        <a:buNone/>
                      </a:pPr>
                      <a:endParaRPr lang="en-FI" sz="1200" kern="100">
                        <a:effectLst/>
                        <a:latin typeface="Aptos Narrow" panose="020B0004020202020204" pitchFamily="34" charset="0"/>
                      </a:endParaRPr>
                    </a:p>
                  </a:txBody>
                  <a:tcPr marL="9128" marR="9128" marT="9128" marB="9128" anchor="ctr">
                    <a:lnL w="6350" cap="flat" cmpd="sng" algn="ctr">
                      <a:solidFill>
                        <a:srgbClr val="24563D"/>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24563D"/>
                      </a:solidFill>
                      <a:prstDash val="solid"/>
                      <a:round/>
                      <a:headEnd type="none" w="med" len="med"/>
                      <a:tailEnd type="none" w="med" len="med"/>
                    </a:lnT>
                    <a:lnB w="12700" cap="flat" cmpd="sng" algn="ctr">
                      <a:noFill/>
                      <a:prstDash val="solid"/>
                      <a:round/>
                      <a:headEnd type="none" w="med" len="med"/>
                      <a:tailEnd type="none" w="med" len="med"/>
                    </a:lnB>
                    <a:solidFill>
                      <a:srgbClr val="EAF8DD"/>
                    </a:solidFill>
                  </a:tcPr>
                </a:tc>
                <a:extLst>
                  <a:ext uri="{0D108BD9-81ED-4DB2-BD59-A6C34878D82A}">
                    <a16:rowId xmlns:a16="http://schemas.microsoft.com/office/drawing/2014/main" val="950347599"/>
                  </a:ext>
                </a:extLst>
              </a:tr>
            </a:tbl>
          </a:graphicData>
        </a:graphic>
      </p:graphicFrame>
      <p:sp>
        <p:nvSpPr>
          <p:cNvPr id="12" name="Rectangle 2">
            <a:extLst>
              <a:ext uri="{FF2B5EF4-FFF2-40B4-BE49-F238E27FC236}">
                <a16:creationId xmlns:a16="http://schemas.microsoft.com/office/drawing/2014/main" id="{2E1CFA44-FB76-B870-0D8A-4BAFBCB05E19}"/>
              </a:ext>
            </a:extLst>
          </p:cNvPr>
          <p:cNvSpPr>
            <a:spLocks noChangeArrowheads="1"/>
          </p:cNvSpPr>
          <p:nvPr/>
        </p:nvSpPr>
        <p:spPr bwMode="auto">
          <a:xfrm>
            <a:off x="-37316" y="-4433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sp>
        <p:nvSpPr>
          <p:cNvPr id="15" name="TextBox 14">
            <a:extLst>
              <a:ext uri="{FF2B5EF4-FFF2-40B4-BE49-F238E27FC236}">
                <a16:creationId xmlns:a16="http://schemas.microsoft.com/office/drawing/2014/main" id="{D3967F98-2027-7D28-8BB1-7915C516BA7A}"/>
              </a:ext>
            </a:extLst>
          </p:cNvPr>
          <p:cNvSpPr txBox="1"/>
          <p:nvPr/>
        </p:nvSpPr>
        <p:spPr>
          <a:xfrm>
            <a:off x="577047" y="3107724"/>
            <a:ext cx="2951962" cy="3539430"/>
          </a:xfrm>
          <a:prstGeom prst="rect">
            <a:avLst/>
          </a:prstGeom>
          <a:noFill/>
        </p:spPr>
        <p:txBody>
          <a:bodyPr wrap="square" rtlCol="0">
            <a:spAutoFit/>
          </a:bodyPr>
          <a:lstStyle/>
          <a:p>
            <a:r>
              <a:rPr lang="fi-FI" sz="1400" b="1">
                <a:solidFill>
                  <a:srgbClr val="24563D"/>
                </a:solidFill>
              </a:rPr>
              <a:t>Arviointiasteikot:</a:t>
            </a:r>
          </a:p>
          <a:p>
            <a:br>
              <a:rPr lang="fi-FI" sz="1400" b="1"/>
            </a:br>
            <a:r>
              <a:rPr lang="fi-FI" sz="1400" b="1"/>
              <a:t>Luontovaikutuksen merkittävyys </a:t>
            </a:r>
            <a:br>
              <a:rPr lang="fi-FI" sz="1400"/>
            </a:br>
            <a:r>
              <a:rPr lang="fi-FI" sz="1400"/>
              <a:t>0 = Ei tunnistettua vaikutusta</a:t>
            </a:r>
            <a:br>
              <a:rPr lang="fi-FI" sz="1400"/>
            </a:br>
            <a:r>
              <a:rPr lang="fi-FI" sz="1400"/>
              <a:t>1 = Vähäinen</a:t>
            </a:r>
            <a:br>
              <a:rPr lang="fi-FI" sz="1400"/>
            </a:br>
            <a:r>
              <a:rPr lang="fi-FI" sz="1400"/>
              <a:t>2 = Kohtalainen</a:t>
            </a:r>
            <a:br>
              <a:rPr lang="fi-FI" sz="1400"/>
            </a:br>
            <a:r>
              <a:rPr lang="fi-FI" sz="1400"/>
              <a:t>3 = Merkittävä</a:t>
            </a:r>
          </a:p>
          <a:p>
            <a:endParaRPr lang="fi-FI" sz="1400"/>
          </a:p>
          <a:p>
            <a:r>
              <a:rPr lang="fi-FI" sz="1400" b="1"/>
              <a:t>Toimintatapojen kehittyneisyys</a:t>
            </a:r>
            <a:br>
              <a:rPr lang="fi-FI" sz="1400"/>
            </a:br>
            <a:r>
              <a:rPr lang="fi-FI" sz="1400"/>
              <a:t>0 = Ei käytäntöjä</a:t>
            </a:r>
            <a:br>
              <a:rPr lang="fi-FI" sz="1400"/>
            </a:br>
            <a:r>
              <a:rPr lang="fi-FI" sz="1400"/>
              <a:t>1 = Yksittäisiä toimia</a:t>
            </a:r>
            <a:br>
              <a:rPr lang="fi-FI" sz="1400"/>
            </a:br>
            <a:r>
              <a:rPr lang="fi-FI" sz="1400"/>
              <a:t>2 = Osittain systemaattinen</a:t>
            </a:r>
            <a:br>
              <a:rPr lang="fi-FI" sz="1400"/>
            </a:br>
            <a:r>
              <a:rPr lang="fi-FI" sz="1400"/>
              <a:t>3 = Strategisesti johdettu ja seurattu</a:t>
            </a:r>
          </a:p>
          <a:p>
            <a:endParaRPr lang="en-FI" sz="1400"/>
          </a:p>
          <a:p>
            <a:endParaRPr lang="fi-FI" sz="1400"/>
          </a:p>
          <a:p>
            <a:endParaRPr lang="en-FI" sz="1400"/>
          </a:p>
        </p:txBody>
      </p:sp>
      <p:sp>
        <p:nvSpPr>
          <p:cNvPr id="8" name="TextBox 7">
            <a:extLst>
              <a:ext uri="{FF2B5EF4-FFF2-40B4-BE49-F238E27FC236}">
                <a16:creationId xmlns:a16="http://schemas.microsoft.com/office/drawing/2014/main" id="{AB20B2C6-7796-5727-467B-75EB32E0B868}"/>
              </a:ext>
            </a:extLst>
          </p:cNvPr>
          <p:cNvSpPr txBox="1"/>
          <p:nvPr/>
        </p:nvSpPr>
        <p:spPr>
          <a:xfrm>
            <a:off x="577047" y="1611230"/>
            <a:ext cx="3378727" cy="738664"/>
          </a:xfrm>
          <a:prstGeom prst="rect">
            <a:avLst/>
          </a:prstGeom>
          <a:noFill/>
        </p:spPr>
        <p:txBody>
          <a:bodyPr wrap="square" rtlCol="0">
            <a:spAutoFit/>
          </a:bodyPr>
          <a:lstStyle/>
          <a:p>
            <a:r>
              <a:rPr lang="fi-FI" sz="1400"/>
              <a:t>Arvioi joka kohtaan vaikutusten merkittävyys ja toimintatapojen kehittyneisyys</a:t>
            </a:r>
          </a:p>
        </p:txBody>
      </p:sp>
    </p:spTree>
    <p:extLst>
      <p:ext uri="{BB962C8B-B14F-4D97-AF65-F5344CB8AC3E}">
        <p14:creationId xmlns:p14="http://schemas.microsoft.com/office/powerpoint/2010/main" val="443169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C3CB4-DD7D-24F0-A84E-00F75CC924C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A677A6B-0C41-72EE-1E57-8D151D9AE73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283" y="0"/>
            <a:ext cx="12175434" cy="6858000"/>
          </a:xfrm>
          <a:prstGeom prst="rect">
            <a:avLst/>
          </a:prstGeom>
        </p:spPr>
      </p:pic>
      <p:sp>
        <p:nvSpPr>
          <p:cNvPr id="2" name="Otsikko 1">
            <a:extLst>
              <a:ext uri="{FF2B5EF4-FFF2-40B4-BE49-F238E27FC236}">
                <a16:creationId xmlns:a16="http://schemas.microsoft.com/office/drawing/2014/main" id="{8E71960D-2335-0D01-3F23-BC66AB4923E0}"/>
              </a:ext>
            </a:extLst>
          </p:cNvPr>
          <p:cNvSpPr>
            <a:spLocks noGrp="1"/>
          </p:cNvSpPr>
          <p:nvPr>
            <p:ph type="ctrTitle"/>
          </p:nvPr>
        </p:nvSpPr>
        <p:spPr>
          <a:xfrm>
            <a:off x="995364" y="1739900"/>
            <a:ext cx="6767098" cy="2794000"/>
          </a:xfrm>
        </p:spPr>
        <p:txBody>
          <a:bodyPr/>
          <a:lstStyle/>
          <a:p>
            <a:r>
              <a:rPr lang="en-GB"/>
              <a:t>Luontotyön </a:t>
            </a:r>
            <a:r>
              <a:rPr lang="en-GB" err="1"/>
              <a:t>kehittämis-suunnitelma</a:t>
            </a:r>
            <a:endParaRPr lang="en-GB"/>
          </a:p>
        </p:txBody>
      </p:sp>
      <p:sp>
        <p:nvSpPr>
          <p:cNvPr id="3" name="Alaotsikko 2">
            <a:extLst>
              <a:ext uri="{FF2B5EF4-FFF2-40B4-BE49-F238E27FC236}">
                <a16:creationId xmlns:a16="http://schemas.microsoft.com/office/drawing/2014/main" id="{828CDD64-F18C-059D-12BD-68E7484F1D2D}"/>
              </a:ext>
            </a:extLst>
          </p:cNvPr>
          <p:cNvSpPr>
            <a:spLocks noGrp="1"/>
          </p:cNvSpPr>
          <p:nvPr>
            <p:ph type="subTitle" idx="1"/>
          </p:nvPr>
        </p:nvSpPr>
        <p:spPr>
          <a:xfrm>
            <a:off x="995094" y="4845695"/>
            <a:ext cx="5393752" cy="889884"/>
          </a:xfrm>
        </p:spPr>
        <p:txBody>
          <a:bodyPr vert="horz" lIns="91440" tIns="45720" rIns="91440" bIns="45720" rtlCol="0" anchor="t">
            <a:normAutofit fontScale="85000" lnSpcReduction="20000"/>
          </a:bodyPr>
          <a:lstStyle/>
          <a:p>
            <a:r>
              <a:rPr lang="fi-FI"/>
              <a:t>Työkalu 8. (</a:t>
            </a:r>
            <a:r>
              <a:rPr lang="fi-FI">
                <a:hlinkClick r:id="rId3"/>
              </a:rPr>
              <a:t>erillinen Word-tiedosto</a:t>
            </a:r>
            <a:r>
              <a:rPr lang="fi-FI"/>
              <a:t>)</a:t>
            </a:r>
          </a:p>
          <a:p>
            <a:r>
              <a:rPr lang="fi-FI"/>
              <a:t>Sisältää systemaattisen rungon luontotyön kehittämisen osa-alueisiin.</a:t>
            </a:r>
          </a:p>
        </p:txBody>
      </p:sp>
    </p:spTree>
    <p:extLst>
      <p:ext uri="{BB962C8B-B14F-4D97-AF65-F5344CB8AC3E}">
        <p14:creationId xmlns:p14="http://schemas.microsoft.com/office/powerpoint/2010/main" val="37669737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880FC25-59AC-04EA-DC34-C0277C8BB2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182" y="3062388"/>
            <a:ext cx="9692402" cy="1597880"/>
          </a:xfrm>
          <a:prstGeom prst="rect">
            <a:avLst/>
          </a:prstGeom>
        </p:spPr>
      </p:pic>
      <p:sp>
        <p:nvSpPr>
          <p:cNvPr id="4" name="TextBox 3">
            <a:extLst>
              <a:ext uri="{FF2B5EF4-FFF2-40B4-BE49-F238E27FC236}">
                <a16:creationId xmlns:a16="http://schemas.microsoft.com/office/drawing/2014/main" id="{4B973D75-2405-F025-B54F-37BEE8313DFB}"/>
              </a:ext>
            </a:extLst>
          </p:cNvPr>
          <p:cNvSpPr txBox="1"/>
          <p:nvPr/>
        </p:nvSpPr>
        <p:spPr>
          <a:xfrm>
            <a:off x="920750" y="5844129"/>
            <a:ext cx="7955159" cy="738664"/>
          </a:xfrm>
          <a:prstGeom prst="rect">
            <a:avLst/>
          </a:prstGeom>
          <a:noFill/>
        </p:spPr>
        <p:txBody>
          <a:bodyPr wrap="square" rtlCol="0">
            <a:spAutoFit/>
          </a:bodyPr>
          <a:lstStyle/>
          <a:p>
            <a:r>
              <a:rPr lang="fi-FI" i="1" baseline="30000"/>
              <a:t>Hanke on saanut osarahoitusta Euroopan unionin LIFE-ohjelmasta. Aineiston sisältö heijastelee sen tekijöiden näkemyksiä, eikä Euroopan unioni tai CINEA ole vastuussa aineiston sisältämien tietojen käytöstä.</a:t>
            </a:r>
          </a:p>
          <a:p>
            <a:endParaRPr lang="fi-FI" i="1"/>
          </a:p>
        </p:txBody>
      </p:sp>
      <p:pic>
        <p:nvPicPr>
          <p:cNvPr id="5" name="Graphic 4">
            <a:extLst>
              <a:ext uri="{FF2B5EF4-FFF2-40B4-BE49-F238E27FC236}">
                <a16:creationId xmlns:a16="http://schemas.microsoft.com/office/drawing/2014/main" id="{2B4332F2-D2CC-3CE1-ADF0-5FFEE0096E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65384" y="2133311"/>
            <a:ext cx="2980068" cy="791580"/>
          </a:xfrm>
          <a:prstGeom prst="rect">
            <a:avLst/>
          </a:prstGeom>
        </p:spPr>
      </p:pic>
      <p:pic>
        <p:nvPicPr>
          <p:cNvPr id="10" name="Picture 9">
            <a:extLst>
              <a:ext uri="{FF2B5EF4-FFF2-40B4-BE49-F238E27FC236}">
                <a16:creationId xmlns:a16="http://schemas.microsoft.com/office/drawing/2014/main" id="{2C324383-54F6-B33C-9D2B-7E635D6256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750" y="4614154"/>
            <a:ext cx="1420172" cy="646967"/>
          </a:xfrm>
          <a:prstGeom prst="rect">
            <a:avLst/>
          </a:prstGeom>
        </p:spPr>
      </p:pic>
      <p:pic>
        <p:nvPicPr>
          <p:cNvPr id="3" name="Picture 2">
            <a:extLst>
              <a:ext uri="{FF2B5EF4-FFF2-40B4-BE49-F238E27FC236}">
                <a16:creationId xmlns:a16="http://schemas.microsoft.com/office/drawing/2014/main" id="{B6F8D25B-7476-55CB-ABA7-7E5F4FFABF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0750" y="2249354"/>
            <a:ext cx="3225800" cy="622458"/>
          </a:xfrm>
          <a:prstGeom prst="rect">
            <a:avLst/>
          </a:prstGeom>
        </p:spPr>
      </p:pic>
      <p:sp>
        <p:nvSpPr>
          <p:cNvPr id="7" name="Title 2">
            <a:extLst>
              <a:ext uri="{FF2B5EF4-FFF2-40B4-BE49-F238E27FC236}">
                <a16:creationId xmlns:a16="http://schemas.microsoft.com/office/drawing/2014/main" id="{134AAA4A-0B68-AF67-B580-DABF09AEF090}"/>
              </a:ext>
            </a:extLst>
          </p:cNvPr>
          <p:cNvSpPr txBox="1">
            <a:spLocks/>
          </p:cNvSpPr>
          <p:nvPr/>
        </p:nvSpPr>
        <p:spPr>
          <a:xfrm>
            <a:off x="842356" y="484602"/>
            <a:ext cx="8033553" cy="929695"/>
          </a:xfrm>
          <a:prstGeom prst="rect">
            <a:avLst/>
          </a:prstGeom>
        </p:spPr>
        <p:txBody>
          <a:bodyPr lIns="91440" tIns="45720" rIns="91440" bIns="45720" anchor="t"/>
          <a:lstStyle>
            <a:lvl1pPr algn="l" defTabSz="1219170" rtl="0" eaLnBrk="1" latinLnBrk="0" hangingPunct="1">
              <a:spcBef>
                <a:spcPct val="0"/>
              </a:spcBef>
              <a:buNone/>
              <a:defRPr sz="4267" b="1" kern="1200">
                <a:solidFill>
                  <a:srgbClr val="24563D"/>
                </a:solidFill>
                <a:latin typeface="+mj-lt"/>
                <a:ea typeface="+mj-ea"/>
                <a:cs typeface="+mj-cs"/>
              </a:defRPr>
            </a:lvl1pPr>
          </a:lstStyle>
          <a:p>
            <a:r>
              <a:rPr lang="fi-FI" sz="4400"/>
              <a:t>Luontopositiivisen hallinnon työkalut tuottivat: </a:t>
            </a:r>
            <a:endParaRPr lang="en-US"/>
          </a:p>
        </p:txBody>
      </p:sp>
    </p:spTree>
    <p:extLst>
      <p:ext uri="{BB962C8B-B14F-4D97-AF65-F5344CB8AC3E}">
        <p14:creationId xmlns:p14="http://schemas.microsoft.com/office/powerpoint/2010/main" val="4179850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4563D"/>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2E7D63B2-B335-E3F4-141D-10675ED770DD}"/>
              </a:ext>
            </a:extLst>
          </p:cNvPr>
          <p:cNvSpPr>
            <a:spLocks noGrp="1"/>
          </p:cNvSpPr>
          <p:nvPr>
            <p:ph type="subTitle" idx="4294967295"/>
          </p:nvPr>
        </p:nvSpPr>
        <p:spPr>
          <a:xfrm>
            <a:off x="827433" y="3568701"/>
            <a:ext cx="5681317" cy="3822424"/>
          </a:xfrm>
        </p:spPr>
        <p:txBody>
          <a:bodyPr/>
          <a:lstStyle/>
          <a:p>
            <a:pPr marL="0" indent="0">
              <a:buNone/>
            </a:pPr>
            <a:r>
              <a:rPr lang="fi-FI">
                <a:solidFill>
                  <a:schemeClr val="bg1"/>
                </a:solidFill>
              </a:rPr>
              <a:t>Valtionhallinnon luontotyön johtamisen malli -julkaisu saatavilla </a:t>
            </a:r>
            <a:r>
              <a:rPr lang="fi-FI">
                <a:solidFill>
                  <a:schemeClr val="bg1"/>
                </a:solidFill>
                <a:hlinkClick r:id="rId2"/>
              </a:rPr>
              <a:t>julkaisut.valtioneuvosto.fi</a:t>
            </a:r>
            <a:endParaRPr lang="fi-FI">
              <a:solidFill>
                <a:schemeClr val="bg1"/>
              </a:solidFill>
            </a:endParaRPr>
          </a:p>
          <a:p>
            <a:pPr marL="0" indent="0">
              <a:buNone/>
            </a:pPr>
            <a:r>
              <a:rPr lang="fi-FI">
                <a:solidFill>
                  <a:schemeClr val="bg1"/>
                </a:solidFill>
              </a:rPr>
              <a:t>Lisätietoja työkaluista: </a:t>
            </a:r>
            <a:r>
              <a:rPr lang="fi-FI">
                <a:hlinkClick r:id="rId3"/>
              </a:rPr>
              <a:t>auli.ulle@motiva.fi</a:t>
            </a:r>
            <a:br>
              <a:rPr lang="fi-FI"/>
            </a:br>
            <a:r>
              <a:rPr lang="fi-FI">
                <a:hlinkClick r:id="rId4"/>
              </a:rPr>
              <a:t>kristiina.niikkonen@gov.fi</a:t>
            </a:r>
            <a:endParaRPr lang="fi-FI"/>
          </a:p>
          <a:p>
            <a:pPr marL="0" indent="0">
              <a:buNone/>
            </a:pPr>
            <a:endParaRPr lang="fi-FI"/>
          </a:p>
        </p:txBody>
      </p:sp>
    </p:spTree>
    <p:extLst>
      <p:ext uri="{BB962C8B-B14F-4D97-AF65-F5344CB8AC3E}">
        <p14:creationId xmlns:p14="http://schemas.microsoft.com/office/powerpoint/2010/main" val="2717912925"/>
      </p:ext>
    </p:extLst>
  </p:cSld>
  <p:clrMapOvr>
    <a:masterClrMapping/>
  </p:clrMapOvr>
</p:sld>
</file>

<file path=ppt/theme/theme1.xml><?xml version="1.0" encoding="utf-8"?>
<a:theme xmlns:a="http://schemas.openxmlformats.org/drawingml/2006/main" name="VN-FI/SV-01/2020">
  <a:themeElements>
    <a:clrScheme name="Custom 3">
      <a:dk1>
        <a:sysClr val="windowText" lastClr="000000"/>
      </a:dk1>
      <a:lt1>
        <a:srgbClr val="FFFFFF"/>
      </a:lt1>
      <a:dk2>
        <a:srgbClr val="29543D"/>
      </a:dk2>
      <a:lt2>
        <a:srgbClr val="EAF8DD"/>
      </a:lt2>
      <a:accent1>
        <a:srgbClr val="2699D6"/>
      </a:accent1>
      <a:accent2>
        <a:srgbClr val="00A79F"/>
      </a:accent2>
      <a:accent3>
        <a:srgbClr val="F18700"/>
      </a:accent3>
      <a:accent4>
        <a:srgbClr val="D90066"/>
      </a:accent4>
      <a:accent5>
        <a:srgbClr val="8C4091"/>
      </a:accent5>
      <a:accent6>
        <a:srgbClr val="76B82A"/>
      </a:accent6>
      <a:hlink>
        <a:srgbClr val="00A9E0"/>
      </a:hlink>
      <a:folHlink>
        <a:srgbClr val="002F6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altioneuvosto fi-sv.potx" id="{3900F57A-7E7E-4516-BEA7-4B99E849422E}" vid="{CA7C9702-48F6-41A6-B4F3-B269B9A5CDDB}"/>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e9803da-252d-4c6e-858f-1c9d9bd8a7bf" xsi:nil="true"/>
    <lcf76f155ced4ddcb4097134ff3c332f xmlns="e26bdbe0-e741-4757-82d7-7d6515cca79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A75C01038C0457479B5B140442747658" ma:contentTypeVersion="11" ma:contentTypeDescription="Luo uusi asiakirja." ma:contentTypeScope="" ma:versionID="f7472883f817751026fdec77518dafd2">
  <xsd:schema xmlns:xsd="http://www.w3.org/2001/XMLSchema" xmlns:xs="http://www.w3.org/2001/XMLSchema" xmlns:p="http://schemas.microsoft.com/office/2006/metadata/properties" xmlns:ns2="e26bdbe0-e741-4757-82d7-7d6515cca79e" xmlns:ns3="ee9803da-252d-4c6e-858f-1c9d9bd8a7bf" targetNamespace="http://schemas.microsoft.com/office/2006/metadata/properties" ma:root="true" ma:fieldsID="96ab3f23e9d1b5575d6167e051d19414" ns2:_="" ns3:_="">
    <xsd:import namespace="e26bdbe0-e741-4757-82d7-7d6515cca79e"/>
    <xsd:import namespace="ee9803da-252d-4c6e-858f-1c9d9bd8a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6bdbe0-e741-4757-82d7-7d6515cca7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Kuvien tunnisteet" ma:readOnly="false" ma:fieldId="{5cf76f15-5ced-4ddc-b409-7134ff3c332f}" ma:taxonomyMulti="true" ma:sspId="cc00016d-99cc-4f5f-89f9-a69eca35f93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9803da-252d-4c6e-858f-1c9d9bd8a7b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f26f9ed-5cee-4697-80ab-fa945e3102d6}" ma:internalName="TaxCatchAll" ma:showField="CatchAllData" ma:web="ee9803da-252d-4c6e-858f-1c9d9bd8a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4540FF-3564-4AFE-93B7-34697EC05DC9}">
  <ds:schemaRefs>
    <ds:schemaRef ds:uri="http://schemas.microsoft.com/sharepoint/v3/contenttype/forms"/>
  </ds:schemaRefs>
</ds:datastoreItem>
</file>

<file path=customXml/itemProps2.xml><?xml version="1.0" encoding="utf-8"?>
<ds:datastoreItem xmlns:ds="http://schemas.openxmlformats.org/officeDocument/2006/customXml" ds:itemID="{21473099-0ACD-437E-AD1B-F862B79E8025}">
  <ds:schemaRefs>
    <ds:schemaRef ds:uri="http://purl.org/dc/terms/"/>
    <ds:schemaRef ds:uri="http://schemas.microsoft.com/office/infopath/2007/PartnerControls"/>
    <ds:schemaRef ds:uri="http://purl.org/dc/dcmitype/"/>
    <ds:schemaRef ds:uri="http://schemas.microsoft.com/office/2006/metadata/properties"/>
    <ds:schemaRef ds:uri="http://purl.org/dc/elements/1.1/"/>
    <ds:schemaRef ds:uri="http://schemas.microsoft.com/office/2006/documentManagement/types"/>
    <ds:schemaRef ds:uri="ee9803da-252d-4c6e-858f-1c9d9bd8a7bf"/>
    <ds:schemaRef ds:uri="http://schemas.openxmlformats.org/package/2006/metadata/core-properties"/>
    <ds:schemaRef ds:uri="e26bdbe0-e741-4757-82d7-7d6515cca79e"/>
    <ds:schemaRef ds:uri="http://www.w3.org/XML/1998/namespace"/>
  </ds:schemaRefs>
</ds:datastoreItem>
</file>

<file path=customXml/itemProps3.xml><?xml version="1.0" encoding="utf-8"?>
<ds:datastoreItem xmlns:ds="http://schemas.openxmlformats.org/officeDocument/2006/customXml" ds:itemID="{EEB0A3D6-015E-45BD-A4D7-13CD9C8D192F}">
  <ds:schemaRefs>
    <ds:schemaRef ds:uri="e26bdbe0-e741-4757-82d7-7d6515cca79e"/>
    <ds:schemaRef ds:uri="ee9803da-252d-4c6e-858f-1c9d9bd8a7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19</TotalTime>
  <Words>4257</Words>
  <Application>Microsoft Office PowerPoint</Application>
  <PresentationFormat>Laajakuva</PresentationFormat>
  <Paragraphs>759</Paragraphs>
  <Slides>49</Slides>
  <Notes>14</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49</vt:i4>
      </vt:variant>
    </vt:vector>
  </HeadingPairs>
  <TitlesOfParts>
    <vt:vector size="58" baseType="lpstr">
      <vt:lpstr>Aptos</vt:lpstr>
      <vt:lpstr>Aptos Black</vt:lpstr>
      <vt:lpstr>Aptos Display</vt:lpstr>
      <vt:lpstr>Aptos Display bold</vt:lpstr>
      <vt:lpstr>Aptos Narrow</vt:lpstr>
      <vt:lpstr>Arial</vt:lpstr>
      <vt:lpstr>Lucida Sans</vt:lpstr>
      <vt:lpstr>Wingdings</vt:lpstr>
      <vt:lpstr>VN-FI/SV-01/2020</vt:lpstr>
      <vt:lpstr>Luontopositiivinen hallinto </vt:lpstr>
      <vt:lpstr>Työkalut ja käyttötarkoitus</vt:lpstr>
      <vt:lpstr>PowerPoint-esitys</vt:lpstr>
      <vt:lpstr>Organisaation luontotyön nykytilan arviointi ja kehityskohtien tunnistaminen</vt:lpstr>
      <vt:lpstr>Itsearvioinnin tarkoitus ja toteutus</vt:lpstr>
      <vt:lpstr>Ohjeet itsearvioinnin tekemiseen</vt:lpstr>
      <vt:lpstr>Itsearvioinnin osa-alueet</vt:lpstr>
      <vt:lpstr>1. Kansallisten ja kansainvälisten tavoitteiden tuntemus</vt:lpstr>
      <vt:lpstr>2. Johtajuus, strateginen sitoutuminen &amp; roolit</vt:lpstr>
      <vt:lpstr>3. Vaikuttavuuden arviointi:  seuranta, mittarit ja raportointi</vt:lpstr>
      <vt:lpstr>4. Rahoituksen suuntaaminen ja julkiset hankinnat</vt:lpstr>
      <vt:lpstr>5. Poikkihallinnollinen organisointi, sidosryhmät &amp; politiikkajohdonmukaisuus</vt:lpstr>
      <vt:lpstr>6. Luonto-osaaminen ja sen kehittäminen</vt:lpstr>
      <vt:lpstr>Itsearvioinnin koonti</vt:lpstr>
      <vt:lpstr>Nykytilan haasteiden juurisyyt ja kehityskohteiden tunnistaminen -työpajarunko</vt:lpstr>
      <vt:lpstr>PowerPoint-esitys</vt:lpstr>
      <vt:lpstr>PowerPoint-esitys</vt:lpstr>
      <vt:lpstr>Olennaisten luontokytkösten tunnistaminen</vt:lpstr>
      <vt:lpstr>Luontotyön olennaisuuksien tunnistaminen </vt:lpstr>
      <vt:lpstr>Luontotyön olennaisuuksien tunnistaminen </vt:lpstr>
      <vt:lpstr>Luontotyön olennaisuuksien tunnistaminen </vt:lpstr>
      <vt:lpstr>Luontotyön olennaisuuksien tunnistaminen </vt:lpstr>
      <vt:lpstr>Luontotyön olennaisuuksien tunnistaminen </vt:lpstr>
      <vt:lpstr>Luontotyön johtamisen kehittäminen</vt:lpstr>
      <vt:lpstr>Johtamisjärjestelmän nykytila ja tavoitetila</vt:lpstr>
      <vt:lpstr>PowerPoint-esitys</vt:lpstr>
      <vt:lpstr>Luontorahoituksen kohdentaminen ja seuranta</vt:lpstr>
      <vt:lpstr>Luontotyön rahoituksen kohdentaminen ja seuranta</vt:lpstr>
      <vt:lpstr>Organisaatiosi oman budjetin tarkastelu</vt:lpstr>
      <vt:lpstr>PowerPoint-esitys</vt:lpstr>
      <vt:lpstr>Hankintojen johtamisen vahvuudet ja kehittämiskohteet</vt:lpstr>
      <vt:lpstr>Hankintojen johtamisen työkalut</vt:lpstr>
      <vt:lpstr>Luontohankintojen johtamisen SWOT</vt:lpstr>
      <vt:lpstr>Hankintojen next steps</vt:lpstr>
      <vt:lpstr>Luontotyön osaamistarpeen hahmottaminen</vt:lpstr>
      <vt:lpstr>Osaamisprofiilit</vt:lpstr>
      <vt:lpstr>Osaamisprofiilit osa 1</vt:lpstr>
      <vt:lpstr>Osaamisprofiilit osa 2</vt:lpstr>
      <vt:lpstr>Luontovaikutusten ja toimintatapojen kartoitus</vt:lpstr>
      <vt:lpstr>Luontovaikutusten ja toimintatapojen kartoitus</vt:lpstr>
      <vt:lpstr>1. Maankäyttö ja infrastruktuuri </vt:lpstr>
      <vt:lpstr>PowerPoint-esitys</vt:lpstr>
      <vt:lpstr>PowerPoint-esitys</vt:lpstr>
      <vt:lpstr>PowerPoint-esitys</vt:lpstr>
      <vt:lpstr>5. Energia ja liikkuminen</vt:lpstr>
      <vt:lpstr>6. Materiaalit ja kiertotalous</vt:lpstr>
      <vt:lpstr>Luontotyön kehittämis-suunnitelma</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Luontopositiivinen hallinto : Työkaluja valtiohallinnon luontotyön kehittämiseen</dc:title>
  <dc:creator>Niikkonen Kristiina (VNK)</dc:creator>
  <cp:lastModifiedBy>Saara Ronkainen</cp:lastModifiedBy>
  <cp:revision>11</cp:revision>
  <dcterms:created xsi:type="dcterms:W3CDTF">2025-01-27T10:28:22Z</dcterms:created>
  <dcterms:modified xsi:type="dcterms:W3CDTF">2026-10-09T06:17:46Z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0x010100A75C01038C0457479B5B140442747658</vt:lpwstr>
  </property>
  <property fmtid="{D5CDD505-2E9C-101B-9397-08002B2CF9AE}" pid="3" name="MediaServiceImageTags">
    <vt:lpwstr/>
  </property>
</Properties>
</file>